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2.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heme/themeOverride1.xml" ContentType="application/vnd.openxmlformats-officedocument.themeOverride+xml"/>
  <Override PartName="/ppt/notesSlides/notesSlide5.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6.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theme/themeOverride2.xml" ContentType="application/vnd.openxmlformats-officedocument.themeOverride+xml"/>
  <Override PartName="/ppt/notesSlides/notesSlide7.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theme/themeOverride3.xml" ContentType="application/vnd.openxmlformats-officedocument.themeOverride+xml"/>
  <Override PartName="/ppt/notesSlides/notesSlide8.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theme/themeOverride4.xml" ContentType="application/vnd.openxmlformats-officedocument.themeOverride+xml"/>
  <Override PartName="/ppt/notesSlides/notesSlide9.xml" ContentType="application/vnd.openxmlformats-officedocument.presentationml.notesSl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theme/themeOverride5.xml" ContentType="application/vnd.openxmlformats-officedocument.themeOverrid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theme/themeOverride6.xml" ContentType="application/vnd.openxmlformats-officedocument.themeOverrid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theme/themeOverride7.xml" ContentType="application/vnd.openxmlformats-officedocument.themeOverrid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theme/themeOverride8.xml" ContentType="application/vnd.openxmlformats-officedocument.themeOverr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diagrams/data14.xml" ContentType="application/vnd.openxmlformats-officedocument.drawingml.diagramData+xml"/>
  <Override PartName="/ppt/diagrams/layout14.xml" ContentType="application/vnd.openxmlformats-officedocument.drawingml.diagramLayout+xml"/>
  <Override PartName="/ppt/diagrams/quickStyle14.xml" ContentType="application/vnd.openxmlformats-officedocument.drawingml.diagramStyle+xml"/>
  <Override PartName="/ppt/diagrams/colors14.xml" ContentType="application/vnd.openxmlformats-officedocument.drawingml.diagramColors+xml"/>
  <Override PartName="/ppt/diagrams/drawing14.xml" ContentType="application/vnd.ms-office.drawingml.diagramDrawing+xml"/>
  <Override PartName="/ppt/diagrams/data15.xml" ContentType="application/vnd.openxmlformats-officedocument.drawingml.diagramData+xml"/>
  <Override PartName="/ppt/diagrams/layout15.xml" ContentType="application/vnd.openxmlformats-officedocument.drawingml.diagramLayout+xml"/>
  <Override PartName="/ppt/diagrams/quickStyle15.xml" ContentType="application/vnd.openxmlformats-officedocument.drawingml.diagramStyle+xml"/>
  <Override PartName="/ppt/diagrams/colors15.xml" ContentType="application/vnd.openxmlformats-officedocument.drawingml.diagramColors+xml"/>
  <Override PartName="/ppt/diagrams/drawing15.xml" ContentType="application/vnd.ms-office.drawingml.diagramDrawing+xml"/>
  <Override PartName="/ppt/diagrams/data16.xml" ContentType="application/vnd.openxmlformats-officedocument.drawingml.diagramData+xml"/>
  <Override PartName="/ppt/diagrams/layout16.xml" ContentType="application/vnd.openxmlformats-officedocument.drawingml.diagramLayout+xml"/>
  <Override PartName="/ppt/diagrams/quickStyle16.xml" ContentType="application/vnd.openxmlformats-officedocument.drawingml.diagramStyle+xml"/>
  <Override PartName="/ppt/diagrams/colors16.xml" ContentType="application/vnd.openxmlformats-officedocument.drawingml.diagramColors+xml"/>
  <Override PartName="/ppt/diagrams/drawing16.xml" ContentType="application/vnd.ms-office.drawingml.diagramDrawing+xml"/>
  <Override PartName="/ppt/diagrams/data17.xml" ContentType="application/vnd.openxmlformats-officedocument.drawingml.diagramData+xml"/>
  <Override PartName="/ppt/diagrams/layout17.xml" ContentType="application/vnd.openxmlformats-officedocument.drawingml.diagramLayout+xml"/>
  <Override PartName="/ppt/diagrams/quickStyle17.xml" ContentType="application/vnd.openxmlformats-officedocument.drawingml.diagramStyle+xml"/>
  <Override PartName="/ppt/diagrams/colors17.xml" ContentType="application/vnd.openxmlformats-officedocument.drawingml.diagramColors+xml"/>
  <Override PartName="/ppt/diagrams/drawing17.xml" ContentType="application/vnd.ms-office.drawingml.diagramDrawing+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diagrams/data18.xml" ContentType="application/vnd.openxmlformats-officedocument.drawingml.diagramData+xml"/>
  <Override PartName="/ppt/diagrams/layout18.xml" ContentType="application/vnd.openxmlformats-officedocument.drawingml.diagramLayout+xml"/>
  <Override PartName="/ppt/diagrams/quickStyle18.xml" ContentType="application/vnd.openxmlformats-officedocument.drawingml.diagramStyle+xml"/>
  <Override PartName="/ppt/diagrams/colors18.xml" ContentType="application/vnd.openxmlformats-officedocument.drawingml.diagramColors+xml"/>
  <Override PartName="/ppt/diagrams/drawing18.xml" ContentType="application/vnd.ms-office.drawingml.diagramDrawing+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diagrams/data19.xml" ContentType="application/vnd.openxmlformats-officedocument.drawingml.diagramData+xml"/>
  <Override PartName="/ppt/diagrams/layout19.xml" ContentType="application/vnd.openxmlformats-officedocument.drawingml.diagramLayout+xml"/>
  <Override PartName="/ppt/diagrams/quickStyle19.xml" ContentType="application/vnd.openxmlformats-officedocument.drawingml.diagramStyle+xml"/>
  <Override PartName="/ppt/diagrams/colors19.xml" ContentType="application/vnd.openxmlformats-officedocument.drawingml.diagramColors+xml"/>
  <Override PartName="/ppt/diagrams/drawing19.xml" ContentType="application/vnd.ms-office.drawingml.diagramDrawing+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65" r:id="rId2"/>
    <p:sldMasterId id="2147483679" r:id="rId3"/>
  </p:sldMasterIdLst>
  <p:notesMasterIdLst>
    <p:notesMasterId r:id="rId116"/>
  </p:notesMasterIdLst>
  <p:sldIdLst>
    <p:sldId id="256" r:id="rId4"/>
    <p:sldId id="385" r:id="rId5"/>
    <p:sldId id="264" r:id="rId6"/>
    <p:sldId id="265" r:id="rId7"/>
    <p:sldId id="266" r:id="rId8"/>
    <p:sldId id="386" r:id="rId9"/>
    <p:sldId id="381" r:id="rId10"/>
    <p:sldId id="427" r:id="rId11"/>
    <p:sldId id="424" r:id="rId12"/>
    <p:sldId id="419" r:id="rId13"/>
    <p:sldId id="462" r:id="rId14"/>
    <p:sldId id="463" r:id="rId15"/>
    <p:sldId id="416" r:id="rId16"/>
    <p:sldId id="417" r:id="rId17"/>
    <p:sldId id="418" r:id="rId18"/>
    <p:sldId id="268" r:id="rId19"/>
    <p:sldId id="382" r:id="rId20"/>
    <p:sldId id="270" r:id="rId21"/>
    <p:sldId id="284" r:id="rId22"/>
    <p:sldId id="420" r:id="rId23"/>
    <p:sldId id="285" r:id="rId24"/>
    <p:sldId id="426" r:id="rId25"/>
    <p:sldId id="286" r:id="rId26"/>
    <p:sldId id="287" r:id="rId27"/>
    <p:sldId id="296" r:id="rId28"/>
    <p:sldId id="288" r:id="rId29"/>
    <p:sldId id="379" r:id="rId30"/>
    <p:sldId id="289" r:id="rId31"/>
    <p:sldId id="290" r:id="rId32"/>
    <p:sldId id="291" r:id="rId33"/>
    <p:sldId id="293" r:id="rId34"/>
    <p:sldId id="294" r:id="rId35"/>
    <p:sldId id="298" r:id="rId36"/>
    <p:sldId id="299" r:id="rId37"/>
    <p:sldId id="403" r:id="rId38"/>
    <p:sldId id="399" r:id="rId39"/>
    <p:sldId id="400" r:id="rId40"/>
    <p:sldId id="466" r:id="rId41"/>
    <p:sldId id="467" r:id="rId42"/>
    <p:sldId id="468" r:id="rId43"/>
    <p:sldId id="469" r:id="rId44"/>
    <p:sldId id="470" r:id="rId45"/>
    <p:sldId id="471" r:id="rId46"/>
    <p:sldId id="472" r:id="rId47"/>
    <p:sldId id="473" r:id="rId48"/>
    <p:sldId id="474" r:id="rId49"/>
    <p:sldId id="475" r:id="rId50"/>
    <p:sldId id="476" r:id="rId51"/>
    <p:sldId id="428" r:id="rId52"/>
    <p:sldId id="464" r:id="rId53"/>
    <p:sldId id="465" r:id="rId54"/>
    <p:sldId id="429" r:id="rId55"/>
    <p:sldId id="300" r:id="rId56"/>
    <p:sldId id="301" r:id="rId57"/>
    <p:sldId id="302" r:id="rId58"/>
    <p:sldId id="479" r:id="rId59"/>
    <p:sldId id="354" r:id="rId60"/>
    <p:sldId id="480" r:id="rId61"/>
    <p:sldId id="355" r:id="rId62"/>
    <p:sldId id="366" r:id="rId63"/>
    <p:sldId id="303" r:id="rId64"/>
    <p:sldId id="358" r:id="rId65"/>
    <p:sldId id="359" r:id="rId66"/>
    <p:sldId id="360" r:id="rId67"/>
    <p:sldId id="361" r:id="rId68"/>
    <p:sldId id="362" r:id="rId69"/>
    <p:sldId id="363" r:id="rId70"/>
    <p:sldId id="364" r:id="rId71"/>
    <p:sldId id="365" r:id="rId72"/>
    <p:sldId id="461" r:id="rId73"/>
    <p:sldId id="304" r:id="rId74"/>
    <p:sldId id="305" r:id="rId75"/>
    <p:sldId id="306" r:id="rId76"/>
    <p:sldId id="307" r:id="rId77"/>
    <p:sldId id="309" r:id="rId78"/>
    <p:sldId id="310" r:id="rId79"/>
    <p:sldId id="311" r:id="rId80"/>
    <p:sldId id="312" r:id="rId81"/>
    <p:sldId id="415" r:id="rId82"/>
    <p:sldId id="409" r:id="rId83"/>
    <p:sldId id="410" r:id="rId84"/>
    <p:sldId id="411" r:id="rId85"/>
    <p:sldId id="412" r:id="rId86"/>
    <p:sldId id="413" r:id="rId87"/>
    <p:sldId id="414" r:id="rId88"/>
    <p:sldId id="356" r:id="rId89"/>
    <p:sldId id="357" r:id="rId90"/>
    <p:sldId id="368" r:id="rId91"/>
    <p:sldId id="369" r:id="rId92"/>
    <p:sldId id="377" r:id="rId93"/>
    <p:sldId id="371" r:id="rId94"/>
    <p:sldId id="373" r:id="rId95"/>
    <p:sldId id="374" r:id="rId96"/>
    <p:sldId id="375" r:id="rId97"/>
    <p:sldId id="376" r:id="rId98"/>
    <p:sldId id="444" r:id="rId99"/>
    <p:sldId id="445" r:id="rId100"/>
    <p:sldId id="446" r:id="rId101"/>
    <p:sldId id="447" r:id="rId102"/>
    <p:sldId id="448" r:id="rId103"/>
    <p:sldId id="449" r:id="rId104"/>
    <p:sldId id="450" r:id="rId105"/>
    <p:sldId id="451" r:id="rId106"/>
    <p:sldId id="452" r:id="rId107"/>
    <p:sldId id="453" r:id="rId108"/>
    <p:sldId id="454" r:id="rId109"/>
    <p:sldId id="455" r:id="rId110"/>
    <p:sldId id="477" r:id="rId111"/>
    <p:sldId id="457" r:id="rId112"/>
    <p:sldId id="458" r:id="rId113"/>
    <p:sldId id="459" r:id="rId114"/>
    <p:sldId id="460" r:id="rId115"/>
  </p:sldIdLst>
  <p:sldSz cx="9144000" cy="6858000" type="screen4x3"/>
  <p:notesSz cx="6858000" cy="9144000"/>
  <p:defaultTextStyle>
    <a:defPPr>
      <a:defRPr lang="es-MX"/>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301EEB04-6077-41A1-AA89-8CF61C6EDBFE}">
          <p14:sldIdLst>
            <p14:sldId id="256"/>
            <p14:sldId id="385"/>
            <p14:sldId id="264"/>
            <p14:sldId id="265"/>
            <p14:sldId id="266"/>
            <p14:sldId id="386"/>
            <p14:sldId id="381"/>
            <p14:sldId id="427"/>
            <p14:sldId id="424"/>
            <p14:sldId id="419"/>
            <p14:sldId id="462"/>
            <p14:sldId id="463"/>
            <p14:sldId id="416"/>
            <p14:sldId id="417"/>
            <p14:sldId id="418"/>
            <p14:sldId id="268"/>
            <p14:sldId id="382"/>
            <p14:sldId id="270"/>
            <p14:sldId id="284"/>
            <p14:sldId id="420"/>
            <p14:sldId id="285"/>
            <p14:sldId id="426"/>
            <p14:sldId id="286"/>
            <p14:sldId id="287"/>
            <p14:sldId id="296"/>
            <p14:sldId id="288"/>
            <p14:sldId id="379"/>
            <p14:sldId id="289"/>
            <p14:sldId id="290"/>
            <p14:sldId id="291"/>
            <p14:sldId id="293"/>
            <p14:sldId id="294"/>
            <p14:sldId id="298"/>
            <p14:sldId id="299"/>
            <p14:sldId id="403"/>
            <p14:sldId id="399"/>
            <p14:sldId id="400"/>
            <p14:sldId id="466"/>
            <p14:sldId id="467"/>
            <p14:sldId id="468"/>
            <p14:sldId id="469"/>
            <p14:sldId id="470"/>
            <p14:sldId id="471"/>
            <p14:sldId id="472"/>
            <p14:sldId id="473"/>
            <p14:sldId id="474"/>
            <p14:sldId id="475"/>
            <p14:sldId id="476"/>
            <p14:sldId id="428"/>
            <p14:sldId id="464"/>
            <p14:sldId id="465"/>
            <p14:sldId id="429"/>
            <p14:sldId id="300"/>
            <p14:sldId id="301"/>
            <p14:sldId id="302"/>
            <p14:sldId id="479"/>
            <p14:sldId id="354"/>
            <p14:sldId id="480"/>
            <p14:sldId id="355"/>
            <p14:sldId id="366"/>
            <p14:sldId id="303"/>
            <p14:sldId id="358"/>
            <p14:sldId id="359"/>
            <p14:sldId id="360"/>
            <p14:sldId id="361"/>
            <p14:sldId id="362"/>
            <p14:sldId id="363"/>
            <p14:sldId id="364"/>
            <p14:sldId id="365"/>
            <p14:sldId id="461"/>
            <p14:sldId id="304"/>
            <p14:sldId id="305"/>
            <p14:sldId id="306"/>
            <p14:sldId id="307"/>
            <p14:sldId id="309"/>
            <p14:sldId id="310"/>
            <p14:sldId id="311"/>
            <p14:sldId id="312"/>
            <p14:sldId id="415"/>
            <p14:sldId id="409"/>
            <p14:sldId id="410"/>
            <p14:sldId id="411"/>
            <p14:sldId id="412"/>
            <p14:sldId id="413"/>
            <p14:sldId id="414"/>
            <p14:sldId id="356"/>
            <p14:sldId id="357"/>
            <p14:sldId id="368"/>
            <p14:sldId id="369"/>
            <p14:sldId id="377"/>
            <p14:sldId id="371"/>
            <p14:sldId id="373"/>
            <p14:sldId id="374"/>
            <p14:sldId id="375"/>
            <p14:sldId id="376"/>
            <p14:sldId id="444"/>
            <p14:sldId id="445"/>
            <p14:sldId id="446"/>
            <p14:sldId id="447"/>
            <p14:sldId id="448"/>
            <p14:sldId id="449"/>
            <p14:sldId id="450"/>
            <p14:sldId id="451"/>
            <p14:sldId id="452"/>
            <p14:sldId id="453"/>
            <p14:sldId id="454"/>
            <p14:sldId id="455"/>
            <p14:sldId id="477"/>
            <p14:sldId id="457"/>
            <p14:sldId id="458"/>
            <p14:sldId id="459"/>
            <p14:sldId id="460"/>
          </p14:sldIdLst>
        </p14:section>
      </p14:sectionLst>
    </p:ext>
    <p:ext uri="{EFAFB233-063F-42B5-8137-9DF3F51BA10A}">
      <p15:sldGuideLst xmlns:p15="http://schemas.microsoft.com/office/powerpoint/2012/main">
        <p15:guide id="1" orient="horz" pos="1117">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D6209"/>
    <a:srgbClr val="FF6600"/>
    <a:srgbClr val="EC20C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16" autoAdjust="0"/>
    <p:restoredTop sz="94103" autoAdjust="0"/>
  </p:normalViewPr>
  <p:slideViewPr>
    <p:cSldViewPr>
      <p:cViewPr varScale="1">
        <p:scale>
          <a:sx n="99" d="100"/>
          <a:sy n="99" d="100"/>
        </p:scale>
        <p:origin x="270" y="78"/>
      </p:cViewPr>
      <p:guideLst>
        <p:guide orient="horz" pos="1117"/>
        <p:guide pos="2880"/>
      </p:guideLst>
    </p:cSldViewPr>
  </p:slideViewPr>
  <p:notesTextViewPr>
    <p:cViewPr>
      <p:scale>
        <a:sx n="1" d="1"/>
        <a:sy n="1" d="1"/>
      </p:scale>
      <p:origin x="0" y="0"/>
    </p:cViewPr>
  </p:notesTextViewPr>
  <p:sorterViewPr>
    <p:cViewPr>
      <p:scale>
        <a:sx n="100" d="100"/>
        <a:sy n="100" d="100"/>
      </p:scale>
      <p:origin x="0" y="-15296"/>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3.xml"/><Relationship Id="rId117" Type="http://schemas.openxmlformats.org/officeDocument/2006/relationships/presProps" Target="presProps.xml"/><Relationship Id="rId21" Type="http://schemas.openxmlformats.org/officeDocument/2006/relationships/slide" Target="slides/slide18.xml"/><Relationship Id="rId42" Type="http://schemas.openxmlformats.org/officeDocument/2006/relationships/slide" Target="slides/slide39.xml"/><Relationship Id="rId47" Type="http://schemas.openxmlformats.org/officeDocument/2006/relationships/slide" Target="slides/slide44.xml"/><Relationship Id="rId63" Type="http://schemas.openxmlformats.org/officeDocument/2006/relationships/slide" Target="slides/slide60.xml"/><Relationship Id="rId68" Type="http://schemas.openxmlformats.org/officeDocument/2006/relationships/slide" Target="slides/slide65.xml"/><Relationship Id="rId84" Type="http://schemas.openxmlformats.org/officeDocument/2006/relationships/slide" Target="slides/slide81.xml"/><Relationship Id="rId89" Type="http://schemas.openxmlformats.org/officeDocument/2006/relationships/slide" Target="slides/slide86.xml"/><Relationship Id="rId112" Type="http://schemas.openxmlformats.org/officeDocument/2006/relationships/slide" Target="slides/slide109.xml"/><Relationship Id="rId16" Type="http://schemas.openxmlformats.org/officeDocument/2006/relationships/slide" Target="slides/slide13.xml"/><Relationship Id="rId107" Type="http://schemas.openxmlformats.org/officeDocument/2006/relationships/slide" Target="slides/slide104.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slide" Target="slides/slide50.xml"/><Relationship Id="rId58" Type="http://schemas.openxmlformats.org/officeDocument/2006/relationships/slide" Target="slides/slide55.xml"/><Relationship Id="rId66" Type="http://schemas.openxmlformats.org/officeDocument/2006/relationships/slide" Target="slides/slide63.xml"/><Relationship Id="rId74" Type="http://schemas.openxmlformats.org/officeDocument/2006/relationships/slide" Target="slides/slide71.xml"/><Relationship Id="rId79" Type="http://schemas.openxmlformats.org/officeDocument/2006/relationships/slide" Target="slides/slide76.xml"/><Relationship Id="rId87" Type="http://schemas.openxmlformats.org/officeDocument/2006/relationships/slide" Target="slides/slide84.xml"/><Relationship Id="rId102" Type="http://schemas.openxmlformats.org/officeDocument/2006/relationships/slide" Target="slides/slide99.xml"/><Relationship Id="rId110" Type="http://schemas.openxmlformats.org/officeDocument/2006/relationships/slide" Target="slides/slide107.xml"/><Relationship Id="rId115" Type="http://schemas.openxmlformats.org/officeDocument/2006/relationships/slide" Target="slides/slide112.xml"/><Relationship Id="rId5" Type="http://schemas.openxmlformats.org/officeDocument/2006/relationships/slide" Target="slides/slide2.xml"/><Relationship Id="rId61" Type="http://schemas.openxmlformats.org/officeDocument/2006/relationships/slide" Target="slides/slide58.xml"/><Relationship Id="rId82" Type="http://schemas.openxmlformats.org/officeDocument/2006/relationships/slide" Target="slides/slide79.xml"/><Relationship Id="rId90" Type="http://schemas.openxmlformats.org/officeDocument/2006/relationships/slide" Target="slides/slide87.xml"/><Relationship Id="rId95" Type="http://schemas.openxmlformats.org/officeDocument/2006/relationships/slide" Target="slides/slide92.xml"/><Relationship Id="rId19" Type="http://schemas.openxmlformats.org/officeDocument/2006/relationships/slide" Target="slides/slide1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slide" Target="slides/slide53.xml"/><Relationship Id="rId64" Type="http://schemas.openxmlformats.org/officeDocument/2006/relationships/slide" Target="slides/slide61.xml"/><Relationship Id="rId69" Type="http://schemas.openxmlformats.org/officeDocument/2006/relationships/slide" Target="slides/slide66.xml"/><Relationship Id="rId77" Type="http://schemas.openxmlformats.org/officeDocument/2006/relationships/slide" Target="slides/slide74.xml"/><Relationship Id="rId100" Type="http://schemas.openxmlformats.org/officeDocument/2006/relationships/slide" Target="slides/slide97.xml"/><Relationship Id="rId105" Type="http://schemas.openxmlformats.org/officeDocument/2006/relationships/slide" Target="slides/slide102.xml"/><Relationship Id="rId113" Type="http://schemas.openxmlformats.org/officeDocument/2006/relationships/slide" Target="slides/slide110.xml"/><Relationship Id="rId118" Type="http://schemas.openxmlformats.org/officeDocument/2006/relationships/viewProps" Target="viewProps.xml"/><Relationship Id="rId8" Type="http://schemas.openxmlformats.org/officeDocument/2006/relationships/slide" Target="slides/slide5.xml"/><Relationship Id="rId51" Type="http://schemas.openxmlformats.org/officeDocument/2006/relationships/slide" Target="slides/slide48.xml"/><Relationship Id="rId72" Type="http://schemas.openxmlformats.org/officeDocument/2006/relationships/slide" Target="slides/slide69.xml"/><Relationship Id="rId80" Type="http://schemas.openxmlformats.org/officeDocument/2006/relationships/slide" Target="slides/slide77.xml"/><Relationship Id="rId85" Type="http://schemas.openxmlformats.org/officeDocument/2006/relationships/slide" Target="slides/slide82.xml"/><Relationship Id="rId93" Type="http://schemas.openxmlformats.org/officeDocument/2006/relationships/slide" Target="slides/slide90.xml"/><Relationship Id="rId98" Type="http://schemas.openxmlformats.org/officeDocument/2006/relationships/slide" Target="slides/slide95.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slide" Target="slides/slide56.xml"/><Relationship Id="rId67" Type="http://schemas.openxmlformats.org/officeDocument/2006/relationships/slide" Target="slides/slide64.xml"/><Relationship Id="rId103" Type="http://schemas.openxmlformats.org/officeDocument/2006/relationships/slide" Target="slides/slide100.xml"/><Relationship Id="rId108" Type="http://schemas.openxmlformats.org/officeDocument/2006/relationships/slide" Target="slides/slide105.xml"/><Relationship Id="rId116" Type="http://schemas.openxmlformats.org/officeDocument/2006/relationships/notesMaster" Target="notesMasters/notesMaster1.xml"/><Relationship Id="rId20" Type="http://schemas.openxmlformats.org/officeDocument/2006/relationships/slide" Target="slides/slide17.xml"/><Relationship Id="rId41" Type="http://schemas.openxmlformats.org/officeDocument/2006/relationships/slide" Target="slides/slide38.xml"/><Relationship Id="rId54" Type="http://schemas.openxmlformats.org/officeDocument/2006/relationships/slide" Target="slides/slide51.xml"/><Relationship Id="rId62" Type="http://schemas.openxmlformats.org/officeDocument/2006/relationships/slide" Target="slides/slide59.xml"/><Relationship Id="rId70" Type="http://schemas.openxmlformats.org/officeDocument/2006/relationships/slide" Target="slides/slide67.xml"/><Relationship Id="rId75" Type="http://schemas.openxmlformats.org/officeDocument/2006/relationships/slide" Target="slides/slide72.xml"/><Relationship Id="rId83" Type="http://schemas.openxmlformats.org/officeDocument/2006/relationships/slide" Target="slides/slide80.xml"/><Relationship Id="rId88" Type="http://schemas.openxmlformats.org/officeDocument/2006/relationships/slide" Target="slides/slide85.xml"/><Relationship Id="rId91" Type="http://schemas.openxmlformats.org/officeDocument/2006/relationships/slide" Target="slides/slide88.xml"/><Relationship Id="rId96" Type="http://schemas.openxmlformats.org/officeDocument/2006/relationships/slide" Target="slides/slide93.xml"/><Relationship Id="rId111" Type="http://schemas.openxmlformats.org/officeDocument/2006/relationships/slide" Target="slides/slide108.xml"/><Relationship Id="rId1" Type="http://schemas.openxmlformats.org/officeDocument/2006/relationships/slideMaster" Target="slideMasters/slideMaster1.xml"/><Relationship Id="rId6" Type="http://schemas.openxmlformats.org/officeDocument/2006/relationships/slide" Target="slides/slide3.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slide" Target="slides/slide54.xml"/><Relationship Id="rId106" Type="http://schemas.openxmlformats.org/officeDocument/2006/relationships/slide" Target="slides/slide103.xml"/><Relationship Id="rId114" Type="http://schemas.openxmlformats.org/officeDocument/2006/relationships/slide" Target="slides/slide111.xml"/><Relationship Id="rId119" Type="http://schemas.openxmlformats.org/officeDocument/2006/relationships/theme" Target="theme/theme1.xml"/><Relationship Id="rId10" Type="http://schemas.openxmlformats.org/officeDocument/2006/relationships/slide" Target="slides/slide7.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openxmlformats.org/officeDocument/2006/relationships/slide" Target="slides/slide57.xml"/><Relationship Id="rId65" Type="http://schemas.openxmlformats.org/officeDocument/2006/relationships/slide" Target="slides/slide62.xml"/><Relationship Id="rId73" Type="http://schemas.openxmlformats.org/officeDocument/2006/relationships/slide" Target="slides/slide70.xml"/><Relationship Id="rId78" Type="http://schemas.openxmlformats.org/officeDocument/2006/relationships/slide" Target="slides/slide75.xml"/><Relationship Id="rId81" Type="http://schemas.openxmlformats.org/officeDocument/2006/relationships/slide" Target="slides/slide78.xml"/><Relationship Id="rId86" Type="http://schemas.openxmlformats.org/officeDocument/2006/relationships/slide" Target="slides/slide83.xml"/><Relationship Id="rId94" Type="http://schemas.openxmlformats.org/officeDocument/2006/relationships/slide" Target="slides/slide91.xml"/><Relationship Id="rId99" Type="http://schemas.openxmlformats.org/officeDocument/2006/relationships/slide" Target="slides/slide96.xml"/><Relationship Id="rId101" Type="http://schemas.openxmlformats.org/officeDocument/2006/relationships/slide" Target="slides/slide98.xml"/><Relationship Id="rId4" Type="http://schemas.openxmlformats.org/officeDocument/2006/relationships/slide" Target="slides/slide1.xml"/><Relationship Id="rId9" Type="http://schemas.openxmlformats.org/officeDocument/2006/relationships/slide" Target="slides/slide6.xml"/><Relationship Id="rId13" Type="http://schemas.openxmlformats.org/officeDocument/2006/relationships/slide" Target="slides/slide10.xml"/><Relationship Id="rId18" Type="http://schemas.openxmlformats.org/officeDocument/2006/relationships/slide" Target="slides/slide15.xml"/><Relationship Id="rId39" Type="http://schemas.openxmlformats.org/officeDocument/2006/relationships/slide" Target="slides/slide36.xml"/><Relationship Id="rId109" Type="http://schemas.openxmlformats.org/officeDocument/2006/relationships/slide" Target="slides/slide106.xml"/><Relationship Id="rId34" Type="http://schemas.openxmlformats.org/officeDocument/2006/relationships/slide" Target="slides/slide31.xml"/><Relationship Id="rId50" Type="http://schemas.openxmlformats.org/officeDocument/2006/relationships/slide" Target="slides/slide47.xml"/><Relationship Id="rId55" Type="http://schemas.openxmlformats.org/officeDocument/2006/relationships/slide" Target="slides/slide52.xml"/><Relationship Id="rId76" Type="http://schemas.openxmlformats.org/officeDocument/2006/relationships/slide" Target="slides/slide73.xml"/><Relationship Id="rId97" Type="http://schemas.openxmlformats.org/officeDocument/2006/relationships/slide" Target="slides/slide94.xml"/><Relationship Id="rId104" Type="http://schemas.openxmlformats.org/officeDocument/2006/relationships/slide" Target="slides/slide101.xml"/><Relationship Id="rId120" Type="http://schemas.openxmlformats.org/officeDocument/2006/relationships/tableStyles" Target="tableStyles.xml"/><Relationship Id="rId7" Type="http://schemas.openxmlformats.org/officeDocument/2006/relationships/slide" Target="slides/slide4.xml"/><Relationship Id="rId71" Type="http://schemas.openxmlformats.org/officeDocument/2006/relationships/slide" Target="slides/slide68.xml"/><Relationship Id="rId92" Type="http://schemas.openxmlformats.org/officeDocument/2006/relationships/slide" Target="slides/slide89.xml"/><Relationship Id="rId2" Type="http://schemas.openxmlformats.org/officeDocument/2006/relationships/slideMaster" Target="slideMasters/slideMaster2.xml"/><Relationship Id="rId29" Type="http://schemas.openxmlformats.org/officeDocument/2006/relationships/slide" Target="slides/slide26.xml"/></Relationships>
</file>

<file path=ppt/charts/_rels/chart1.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oleObject" Target="Libro3" TargetMode="External"/></Relationships>
</file>

<file path=ppt/charts/_rels/chart2.xml.rels><?xml version="1.0" encoding="UTF-8" standalone="yes"?>
<Relationships xmlns="http://schemas.openxmlformats.org/package/2006/relationships"><Relationship Id="rId3" Type="http://schemas.openxmlformats.org/officeDocument/2006/relationships/themeOverride" Target="../theme/themeOverride2.xml"/><Relationship Id="rId2" Type="http://schemas.microsoft.com/office/2011/relationships/chartColorStyle" Target="colors2.xml"/><Relationship Id="rId1" Type="http://schemas.microsoft.com/office/2011/relationships/chartStyle" Target="style2.xml"/><Relationship Id="rId4" Type="http://schemas.openxmlformats.org/officeDocument/2006/relationships/oleObject" Target="file:///C:\Users\Subasta_4\Desktop\J%20Enrique%20en%20compu%20julian\TRABAJO\Subasta%202017\TALLERES\OFERERC.csv" TargetMode="External"/></Relationships>
</file>

<file path=ppt/charts/_rels/chart3.xml.rels><?xml version="1.0" encoding="UTF-8" standalone="yes"?>
<Relationships xmlns="http://schemas.openxmlformats.org/package/2006/relationships"><Relationship Id="rId3" Type="http://schemas.openxmlformats.org/officeDocument/2006/relationships/themeOverride" Target="../theme/themeOverride3.xml"/><Relationship Id="rId2" Type="http://schemas.microsoft.com/office/2011/relationships/chartColorStyle" Target="colors3.xml"/><Relationship Id="rId1" Type="http://schemas.microsoft.com/office/2011/relationships/chartStyle" Target="style3.xml"/><Relationship Id="rId4" Type="http://schemas.openxmlformats.org/officeDocument/2006/relationships/oleObject" Target="file:///C:\Users\Subasta_4\Desktop\J%20Enrique%20en%20compu%20julian\TRABAJO\Subasta%202017\TALLERES\OFERERC.csv" TargetMode="External"/></Relationships>
</file>

<file path=ppt/charts/_rels/chart4.xml.rels><?xml version="1.0" encoding="UTF-8" standalone="yes"?>
<Relationships xmlns="http://schemas.openxmlformats.org/package/2006/relationships"><Relationship Id="rId3" Type="http://schemas.openxmlformats.org/officeDocument/2006/relationships/themeOverride" Target="../theme/themeOverride4.xml"/><Relationship Id="rId2" Type="http://schemas.microsoft.com/office/2011/relationships/chartColorStyle" Target="colors4.xml"/><Relationship Id="rId1" Type="http://schemas.microsoft.com/office/2011/relationships/chartStyle" Target="style4.xml"/><Relationship Id="rId4" Type="http://schemas.openxmlformats.org/officeDocument/2006/relationships/oleObject" Target="file:///C:\Users\Subasta_4\Desktop\J%20Enrique%20en%20compu%20julian\TRABAJO\Subasta%202017\TALLERES\OFERERC.csv" TargetMode="External"/></Relationships>
</file>

<file path=ppt/charts/_rels/chart5.xml.rels><?xml version="1.0" encoding="UTF-8" standalone="yes"?>
<Relationships xmlns="http://schemas.openxmlformats.org/package/2006/relationships"><Relationship Id="rId3" Type="http://schemas.openxmlformats.org/officeDocument/2006/relationships/themeOverride" Target="../theme/themeOverride5.xml"/><Relationship Id="rId2" Type="http://schemas.microsoft.com/office/2011/relationships/chartColorStyle" Target="colors5.xml"/><Relationship Id="rId1" Type="http://schemas.microsoft.com/office/2011/relationships/chartStyle" Target="style5.xml"/><Relationship Id="rId4" Type="http://schemas.openxmlformats.org/officeDocument/2006/relationships/oleObject" Target="file:///C:\Users\Subasta_4\Desktop\J%20Enrique%20en%20compu%20julian\TRABAJO\Subasta%202017\TALLERES\OFERERC.csv" TargetMode="External"/></Relationships>
</file>

<file path=ppt/charts/_rels/chart6.xml.rels><?xml version="1.0" encoding="UTF-8" standalone="yes"?>
<Relationships xmlns="http://schemas.openxmlformats.org/package/2006/relationships"><Relationship Id="rId3" Type="http://schemas.openxmlformats.org/officeDocument/2006/relationships/themeOverride" Target="../theme/themeOverride6.xml"/><Relationship Id="rId2" Type="http://schemas.microsoft.com/office/2011/relationships/chartColorStyle" Target="colors6.xml"/><Relationship Id="rId1" Type="http://schemas.microsoft.com/office/2011/relationships/chartStyle" Target="style6.xml"/><Relationship Id="rId4" Type="http://schemas.openxmlformats.org/officeDocument/2006/relationships/oleObject" Target="file:///C:\Users\Subasta_4\Desktop\J%20Enrique%20en%20compu%20julian\TRABAJO\Subasta%202017\TALLERES\OFERERC.csv" TargetMode="External"/></Relationships>
</file>

<file path=ppt/charts/_rels/chart7.xml.rels><?xml version="1.0" encoding="UTF-8" standalone="yes"?>
<Relationships xmlns="http://schemas.openxmlformats.org/package/2006/relationships"><Relationship Id="rId3" Type="http://schemas.openxmlformats.org/officeDocument/2006/relationships/themeOverride" Target="../theme/themeOverride7.xml"/><Relationship Id="rId2" Type="http://schemas.microsoft.com/office/2011/relationships/chartColorStyle" Target="colors7.xml"/><Relationship Id="rId1" Type="http://schemas.microsoft.com/office/2011/relationships/chartStyle" Target="style7.xml"/><Relationship Id="rId4" Type="http://schemas.openxmlformats.org/officeDocument/2006/relationships/oleObject" Target="file:///C:\Users\Subasta_4\Desktop\J%20Enrique%20en%20compu%20julian\TRABAJO\Subasta%202017\TALLERES\OFERERC.csv" TargetMode="External"/></Relationships>
</file>

<file path=ppt/charts/_rels/chart8.xml.rels><?xml version="1.0" encoding="UTF-8" standalone="yes"?>
<Relationships xmlns="http://schemas.openxmlformats.org/package/2006/relationships"><Relationship Id="rId3" Type="http://schemas.openxmlformats.org/officeDocument/2006/relationships/themeOverride" Target="../theme/themeOverride8.xml"/><Relationship Id="rId2" Type="http://schemas.microsoft.com/office/2011/relationships/chartColorStyle" Target="colors8.xml"/><Relationship Id="rId1" Type="http://schemas.microsoft.com/office/2011/relationships/chartStyle" Target="style8.xml"/><Relationship Id="rId4" Type="http://schemas.openxmlformats.org/officeDocument/2006/relationships/oleObject" Target="file:///C:\Users\Subasta_4\Desktop\J%20Enrique%20en%20compu%20julian\TRABAJO\Subasta%202017\TALLERES\OFERERC.csv"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9.4997029907652367E-2"/>
          <c:y val="9.5839793281653762E-2"/>
          <c:w val="0.88838615387433495"/>
          <c:h val="0.78510753016338075"/>
        </c:manualLayout>
      </c:layout>
      <c:barChart>
        <c:barDir val="col"/>
        <c:grouping val="clustered"/>
        <c:varyColors val="0"/>
        <c:ser>
          <c:idx val="0"/>
          <c:order val="0"/>
          <c:tx>
            <c:v>Cantidad de Producto ofertado a comprar en MW</c:v>
          </c:tx>
          <c:spPr>
            <a:solidFill>
              <a:schemeClr val="accent1"/>
            </a:solidFill>
            <a:ln>
              <a:noFill/>
            </a:ln>
            <a:effectLst/>
          </c:spPr>
          <c:invertIfNegative val="0"/>
          <c:dPt>
            <c:idx val="0"/>
            <c:invertIfNegative val="0"/>
            <c:bubble3D val="0"/>
            <c:spPr>
              <a:solidFill>
                <a:schemeClr val="accent1">
                  <a:lumMod val="50000"/>
                </a:schemeClr>
              </a:solidFill>
              <a:ln>
                <a:noFill/>
              </a:ln>
              <a:effectLst/>
            </c:spPr>
            <c:extLst xmlns:c16r2="http://schemas.microsoft.com/office/drawing/2015/06/chart">
              <c:ext xmlns:c16="http://schemas.microsoft.com/office/drawing/2014/chart" uri="{C3380CC4-5D6E-409C-BE32-E72D297353CC}">
                <c16:uniqueId val="{00000001-0D0F-4B2C-A7CE-8ABC47BAEF4B}"/>
              </c:ext>
            </c:extLst>
          </c:dPt>
          <c:dPt>
            <c:idx val="1"/>
            <c:invertIfNegative val="0"/>
            <c:bubble3D val="0"/>
            <c:spPr>
              <a:solidFill>
                <a:schemeClr val="accent1">
                  <a:lumMod val="75000"/>
                </a:schemeClr>
              </a:solidFill>
              <a:ln>
                <a:noFill/>
              </a:ln>
              <a:effectLst/>
            </c:spPr>
            <c:extLst xmlns:c16r2="http://schemas.microsoft.com/office/drawing/2015/06/chart">
              <c:ext xmlns:c16="http://schemas.microsoft.com/office/drawing/2014/chart" uri="{C3380CC4-5D6E-409C-BE32-E72D297353CC}">
                <c16:uniqueId val="{00000003-0D0F-4B2C-A7CE-8ABC47BAEF4B}"/>
              </c:ext>
            </c:extLst>
          </c:dPt>
          <c:dPt>
            <c:idx val="2"/>
            <c:invertIfNegative val="0"/>
            <c:bubble3D val="0"/>
            <c:spPr>
              <a:solidFill>
                <a:schemeClr val="accent1">
                  <a:lumMod val="60000"/>
                  <a:lumOff val="40000"/>
                </a:schemeClr>
              </a:solidFill>
              <a:ln>
                <a:noFill/>
              </a:ln>
              <a:effectLst/>
            </c:spPr>
            <c:extLst xmlns:c16r2="http://schemas.microsoft.com/office/drawing/2015/06/chart">
              <c:ext xmlns:c16="http://schemas.microsoft.com/office/drawing/2014/chart" uri="{C3380CC4-5D6E-409C-BE32-E72D297353CC}">
                <c16:uniqueId val="{00000005-0D0F-4B2C-A7CE-8ABC47BAEF4B}"/>
              </c:ext>
            </c:extLst>
          </c:dPt>
          <c:dPt>
            <c:idx val="3"/>
            <c:invertIfNegative val="0"/>
            <c:bubble3D val="0"/>
            <c:spPr>
              <a:solidFill>
                <a:schemeClr val="accent1">
                  <a:lumMod val="20000"/>
                  <a:lumOff val="80000"/>
                </a:schemeClr>
              </a:solidFill>
              <a:ln>
                <a:noFill/>
              </a:ln>
              <a:effectLst/>
            </c:spPr>
            <c:extLst xmlns:c16r2="http://schemas.microsoft.com/office/drawing/2015/06/chart">
              <c:ext xmlns:c16="http://schemas.microsoft.com/office/drawing/2014/chart" uri="{C3380CC4-5D6E-409C-BE32-E72D297353CC}">
                <c16:uniqueId val="{00000007-0D0F-4B2C-A7CE-8ABC47BAEF4B}"/>
              </c:ext>
            </c:extLst>
          </c:dPt>
          <c:dPt>
            <c:idx val="4"/>
            <c:invertIfNegative val="0"/>
            <c:bubble3D val="0"/>
            <c:spPr>
              <a:solidFill>
                <a:schemeClr val="accent5">
                  <a:lumMod val="20000"/>
                  <a:lumOff val="80000"/>
                </a:schemeClr>
              </a:solidFill>
              <a:ln>
                <a:noFill/>
              </a:ln>
              <a:effectLst/>
            </c:spPr>
            <c:extLst xmlns:c16r2="http://schemas.microsoft.com/office/drawing/2015/06/chart">
              <c:ext xmlns:c16="http://schemas.microsoft.com/office/drawing/2014/chart" uri="{C3380CC4-5D6E-409C-BE32-E72D297353CC}">
                <c16:uniqueId val="{00000009-0D0F-4B2C-A7CE-8ABC47BAEF4B}"/>
              </c:ext>
            </c:extLst>
          </c:dPt>
          <c:dLbls>
            <c:dLbl>
              <c:idx val="0"/>
              <c:layout>
                <c:manualLayout>
                  <c:x val="0"/>
                  <c:y val="-4.6511627906976744E-2"/>
                </c:manualLayout>
              </c:layout>
              <c:tx>
                <c:rich>
                  <a:bodyPr/>
                  <a:lstStyle/>
                  <a:p>
                    <a:fld id="{09135D01-6AC1-4BA5-9E99-599B4189DED5}" type="VALUE">
                      <a:rPr lang="en-US"/>
                      <a:pPr/>
                      <a:t>[VALOR]</a:t>
                    </a:fld>
                    <a:r>
                      <a:rPr lang="en-US"/>
                      <a:t> Pmáx</a:t>
                    </a:r>
                  </a:p>
                </c:rich>
              </c:tx>
              <c:dLblPos val="outEnd"/>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1-0D0F-4B2C-A7CE-8ABC47BAEF4B}"/>
                </c:ext>
                <c:ext xmlns:c15="http://schemas.microsoft.com/office/drawing/2012/chart" uri="{CE6537A1-D6FC-4f65-9D91-7224C49458BB}">
                  <c15:layout/>
                  <c15:dlblFieldTable/>
                  <c15:showDataLabelsRange val="0"/>
                </c:ext>
              </c:extLst>
            </c:dLbl>
            <c:dLbl>
              <c:idx val="1"/>
              <c:layout>
                <c:manualLayout>
                  <c:x val="-6.6467264872051126E-3"/>
                  <c:y val="-9.0439276485788117E-2"/>
                </c:manualLayout>
              </c:layout>
              <c:tx>
                <c:rich>
                  <a:bodyPr/>
                  <a:lstStyle/>
                  <a:p>
                    <a:fld id="{0F0EC390-01F3-46D7-B7B1-B506FB1F82E0}" type="VALUE">
                      <a:rPr lang="en-US"/>
                      <a:pPr/>
                      <a:t>[VALOR]</a:t>
                    </a:fld>
                    <a:r>
                      <a:rPr lang="en-US"/>
                      <a:t> Pmáx</a:t>
                    </a:r>
                  </a:p>
                </c:rich>
              </c:tx>
              <c:dLblPos val="outEnd"/>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3-0D0F-4B2C-A7CE-8ABC47BAEF4B}"/>
                </c:ext>
                <c:ext xmlns:c15="http://schemas.microsoft.com/office/drawing/2012/chart" uri="{CE6537A1-D6FC-4f65-9D91-7224C49458BB}">
                  <c15:layout/>
                  <c15:dlblFieldTable/>
                  <c15:showDataLabelsRange val="0"/>
                </c:ext>
              </c:extLst>
            </c:dLbl>
            <c:dLbl>
              <c:idx val="2"/>
              <c:layout>
                <c:manualLayout>
                  <c:x val="-4.9850448654037887E-3"/>
                  <c:y val="-0.12661498708010335"/>
                </c:manualLayout>
              </c:layout>
              <c:tx>
                <c:rich>
                  <a:bodyPr/>
                  <a:lstStyle/>
                  <a:p>
                    <a:fld id="{B0270591-ADCE-44E6-BBED-755EB74B3561}" type="VALUE">
                      <a:rPr lang="en-US"/>
                      <a:pPr/>
                      <a:t>[VALOR]</a:t>
                    </a:fld>
                    <a:r>
                      <a:rPr lang="en-US"/>
                      <a:t> Pmáx</a:t>
                    </a:r>
                  </a:p>
                </c:rich>
              </c:tx>
              <c:dLblPos val="outEnd"/>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5-0D0F-4B2C-A7CE-8ABC47BAEF4B}"/>
                </c:ext>
                <c:ext xmlns:c15="http://schemas.microsoft.com/office/drawing/2012/chart" uri="{CE6537A1-D6FC-4f65-9D91-7224C49458BB}">
                  <c15:layout/>
                  <c15:dlblFieldTable/>
                  <c15:showDataLabelsRange val="0"/>
                </c:ext>
              </c:extLst>
            </c:dLbl>
            <c:dLbl>
              <c:idx val="3"/>
              <c:layout>
                <c:manualLayout>
                  <c:x val="-4.9850448654037887E-3"/>
                  <c:y val="-0.16279069767441862"/>
                </c:manualLayout>
              </c:layout>
              <c:tx>
                <c:rich>
                  <a:bodyPr/>
                  <a:lstStyle/>
                  <a:p>
                    <a:fld id="{53246D60-6729-4649-8B5D-186B4F26FD23}" type="VALUE">
                      <a:rPr lang="en-US"/>
                      <a:pPr/>
                      <a:t>[VALOR]</a:t>
                    </a:fld>
                    <a:r>
                      <a:rPr lang="en-US"/>
                      <a:t> Pmáx</a:t>
                    </a:r>
                  </a:p>
                </c:rich>
              </c:tx>
              <c:dLblPos val="outEnd"/>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7-0D0F-4B2C-A7CE-8ABC47BAEF4B}"/>
                </c:ext>
                <c:ext xmlns:c15="http://schemas.microsoft.com/office/drawing/2012/chart" uri="{CE6537A1-D6FC-4f65-9D91-7224C49458BB}">
                  <c15:layout/>
                  <c15:dlblFieldTable/>
                  <c15:showDataLabelsRange val="0"/>
                </c:ext>
              </c:extLst>
            </c:dLbl>
            <c:dLbl>
              <c:idx val="4"/>
              <c:layout>
                <c:manualLayout>
                  <c:x val="-4.9850448654036664E-3"/>
                  <c:y val="-0.20413436692506462"/>
                </c:manualLayout>
              </c:layout>
              <c:tx>
                <c:rich>
                  <a:bodyPr/>
                  <a:lstStyle/>
                  <a:p>
                    <a:fld id="{7E90EAA9-90EE-4C2E-8A62-AEA0DFDF4AAF}" type="VALUE">
                      <a:rPr lang="en-US"/>
                      <a:pPr/>
                      <a:t>[VALOR]</a:t>
                    </a:fld>
                    <a:r>
                      <a:rPr lang="en-US"/>
                      <a:t> Pmáx</a:t>
                    </a:r>
                  </a:p>
                </c:rich>
              </c:tx>
              <c:dLblPos val="outEnd"/>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9-0D0F-4B2C-A7CE-8ABC47BAEF4B}"/>
                </c:ext>
                <c:ext xmlns:c15="http://schemas.microsoft.com/office/drawing/2012/chart" uri="{CE6537A1-D6FC-4f65-9D91-7224C49458BB}">
                  <c15:layout/>
                  <c15:dlblFieldTable/>
                  <c15:showDataLabelsRange val="0"/>
                </c:ext>
              </c:extLst>
            </c:dLbl>
            <c:spPr>
              <a:noFill/>
              <a:ln>
                <a:noFill/>
              </a:ln>
              <a:effectLst/>
            </c:spPr>
            <c:txPr>
              <a:bodyPr rot="0" spcFirstLastPara="1" vertOverflow="ellipsis" vert="horz" wrap="square" lIns="38100" tIns="19050" rIns="38100" bIns="19050" anchor="ctr" anchorCtr="1">
                <a:spAutoFit/>
              </a:bodyPr>
              <a:lstStyle/>
              <a:p>
                <a:pPr>
                  <a:defRPr sz="1400" b="0" i="0" u="none" strike="noStrike" kern="1200" baseline="0">
                    <a:solidFill>
                      <a:schemeClr val="tx1">
                        <a:lumMod val="75000"/>
                        <a:lumOff val="25000"/>
                      </a:schemeClr>
                    </a:solidFill>
                    <a:latin typeface="+mn-lt"/>
                    <a:ea typeface="+mn-ea"/>
                    <a:cs typeface="+mn-cs"/>
                  </a:defRPr>
                </a:pPr>
                <a:endParaRPr lang="es-MX"/>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numRef>
              <c:f>Hoja1!$B$5:$B$9</c:f>
              <c:numCache>
                <c:formatCode>General</c:formatCode>
                <c:ptCount val="5"/>
                <c:pt idx="0">
                  <c:v>20</c:v>
                </c:pt>
                <c:pt idx="1">
                  <c:v>20</c:v>
                </c:pt>
                <c:pt idx="2">
                  <c:v>20</c:v>
                </c:pt>
                <c:pt idx="3">
                  <c:v>20</c:v>
                </c:pt>
                <c:pt idx="4">
                  <c:v>20</c:v>
                </c:pt>
              </c:numCache>
            </c:numRef>
          </c:cat>
          <c:val>
            <c:numRef>
              <c:f>Hoja1!$A$5:$A$9</c:f>
              <c:numCache>
                <c:formatCode>0%</c:formatCode>
                <c:ptCount val="5"/>
                <c:pt idx="0">
                  <c:v>1</c:v>
                </c:pt>
                <c:pt idx="1">
                  <c:v>0.95</c:v>
                </c:pt>
                <c:pt idx="2">
                  <c:v>0.9</c:v>
                </c:pt>
                <c:pt idx="3">
                  <c:v>0.85</c:v>
                </c:pt>
                <c:pt idx="4">
                  <c:v>0.8</c:v>
                </c:pt>
              </c:numCache>
            </c:numRef>
          </c:val>
          <c:extLst xmlns:c16r2="http://schemas.microsoft.com/office/drawing/2015/06/chart">
            <c:ext xmlns:c16="http://schemas.microsoft.com/office/drawing/2014/chart" uri="{C3380CC4-5D6E-409C-BE32-E72D297353CC}">
              <c16:uniqueId val="{0000000A-0D0F-4B2C-A7CE-8ABC47BAEF4B}"/>
            </c:ext>
          </c:extLst>
        </c:ser>
        <c:dLbls>
          <c:showLegendKey val="0"/>
          <c:showVal val="0"/>
          <c:showCatName val="0"/>
          <c:showSerName val="0"/>
          <c:showPercent val="0"/>
          <c:showBubbleSize val="0"/>
        </c:dLbls>
        <c:gapWidth val="50"/>
        <c:axId val="319333456"/>
        <c:axId val="319336592"/>
      </c:barChart>
      <c:catAx>
        <c:axId val="31933345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319336592"/>
        <c:crosses val="autoZero"/>
        <c:auto val="1"/>
        <c:lblAlgn val="ctr"/>
        <c:lblOffset val="100"/>
        <c:noMultiLvlLbl val="0"/>
      </c:catAx>
      <c:valAx>
        <c:axId val="319336592"/>
        <c:scaling>
          <c:orientation val="minMax"/>
          <c:max val="1"/>
        </c:scaling>
        <c:delete val="0"/>
        <c:axPos val="l"/>
        <c:majorGridlines>
          <c:spPr>
            <a:ln w="9525" cap="flat" cmpd="sng" algn="ctr">
              <a:no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MX"/>
                  <a:t>Porcentaje del Pmax</a:t>
                </a:r>
              </a:p>
            </c:rich>
          </c:tx>
          <c:layout/>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title>
        <c:numFmt formatCode="0%" sourceLinked="1"/>
        <c:majorTickMark val="none"/>
        <c:minorTickMark val="none"/>
        <c:tickLblPos val="nextTo"/>
        <c:spPr>
          <a:noFill/>
          <a:ln>
            <a:solidFill>
              <a:schemeClr val="tx1">
                <a:lumMod val="15000"/>
                <a:lumOff val="85000"/>
              </a:schemeClr>
            </a:solid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319333456"/>
        <c:crosses val="autoZero"/>
        <c:crossBetween val="between"/>
      </c:valAx>
      <c:spPr>
        <a:noFill/>
        <a:ln w="25400">
          <a:noFill/>
        </a:ln>
        <a:effectLst/>
      </c:spPr>
    </c:plotArea>
    <c:plotVisOnly val="1"/>
    <c:dispBlanksAs val="gap"/>
    <c:showDLblsOverMax val="0"/>
  </c:chart>
  <c:spPr>
    <a:noFill/>
    <a:ln>
      <a:noFill/>
    </a:ln>
    <a:effectLst/>
  </c:spPr>
  <c:txPr>
    <a:bodyPr/>
    <a:lstStyle/>
    <a:p>
      <a:pPr>
        <a:defRPr/>
      </a:pPr>
      <a:endParaRPr lang="es-MX"/>
    </a:p>
  </c:txPr>
  <c:externalData r:id="rId4">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7040675017088477"/>
          <c:y val="7.2462703820053584E-2"/>
          <c:w val="0.8014083684533253"/>
          <c:h val="0.8285661503176589"/>
        </c:manualLayout>
      </c:layout>
      <c:barChart>
        <c:barDir val="col"/>
        <c:grouping val="clustered"/>
        <c:varyColors val="0"/>
        <c:ser>
          <c:idx val="0"/>
          <c:order val="0"/>
          <c:tx>
            <c:v>Oferta de Compra de POTENCIA Aceptada de SSB</c:v>
          </c:tx>
          <c:spPr>
            <a:pattFill prst="narHorz">
              <a:fgClr>
                <a:schemeClr val="accent1"/>
              </a:fgClr>
              <a:bgClr>
                <a:schemeClr val="accent1">
                  <a:lumMod val="20000"/>
                  <a:lumOff val="80000"/>
                </a:schemeClr>
              </a:bgClr>
            </a:pattFill>
            <a:ln>
              <a:noFill/>
            </a:ln>
            <a:effectLst>
              <a:innerShdw blurRad="114300">
                <a:schemeClr val="accent1"/>
              </a:innerShdw>
            </a:effectLst>
          </c:spPr>
          <c:invertIfNegative val="0"/>
          <c:dLbls>
            <c:dLbl>
              <c:idx val="0"/>
              <c:layout/>
              <c:tx>
                <c:rich>
                  <a:bodyPr/>
                  <a:lstStyle/>
                  <a:p>
                    <a:fld id="{B8C31017-6B35-4700-851F-55C2F5517756}" type="CELLRANGE">
                      <a:rPr lang="es-MX"/>
                      <a:pPr/>
                      <a:t>[CELLRANGE]</a:t>
                    </a:fld>
                    <a:endParaRPr lang="es-MX"/>
                  </a:p>
                </c:rich>
              </c:tx>
              <c:dLblPos val="outEnd"/>
              <c:showLegendKey val="0"/>
              <c:showVal val="0"/>
              <c:showCatName val="0"/>
              <c:showSerName val="0"/>
              <c:showPercent val="0"/>
              <c:showBubbleSize val="0"/>
              <c:extLst>
                <c:ext xmlns:c15="http://schemas.microsoft.com/office/drawing/2012/chart" uri="{CE6537A1-D6FC-4f65-9D91-7224C49458BB}">
                  <c15:layout/>
                  <c15:dlblFieldTable/>
                  <c15:xForSave val="1"/>
                  <c15:showDataLabelsRange val="1"/>
                </c:ext>
              </c:extLst>
            </c:dLbl>
            <c:dLbl>
              <c:idx val="1"/>
              <c:layout/>
              <c:tx>
                <c:rich>
                  <a:bodyPr/>
                  <a:lstStyle/>
                  <a:p>
                    <a:fld id="{E324BCED-BD04-4A94-9E02-3CC0F5DDDA50}" type="CELLRANGE">
                      <a:rPr lang="es-MX"/>
                      <a:pPr/>
                      <a:t>[CELLRANGE]</a:t>
                    </a:fld>
                    <a:endParaRPr lang="es-MX"/>
                  </a:p>
                </c:rich>
              </c:tx>
              <c:dLblPos val="outEnd"/>
              <c:showLegendKey val="0"/>
              <c:showVal val="0"/>
              <c:showCatName val="0"/>
              <c:showSerName val="0"/>
              <c:showPercent val="0"/>
              <c:showBubbleSize val="0"/>
              <c:extLst>
                <c:ext xmlns:c15="http://schemas.microsoft.com/office/drawing/2012/chart" uri="{CE6537A1-D6FC-4f65-9D91-7224C49458BB}">
                  <c15:layout/>
                  <c15:dlblFieldTable/>
                  <c15:xForSave val="1"/>
                  <c15:showDataLabelsRange val="1"/>
                </c:ext>
              </c:extLst>
            </c:dLbl>
            <c:dLbl>
              <c:idx val="2"/>
              <c:layout/>
              <c:tx>
                <c:rich>
                  <a:bodyPr/>
                  <a:lstStyle/>
                  <a:p>
                    <a:fld id="{7387C7A9-FCF2-4690-89A5-EC4B9695A9F3}" type="CELLRANGE">
                      <a:rPr lang="es-MX"/>
                      <a:pPr/>
                      <a:t>[CELLRANGE]</a:t>
                    </a:fld>
                    <a:endParaRPr lang="es-MX"/>
                  </a:p>
                </c:rich>
              </c:tx>
              <c:dLblPos val="outEnd"/>
              <c:showLegendKey val="0"/>
              <c:showVal val="0"/>
              <c:showCatName val="0"/>
              <c:showSerName val="0"/>
              <c:showPercent val="0"/>
              <c:showBubbleSize val="0"/>
              <c:extLst>
                <c:ext xmlns:c15="http://schemas.microsoft.com/office/drawing/2012/chart" uri="{CE6537A1-D6FC-4f65-9D91-7224C49458BB}">
                  <c15:layout/>
                  <c15:dlblFieldTable/>
                  <c15:xForSave val="1"/>
                  <c15:showDataLabelsRange val="1"/>
                </c:ext>
              </c:extLst>
            </c:dLbl>
            <c:dLbl>
              <c:idx val="3"/>
              <c:layout/>
              <c:tx>
                <c:rich>
                  <a:bodyPr/>
                  <a:lstStyle/>
                  <a:p>
                    <a:fld id="{BFE72FDB-28EC-4FA9-BAD7-B0998BD06B0B}" type="CELLRANGE">
                      <a:rPr lang="es-MX"/>
                      <a:pPr/>
                      <a:t>[CELLRANGE]</a:t>
                    </a:fld>
                    <a:endParaRPr lang="es-MX"/>
                  </a:p>
                </c:rich>
              </c:tx>
              <c:dLblPos val="outEnd"/>
              <c:showLegendKey val="0"/>
              <c:showVal val="0"/>
              <c:showCatName val="0"/>
              <c:showSerName val="0"/>
              <c:showPercent val="0"/>
              <c:showBubbleSize val="0"/>
              <c:extLst>
                <c:ext xmlns:c15="http://schemas.microsoft.com/office/drawing/2012/chart" uri="{CE6537A1-D6FC-4f65-9D91-7224C49458BB}">
                  <c15:layout/>
                  <c15:dlblFieldTable/>
                  <c15:xForSave val="1"/>
                  <c15:showDataLabelsRange val="1"/>
                </c:ext>
              </c:extLst>
            </c:dLbl>
            <c:dLbl>
              <c:idx val="4"/>
              <c:layout/>
              <c:tx>
                <c:rich>
                  <a:bodyPr/>
                  <a:lstStyle/>
                  <a:p>
                    <a:fld id="{919BC7A2-6D63-4FCF-A460-166B1E252261}" type="CELLRANGE">
                      <a:rPr lang="es-MX"/>
                      <a:pPr/>
                      <a:t>[CELLRANGE]</a:t>
                    </a:fld>
                    <a:endParaRPr lang="es-MX"/>
                  </a:p>
                </c:rich>
              </c:tx>
              <c:dLblPos val="outEnd"/>
              <c:showLegendKey val="0"/>
              <c:showVal val="0"/>
              <c:showCatName val="0"/>
              <c:showSerName val="0"/>
              <c:showPercent val="0"/>
              <c:showBubbleSize val="0"/>
              <c:extLst>
                <c:ext xmlns:c15="http://schemas.microsoft.com/office/drawing/2012/chart" uri="{CE6537A1-D6FC-4f65-9D91-7224C49458BB}">
                  <c15:layout/>
                  <c15:dlblFieldTable/>
                  <c15:xForSave val="1"/>
                  <c15:showDataLabelsRange val="1"/>
                </c:ext>
              </c:extLst>
            </c:dLbl>
            <c:dLbl>
              <c:idx val="5"/>
              <c:layout/>
              <c:tx>
                <c:rich>
                  <a:bodyPr/>
                  <a:lstStyle/>
                  <a:p>
                    <a:fld id="{A5462CDF-9126-4C50-B486-A2B9F22C20F7}" type="CELLRANGE">
                      <a:rPr lang="es-MX"/>
                      <a:pPr/>
                      <a:t>[CELLRANGE]</a:t>
                    </a:fld>
                    <a:endParaRPr lang="es-MX"/>
                  </a:p>
                </c:rich>
              </c:tx>
              <c:dLblPos val="outEnd"/>
              <c:showLegendKey val="0"/>
              <c:showVal val="0"/>
              <c:showCatName val="0"/>
              <c:showSerName val="0"/>
              <c:showPercent val="0"/>
              <c:showBubbleSize val="0"/>
              <c:extLst>
                <c:ext xmlns:c15="http://schemas.microsoft.com/office/drawing/2012/chart" uri="{CE6537A1-D6FC-4f65-9D91-7224C49458BB}">
                  <c15:layout/>
                  <c15:dlblFieldTable/>
                  <c15:xForSave val="1"/>
                  <c15:showDataLabelsRange val="1"/>
                </c:ext>
              </c:extLst>
            </c:dLbl>
            <c:dLbl>
              <c:idx val="6"/>
              <c:layout/>
              <c:tx>
                <c:rich>
                  <a:bodyPr/>
                  <a:lstStyle/>
                  <a:p>
                    <a:fld id="{F748821D-4CC9-45A1-A189-BFE4C4AEF786}" type="CELLRANGE">
                      <a:rPr lang="es-MX"/>
                      <a:pPr/>
                      <a:t>[CELLRANGE]</a:t>
                    </a:fld>
                    <a:endParaRPr lang="es-MX"/>
                  </a:p>
                </c:rich>
              </c:tx>
              <c:dLblPos val="outEnd"/>
              <c:showLegendKey val="0"/>
              <c:showVal val="0"/>
              <c:showCatName val="0"/>
              <c:showSerName val="0"/>
              <c:showPercent val="0"/>
              <c:showBubbleSize val="0"/>
              <c:extLst>
                <c:ext xmlns:c15="http://schemas.microsoft.com/office/drawing/2012/chart" uri="{CE6537A1-D6FC-4f65-9D91-7224C49458BB}">
                  <c15:layout/>
                  <c15:dlblFieldTable/>
                  <c15:xForSave val="1"/>
                  <c15:showDataLabelsRange val="1"/>
                </c:ext>
              </c:extLst>
            </c:dLbl>
            <c:dLbl>
              <c:idx val="7"/>
              <c:layout/>
              <c:tx>
                <c:rich>
                  <a:bodyPr/>
                  <a:lstStyle/>
                  <a:p>
                    <a:fld id="{2BD30921-42E7-47EC-B56E-2EB2BB73E6A9}" type="CELLRANGE">
                      <a:rPr lang="es-MX"/>
                      <a:pPr/>
                      <a:t>[CELLRANGE]</a:t>
                    </a:fld>
                    <a:endParaRPr lang="es-MX"/>
                  </a:p>
                </c:rich>
              </c:tx>
              <c:dLblPos val="outEnd"/>
              <c:showLegendKey val="0"/>
              <c:showVal val="0"/>
              <c:showCatName val="0"/>
              <c:showSerName val="0"/>
              <c:showPercent val="0"/>
              <c:showBubbleSize val="0"/>
              <c:extLst>
                <c:ext xmlns:c15="http://schemas.microsoft.com/office/drawing/2012/chart" uri="{CE6537A1-D6FC-4f65-9D91-7224C49458BB}">
                  <c15:layout/>
                  <c15:dlblFieldTable/>
                  <c15:xForSave val="1"/>
                  <c15:showDataLabelsRange val="1"/>
                </c:ext>
              </c:extLst>
            </c:dLbl>
            <c:dLbl>
              <c:idx val="8"/>
              <c:layout/>
              <c:tx>
                <c:rich>
                  <a:bodyPr/>
                  <a:lstStyle/>
                  <a:p>
                    <a:fld id="{573AF813-1F77-49FC-9788-812B3A77E358}" type="CELLRANGE">
                      <a:rPr lang="es-MX"/>
                      <a:pPr/>
                      <a:t>[CELLRANGE]</a:t>
                    </a:fld>
                    <a:endParaRPr lang="es-MX"/>
                  </a:p>
                </c:rich>
              </c:tx>
              <c:dLblPos val="outEnd"/>
              <c:showLegendKey val="0"/>
              <c:showVal val="0"/>
              <c:showCatName val="0"/>
              <c:showSerName val="0"/>
              <c:showPercent val="0"/>
              <c:showBubbleSize val="0"/>
              <c:extLst>
                <c:ext xmlns:c15="http://schemas.microsoft.com/office/drawing/2012/chart" uri="{CE6537A1-D6FC-4f65-9D91-7224C49458BB}">
                  <c15:layout/>
                  <c15:dlblFieldTable/>
                  <c15:xForSave val="1"/>
                  <c15:showDataLabelsRange val="1"/>
                </c:ext>
              </c:extLst>
            </c:dLbl>
            <c:spPr>
              <a:noFill/>
              <a:ln>
                <a:noFill/>
              </a:ln>
              <a:effectLst/>
            </c:spPr>
            <c:txPr>
              <a:bodyPr rot="0" spcFirstLastPara="1" vertOverflow="ellipsis" horzOverflow="clip" vert="horz" wrap="square" lIns="36000" tIns="19050" rIns="36000" bIns="19050" anchor="ctr" anchorCtr="0">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outEnd"/>
            <c:showLegendKey val="0"/>
            <c:showVal val="0"/>
            <c:showCatName val="0"/>
            <c:showSerName val="0"/>
            <c:showPercent val="0"/>
            <c:showBubbleSize val="0"/>
            <c:showLeaderLines val="0"/>
            <c:extLst xmlns:c16r2="http://schemas.microsoft.com/office/drawing/2015/06/chart">
              <c:ext xmlns:c15="http://schemas.microsoft.com/office/drawing/2012/chart" uri="{CE6537A1-D6FC-4f65-9D91-7224C49458BB}">
                <c15:spPr xmlns:c15="http://schemas.microsoft.com/office/drawing/2012/chart">
                  <a:prstGeom prst="rect">
                    <a:avLst/>
                  </a:prstGeom>
                  <a:noFill/>
                  <a:ln>
                    <a:noFill/>
                  </a:ln>
                </c15:spPr>
                <c15:layout/>
                <c15:showDataLabelsRange val="1"/>
                <c15:showLeaderLines val="1"/>
                <c15:leaderLines>
                  <c:spPr>
                    <a:ln w="9525">
                      <a:solidFill>
                        <a:schemeClr val="tx1">
                          <a:lumMod val="35000"/>
                          <a:lumOff val="65000"/>
                        </a:schemeClr>
                      </a:solidFill>
                    </a:ln>
                    <a:effectLst/>
                  </c:spPr>
                </c15:leaderLines>
              </c:ext>
            </c:extLst>
          </c:dLbls>
          <c:cat>
            <c:strRef>
              <c:f>Hoja4!$K$7:$K$15</c:f>
              <c:strCache>
                <c:ptCount val="9"/>
                <c:pt idx="0">
                  <c:v>SSB</c:v>
                </c:pt>
                <c:pt idx="1">
                  <c:v>SSB</c:v>
                </c:pt>
                <c:pt idx="2">
                  <c:v>SSB</c:v>
                </c:pt>
                <c:pt idx="3">
                  <c:v>SSB</c:v>
                </c:pt>
                <c:pt idx="4">
                  <c:v>SSB</c:v>
                </c:pt>
                <c:pt idx="5">
                  <c:v>SSB</c:v>
                </c:pt>
                <c:pt idx="6">
                  <c:v>SSB</c:v>
                </c:pt>
                <c:pt idx="7">
                  <c:v>SSB</c:v>
                </c:pt>
                <c:pt idx="8">
                  <c:v>SSB</c:v>
                </c:pt>
              </c:strCache>
            </c:strRef>
          </c:cat>
          <c:val>
            <c:numRef>
              <c:f>Hoja4!$G$7:$G$15</c:f>
              <c:numCache>
                <c:formatCode>_("$"* #,##0.00_);_("$"* \(#,##0.00\);_("$"* "-"??_);_(@_)</c:formatCode>
                <c:ptCount val="9"/>
                <c:pt idx="0">
                  <c:v>1422293.73</c:v>
                </c:pt>
                <c:pt idx="1">
                  <c:v>1407927.12</c:v>
                </c:pt>
                <c:pt idx="2">
                  <c:v>1350125.3</c:v>
                </c:pt>
                <c:pt idx="3">
                  <c:v>1349851.23</c:v>
                </c:pt>
                <c:pt idx="4">
                  <c:v>517197.72</c:v>
                </c:pt>
                <c:pt idx="5">
                  <c:v>430998.1</c:v>
                </c:pt>
                <c:pt idx="6">
                  <c:v>344798.48</c:v>
                </c:pt>
                <c:pt idx="7">
                  <c:v>258598.86</c:v>
                </c:pt>
                <c:pt idx="8">
                  <c:v>172399.24</c:v>
                </c:pt>
              </c:numCache>
            </c:numRef>
          </c:val>
          <c:extLst xmlns:c16r2="http://schemas.microsoft.com/office/drawing/2015/06/chart">
            <c:ext xmlns:c16="http://schemas.microsoft.com/office/drawing/2014/chart" uri="{C3380CC4-5D6E-409C-BE32-E72D297353CC}">
              <c16:uniqueId val="{00000009-B648-489A-949C-71D9A0235387}"/>
            </c:ext>
            <c:ext xmlns:c15="http://schemas.microsoft.com/office/drawing/2012/chart" uri="{02D57815-91ED-43cb-92C2-25804820EDAC}">
              <c15:datalabelsRange>
                <c15:f>Hoja2!$B$28:$B$36</c15:f>
                <c15:dlblRangeCache>
                  <c:ptCount val="9"/>
                  <c:pt idx="0">
                    <c:v>47.46</c:v>
                  </c:pt>
                  <c:pt idx="1">
                    <c:v>47.46</c:v>
                  </c:pt>
                  <c:pt idx="2">
                    <c:v>47.46</c:v>
                  </c:pt>
                  <c:pt idx="3">
                    <c:v>47.46</c:v>
                  </c:pt>
                  <c:pt idx="4">
                    <c:v>59.32</c:v>
                  </c:pt>
                  <c:pt idx="5">
                    <c:v>59.32</c:v>
                  </c:pt>
                  <c:pt idx="6">
                    <c:v>59.32</c:v>
                  </c:pt>
                  <c:pt idx="7">
                    <c:v>59.32</c:v>
                  </c:pt>
                  <c:pt idx="8">
                    <c:v>59.32</c:v>
                  </c:pt>
                </c15:dlblRangeCache>
              </c15:datalabelsRange>
            </c:ext>
          </c:extLst>
        </c:ser>
        <c:dLbls>
          <c:showLegendKey val="0"/>
          <c:showVal val="0"/>
          <c:showCatName val="0"/>
          <c:showSerName val="0"/>
          <c:showPercent val="0"/>
          <c:showBubbleSize val="0"/>
        </c:dLbls>
        <c:gapWidth val="50"/>
        <c:overlap val="50"/>
        <c:axId val="366856488"/>
        <c:axId val="366856880"/>
        <c:extLst xmlns:c16r2="http://schemas.microsoft.com/office/drawing/2015/06/chart">
          <c:ext xmlns:c15="http://schemas.microsoft.com/office/drawing/2012/chart" uri="{02D57815-91ED-43cb-92C2-25804820EDAC}">
            <c15:filteredBarSeries>
              <c15:ser>
                <c:idx val="1"/>
                <c:order val="1"/>
                <c:tx>
                  <c:strRef>
                    <c:extLst xmlns:c16r2="http://schemas.microsoft.com/office/drawing/2015/06/chart">
                      <c:ext uri="{02D57815-91ED-43cb-92C2-25804820EDAC}">
                        <c15:formulaRef>
                          <c15:sqref>Hoja1!$G$6</c15:sqref>
                        </c15:formulaRef>
                      </c:ext>
                    </c:extLst>
                    <c:strCache>
                      <c:ptCount val="1"/>
                      <c:pt idx="0">
                        <c:v>ERC</c:v>
                      </c:pt>
                    </c:strCache>
                  </c:strRef>
                </c:tx>
                <c:spPr>
                  <a:pattFill prst="narHorz">
                    <a:fgClr>
                      <a:schemeClr val="accent2"/>
                    </a:fgClr>
                    <a:bgClr>
                      <a:schemeClr val="accent2">
                        <a:lumMod val="20000"/>
                        <a:lumOff val="80000"/>
                      </a:schemeClr>
                    </a:bgClr>
                  </a:pattFill>
                  <a:ln>
                    <a:noFill/>
                  </a:ln>
                  <a:effectLst>
                    <a:innerShdw blurRad="114300">
                      <a:schemeClr val="accent2"/>
                    </a:innerShdw>
                  </a:effectLst>
                </c:spPr>
                <c:invertIfNegative val="0"/>
                <c:dLbls>
                  <c:dLbl>
                    <c:idx val="0"/>
                    <c:tx>
                      <c:rich>
                        <a:bodyPr/>
                        <a:lstStyle/>
                        <a:p>
                          <a:fld id="{BFD8EA01-193B-49E7-BE76-4C31FA5D92D3}" type="CELLRANGE">
                            <a:rPr lang="en-US"/>
                            <a:pPr/>
                            <a:t>[CELLRANGE]</a:t>
                          </a:fld>
                          <a:endParaRPr lang="es-MX"/>
                        </a:p>
                      </c:rich>
                    </c:tx>
                    <c:dLblPos val="ctr"/>
                    <c:showLegendKey val="0"/>
                    <c:showVal val="0"/>
                    <c:showCatName val="0"/>
                    <c:showSerName val="0"/>
                    <c:showPercent val="0"/>
                    <c:showBubbleSize val="0"/>
                    <c:extLst xmlns:c16r2="http://schemas.microsoft.com/office/drawing/2015/06/chart">
                      <c:ext xmlns:c16="http://schemas.microsoft.com/office/drawing/2014/chart" uri="{C3380CC4-5D6E-409C-BE32-E72D297353CC}">
                        <c16:uniqueId val="{0000000A-B648-489A-949C-71D9A0235387}"/>
                      </c:ext>
                      <c:ext uri="{CE6537A1-D6FC-4f65-9D91-7224C49458BB}">
                        <c15:dlblFieldTable/>
                        <c15:showDataLabelsRange val="1"/>
                      </c:ext>
                    </c:extLst>
                  </c:dLbl>
                  <c:dLbl>
                    <c:idx val="1"/>
                    <c:tx>
                      <c:rich>
                        <a:bodyPr/>
                        <a:lstStyle/>
                        <a:p>
                          <a:fld id="{9DC344DD-959A-41F9-8209-7AA5DF20D216}" type="CELLRANGE">
                            <a:rPr lang="en-US"/>
                            <a:pPr/>
                            <a:t>[CELLRANGE]</a:t>
                          </a:fld>
                          <a:endParaRPr lang="es-MX"/>
                        </a:p>
                      </c:rich>
                    </c:tx>
                    <c:dLblPos val="ctr"/>
                    <c:showLegendKey val="0"/>
                    <c:showVal val="0"/>
                    <c:showCatName val="0"/>
                    <c:showSerName val="0"/>
                    <c:showPercent val="0"/>
                    <c:showBubbleSize val="0"/>
                    <c:extLst xmlns:c16r2="http://schemas.microsoft.com/office/drawing/2015/06/chart">
                      <c:ext xmlns:c16="http://schemas.microsoft.com/office/drawing/2014/chart" uri="{C3380CC4-5D6E-409C-BE32-E72D297353CC}">
                        <c16:uniqueId val="{0000000B-B648-489A-949C-71D9A0235387}"/>
                      </c:ext>
                      <c:ext uri="{CE6537A1-D6FC-4f65-9D91-7224C49458BB}">
                        <c15:dlblFieldTable/>
                        <c15:showDataLabelsRange val="1"/>
                      </c:ext>
                    </c:extLst>
                  </c:dLbl>
                  <c:dLbl>
                    <c:idx val="2"/>
                    <c:tx>
                      <c:rich>
                        <a:bodyPr/>
                        <a:lstStyle/>
                        <a:p>
                          <a:fld id="{3F5B184C-202B-4EF3-8E7C-5315138FE43E}" type="CELLRANGE">
                            <a:rPr lang="en-US"/>
                            <a:pPr/>
                            <a:t>[CELLRANGE]</a:t>
                          </a:fld>
                          <a:endParaRPr lang="es-MX"/>
                        </a:p>
                      </c:rich>
                    </c:tx>
                    <c:dLblPos val="ctr"/>
                    <c:showLegendKey val="0"/>
                    <c:showVal val="0"/>
                    <c:showCatName val="0"/>
                    <c:showSerName val="0"/>
                    <c:showPercent val="0"/>
                    <c:showBubbleSize val="0"/>
                    <c:extLst xmlns:c16r2="http://schemas.microsoft.com/office/drawing/2015/06/chart">
                      <c:ext xmlns:c16="http://schemas.microsoft.com/office/drawing/2014/chart" uri="{C3380CC4-5D6E-409C-BE32-E72D297353CC}">
                        <c16:uniqueId val="{0000000C-B648-489A-949C-71D9A0235387}"/>
                      </c:ext>
                      <c:ext uri="{CE6537A1-D6FC-4f65-9D91-7224C49458BB}">
                        <c15:dlblFieldTable/>
                        <c15:showDataLabelsRange val="1"/>
                      </c:ext>
                    </c:extLst>
                  </c:dLbl>
                  <c:dLbl>
                    <c:idx val="3"/>
                    <c:tx>
                      <c:rich>
                        <a:bodyPr/>
                        <a:lstStyle/>
                        <a:p>
                          <a:fld id="{FF6AC84B-48D8-4CE8-B3E8-5F2912321574}" type="CELLRANGE">
                            <a:rPr lang="en-US"/>
                            <a:pPr/>
                            <a:t>[CELLRANGE]</a:t>
                          </a:fld>
                          <a:endParaRPr lang="es-MX"/>
                        </a:p>
                      </c:rich>
                    </c:tx>
                    <c:dLblPos val="ctr"/>
                    <c:showLegendKey val="0"/>
                    <c:showVal val="0"/>
                    <c:showCatName val="0"/>
                    <c:showSerName val="0"/>
                    <c:showPercent val="0"/>
                    <c:showBubbleSize val="0"/>
                    <c:extLst xmlns:c16r2="http://schemas.microsoft.com/office/drawing/2015/06/chart">
                      <c:ext xmlns:c16="http://schemas.microsoft.com/office/drawing/2014/chart" uri="{C3380CC4-5D6E-409C-BE32-E72D297353CC}">
                        <c16:uniqueId val="{0000000D-B648-489A-949C-71D9A0235387}"/>
                      </c:ext>
                      <c:ext uri="{CE6537A1-D6FC-4f65-9D91-7224C49458BB}">
                        <c15:dlblFieldTable/>
                        <c15:showDataLabelsRange val="1"/>
                      </c:ext>
                    </c:extLst>
                  </c:dLbl>
                  <c:dLbl>
                    <c:idx val="4"/>
                    <c:tx>
                      <c:rich>
                        <a:bodyPr/>
                        <a:lstStyle/>
                        <a:p>
                          <a:fld id="{23BE9E56-3CCD-418E-A860-8B2B7B9CC712}" type="CELLRANGE">
                            <a:rPr lang="en-US"/>
                            <a:pPr/>
                            <a:t>[CELLRANGE]</a:t>
                          </a:fld>
                          <a:endParaRPr lang="es-MX"/>
                        </a:p>
                      </c:rich>
                    </c:tx>
                    <c:dLblPos val="ctr"/>
                    <c:showLegendKey val="0"/>
                    <c:showVal val="0"/>
                    <c:showCatName val="0"/>
                    <c:showSerName val="0"/>
                    <c:showPercent val="0"/>
                    <c:showBubbleSize val="0"/>
                    <c:extLst xmlns:c16r2="http://schemas.microsoft.com/office/drawing/2015/06/chart">
                      <c:ext xmlns:c16="http://schemas.microsoft.com/office/drawing/2014/chart" uri="{C3380CC4-5D6E-409C-BE32-E72D297353CC}">
                        <c16:uniqueId val="{0000000E-B648-489A-949C-71D9A0235387}"/>
                      </c:ext>
                      <c:ext uri="{CE6537A1-D6FC-4f65-9D91-7224C49458BB}">
                        <c15:dlblFieldTable/>
                        <c15:showDataLabelsRange val="1"/>
                      </c:ext>
                    </c:extLst>
                  </c:dLbl>
                  <c:dLbl>
                    <c:idx val="5"/>
                    <c:tx>
                      <c:rich>
                        <a:bodyPr/>
                        <a:lstStyle/>
                        <a:p>
                          <a:fld id="{B0CCF1D2-77F3-4BEE-A2B8-F6471DBE59B4}" type="CELLRANGE">
                            <a:rPr lang="en-US"/>
                            <a:pPr/>
                            <a:t>[CELLRANGE]</a:t>
                          </a:fld>
                          <a:endParaRPr lang="es-MX"/>
                        </a:p>
                      </c:rich>
                    </c:tx>
                    <c:dLblPos val="ctr"/>
                    <c:showLegendKey val="0"/>
                    <c:showVal val="0"/>
                    <c:showCatName val="0"/>
                    <c:showSerName val="0"/>
                    <c:showPercent val="0"/>
                    <c:showBubbleSize val="0"/>
                    <c:extLst xmlns:c16r2="http://schemas.microsoft.com/office/drawing/2015/06/chart">
                      <c:ext xmlns:c16="http://schemas.microsoft.com/office/drawing/2014/chart" uri="{C3380CC4-5D6E-409C-BE32-E72D297353CC}">
                        <c16:uniqueId val="{0000000F-B648-489A-949C-71D9A0235387}"/>
                      </c:ext>
                      <c:ext uri="{CE6537A1-D6FC-4f65-9D91-7224C49458BB}">
                        <c15:dlblFieldTable/>
                        <c15:showDataLabelsRange val="1"/>
                      </c:ext>
                    </c:extLst>
                  </c:dLbl>
                  <c:dLbl>
                    <c:idx val="6"/>
                    <c:tx>
                      <c:rich>
                        <a:bodyPr/>
                        <a:lstStyle/>
                        <a:p>
                          <a:fld id="{0B3463B6-A928-4DD9-9449-9015B4EC0D0F}" type="CELLRANGE">
                            <a:rPr lang="en-US"/>
                            <a:pPr/>
                            <a:t>[CELLRANGE]</a:t>
                          </a:fld>
                          <a:endParaRPr lang="es-MX"/>
                        </a:p>
                      </c:rich>
                    </c:tx>
                    <c:dLblPos val="ctr"/>
                    <c:showLegendKey val="0"/>
                    <c:showVal val="0"/>
                    <c:showCatName val="0"/>
                    <c:showSerName val="0"/>
                    <c:showPercent val="0"/>
                    <c:showBubbleSize val="0"/>
                    <c:extLst xmlns:c16r2="http://schemas.microsoft.com/office/drawing/2015/06/chart">
                      <c:ext xmlns:c16="http://schemas.microsoft.com/office/drawing/2014/chart" uri="{C3380CC4-5D6E-409C-BE32-E72D297353CC}">
                        <c16:uniqueId val="{00000010-B648-489A-949C-71D9A0235387}"/>
                      </c:ext>
                      <c:ext uri="{CE6537A1-D6FC-4f65-9D91-7224C49458BB}">
                        <c15:dlblFieldTable/>
                        <c15:showDataLabelsRange val="1"/>
                      </c:ext>
                    </c:extLst>
                  </c:dLbl>
                  <c:dLbl>
                    <c:idx val="7"/>
                    <c:tx>
                      <c:rich>
                        <a:bodyPr/>
                        <a:lstStyle/>
                        <a:p>
                          <a:fld id="{066AB8F8-D940-4DD6-8F22-7862EB1480BF}" type="CELLRANGE">
                            <a:rPr lang="en-US"/>
                            <a:pPr/>
                            <a:t>[CELLRANGE]</a:t>
                          </a:fld>
                          <a:endParaRPr lang="es-MX"/>
                        </a:p>
                      </c:rich>
                    </c:tx>
                    <c:dLblPos val="ctr"/>
                    <c:showLegendKey val="0"/>
                    <c:showVal val="0"/>
                    <c:showCatName val="0"/>
                    <c:showSerName val="0"/>
                    <c:showPercent val="0"/>
                    <c:showBubbleSize val="0"/>
                    <c:extLst xmlns:c16r2="http://schemas.microsoft.com/office/drawing/2015/06/chart">
                      <c:ext xmlns:c16="http://schemas.microsoft.com/office/drawing/2014/chart" uri="{C3380CC4-5D6E-409C-BE32-E72D297353CC}">
                        <c16:uniqueId val="{00000011-B648-489A-949C-71D9A0235387}"/>
                      </c:ext>
                      <c:ext uri="{CE6537A1-D6FC-4f65-9D91-7224C49458BB}">
                        <c15:dlblFieldTable/>
                        <c15:showDataLabelsRange val="1"/>
                      </c:ext>
                    </c:extLst>
                  </c:dLbl>
                  <c:dLbl>
                    <c:idx val="8"/>
                    <c:tx>
                      <c:rich>
                        <a:bodyPr/>
                        <a:lstStyle/>
                        <a:p>
                          <a:fld id="{7514CC97-6201-41B5-B432-C541FFDB2EF4}" type="CELLRANGE">
                            <a:rPr lang="en-US"/>
                            <a:pPr/>
                            <a:t>[CELLRANGE]</a:t>
                          </a:fld>
                          <a:endParaRPr lang="es-MX"/>
                        </a:p>
                      </c:rich>
                    </c:tx>
                    <c:dLblPos val="ctr"/>
                    <c:showLegendKey val="0"/>
                    <c:showVal val="0"/>
                    <c:showCatName val="0"/>
                    <c:showSerName val="0"/>
                    <c:showPercent val="0"/>
                    <c:showBubbleSize val="0"/>
                    <c:extLst xmlns:c16r2="http://schemas.microsoft.com/office/drawing/2015/06/chart">
                      <c:ext xmlns:c16="http://schemas.microsoft.com/office/drawing/2014/chart" uri="{C3380CC4-5D6E-409C-BE32-E72D297353CC}">
                        <c16:uniqueId val="{00000012-B648-489A-949C-71D9A0235387}"/>
                      </c:ext>
                      <c:ext uri="{CE6537A1-D6FC-4f65-9D91-7224C49458BB}">
                        <c15:dlblFieldTable/>
                        <c15:showDataLabelsRange val="1"/>
                      </c:ext>
                    </c:extLst>
                  </c:dLbl>
                  <c:spPr>
                    <a:noFill/>
                    <a:ln>
                      <a:noFill/>
                    </a:ln>
                    <a:effectLst/>
                  </c:spPr>
                  <c:txPr>
                    <a:bodyPr rot="-5400000" spcFirstLastPara="1" vertOverflow="ellipsis"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ctr"/>
                  <c:showLegendKey val="0"/>
                  <c:showVal val="0"/>
                  <c:showCatName val="0"/>
                  <c:showSerName val="0"/>
                  <c:showPercent val="0"/>
                  <c:showBubbleSize val="0"/>
                  <c:showLeaderLines val="0"/>
                  <c:extLst xmlns:c16r2="http://schemas.microsoft.com/office/drawing/2015/06/chart">
                    <c:ext uri="{CE6537A1-D6FC-4f65-9D91-7224C49458BB}">
                      <c15:showDataLabelsRange val="1"/>
                      <c15:showLeaderLines val="1"/>
                      <c15:leaderLines>
                        <c:spPr>
                          <a:ln w="9525">
                            <a:solidFill>
                              <a:schemeClr val="tx1">
                                <a:lumMod val="35000"/>
                                <a:lumOff val="65000"/>
                              </a:schemeClr>
                            </a:solidFill>
                          </a:ln>
                          <a:effectLst/>
                        </c:spPr>
                      </c15:leaderLines>
                    </c:ext>
                  </c:extLst>
                </c:dLbls>
                <c:cat>
                  <c:strRef>
                    <c:extLst xmlns:c16r2="http://schemas.microsoft.com/office/drawing/2015/06/chart">
                      <c:ext uri="{02D57815-91ED-43cb-92C2-25804820EDAC}">
                        <c15:formulaRef>
                          <c15:sqref>Hoja4!$K$7:$K$15</c15:sqref>
                        </c15:formulaRef>
                      </c:ext>
                    </c:extLst>
                    <c:strCache>
                      <c:ptCount val="9"/>
                      <c:pt idx="0">
                        <c:v>SSB</c:v>
                      </c:pt>
                      <c:pt idx="1">
                        <c:v>SSB</c:v>
                      </c:pt>
                      <c:pt idx="2">
                        <c:v>SSB</c:v>
                      </c:pt>
                      <c:pt idx="3">
                        <c:v>SSB</c:v>
                      </c:pt>
                      <c:pt idx="4">
                        <c:v>SSB</c:v>
                      </c:pt>
                      <c:pt idx="5">
                        <c:v>SSB</c:v>
                      </c:pt>
                      <c:pt idx="6">
                        <c:v>SSB</c:v>
                      </c:pt>
                      <c:pt idx="7">
                        <c:v>SSB</c:v>
                      </c:pt>
                      <c:pt idx="8">
                        <c:v>SSB</c:v>
                      </c:pt>
                    </c:strCache>
                  </c:strRef>
                </c:cat>
                <c:val>
                  <c:numRef>
                    <c:extLst xmlns:c16r2="http://schemas.microsoft.com/office/drawing/2015/06/chart">
                      <c:ext uri="{02D57815-91ED-43cb-92C2-25804820EDAC}">
                        <c15:formulaRef>
                          <c15:sqref>Hoja1!$G$28:$G$36</c15:sqref>
                        </c15:formulaRef>
                      </c:ext>
                    </c:extLst>
                    <c:numCache>
                      <c:formatCode>General</c:formatCode>
                      <c:ptCount val="9"/>
                      <c:pt idx="0">
                        <c:v>1422293.73</c:v>
                      </c:pt>
                      <c:pt idx="1">
                        <c:v>1407927.12</c:v>
                      </c:pt>
                      <c:pt idx="2">
                        <c:v>1393560.52</c:v>
                      </c:pt>
                      <c:pt idx="3">
                        <c:v>1379193.92</c:v>
                      </c:pt>
                      <c:pt idx="4">
                        <c:v>517197.72</c:v>
                      </c:pt>
                      <c:pt idx="5">
                        <c:v>430998.1</c:v>
                      </c:pt>
                      <c:pt idx="6">
                        <c:v>344798.48</c:v>
                      </c:pt>
                      <c:pt idx="7">
                        <c:v>258598.86</c:v>
                      </c:pt>
                      <c:pt idx="8">
                        <c:v>172399.24</c:v>
                      </c:pt>
                    </c:numCache>
                  </c:numRef>
                </c:val>
                <c:extLst xmlns:c16r2="http://schemas.microsoft.com/office/drawing/2015/06/chart">
                  <c:ext xmlns:c16="http://schemas.microsoft.com/office/drawing/2014/chart" uri="{C3380CC4-5D6E-409C-BE32-E72D297353CC}">
                    <c16:uniqueId val="{00000013-B648-489A-949C-71D9A0235387}"/>
                  </c:ext>
                  <c:ext uri="{02D57815-91ED-43cb-92C2-25804820EDAC}">
                    <c15:datalabelsRange>
                      <c15:f>Hoja2!$C$28:$C$36</c15:f>
                      <c15:dlblRangeCache>
                        <c:ptCount val="9"/>
                        <c:pt idx="0">
                          <c:v>4.746</c:v>
                        </c:pt>
                        <c:pt idx="1">
                          <c:v>4.746</c:v>
                        </c:pt>
                        <c:pt idx="2">
                          <c:v>4.746</c:v>
                        </c:pt>
                        <c:pt idx="3">
                          <c:v>4.746</c:v>
                        </c:pt>
                        <c:pt idx="4">
                          <c:v>5.932</c:v>
                        </c:pt>
                        <c:pt idx="5">
                          <c:v>5.932</c:v>
                        </c:pt>
                        <c:pt idx="6">
                          <c:v>5.932</c:v>
                        </c:pt>
                        <c:pt idx="7">
                          <c:v>5.932</c:v>
                        </c:pt>
                        <c:pt idx="8">
                          <c:v>5.932</c:v>
                        </c:pt>
                      </c15:dlblRangeCache>
                    </c15:datalabelsRange>
                  </c:ext>
                </c:extLst>
              </c15:ser>
            </c15:filteredBarSeries>
            <c15:filteredBarSeries>
              <c15:ser>
                <c:idx val="2"/>
                <c:order val="2"/>
                <c:tx>
                  <c:strRef>
                    <c:extLst xmlns:c15="http://schemas.microsoft.com/office/drawing/2012/chart" xmlns:c16r2="http://schemas.microsoft.com/office/drawing/2015/06/chart">
                      <c:ext xmlns:c15="http://schemas.microsoft.com/office/drawing/2012/chart" uri="{02D57815-91ED-43cb-92C2-25804820EDAC}">
                        <c15:formulaRef>
                          <c15:sqref>Hoja1!$H$6</c15:sqref>
                        </c15:formulaRef>
                      </c:ext>
                    </c:extLst>
                    <c:strCache>
                      <c:ptCount val="1"/>
                      <c:pt idx="0">
                        <c:v>ERC2</c:v>
                      </c:pt>
                    </c:strCache>
                  </c:strRef>
                </c:tx>
                <c:spPr>
                  <a:pattFill prst="narHorz">
                    <a:fgClr>
                      <a:schemeClr val="accent3"/>
                    </a:fgClr>
                    <a:bgClr>
                      <a:schemeClr val="accent3">
                        <a:lumMod val="20000"/>
                        <a:lumOff val="80000"/>
                      </a:schemeClr>
                    </a:bgClr>
                  </a:pattFill>
                  <a:ln>
                    <a:noFill/>
                  </a:ln>
                  <a:effectLst>
                    <a:innerShdw blurRad="114300">
                      <a:schemeClr val="accent3"/>
                    </a:innerShdw>
                  </a:effectLst>
                </c:spPr>
                <c:invertIfNegative val="0"/>
                <c:dLbls>
                  <c:dLbl>
                    <c:idx val="0"/>
                    <c:tx>
                      <c:rich>
                        <a:bodyPr/>
                        <a:lstStyle/>
                        <a:p>
                          <a:fld id="{C3AFE841-8A5E-479F-AEE5-C94FFEC79BB7}" type="CELLRANGE">
                            <a:rPr lang="en-US"/>
                            <a:pPr/>
                            <a:t>[CELLRANGE]</a:t>
                          </a:fld>
                          <a:endParaRPr lang="es-MX"/>
                        </a:p>
                      </c:rich>
                    </c:tx>
                    <c:dLblPos val="ctr"/>
                    <c:showLegendKey val="0"/>
                    <c:showVal val="0"/>
                    <c:showCatName val="0"/>
                    <c:showSerName val="0"/>
                    <c:showPercent val="0"/>
                    <c:showBubbleSize val="0"/>
                    <c:extLst xmlns:c15="http://schemas.microsoft.com/office/drawing/2012/chart" xmlns:c16r2="http://schemas.microsoft.com/office/drawing/2015/06/chart">
                      <c:ext xmlns:c16="http://schemas.microsoft.com/office/drawing/2014/chart" uri="{C3380CC4-5D6E-409C-BE32-E72D297353CC}">
                        <c16:uniqueId val="{00000014-B648-489A-949C-71D9A0235387}"/>
                      </c:ext>
                      <c:ext xmlns:c15="http://schemas.microsoft.com/office/drawing/2012/chart" uri="{CE6537A1-D6FC-4f65-9D91-7224C49458BB}">
                        <c15:dlblFieldTable/>
                        <c15:showDataLabelsRange val="1"/>
                      </c:ext>
                    </c:extLst>
                  </c:dLbl>
                  <c:dLbl>
                    <c:idx val="1"/>
                    <c:tx>
                      <c:rich>
                        <a:bodyPr/>
                        <a:lstStyle/>
                        <a:p>
                          <a:fld id="{96472557-1C0F-4D67-97C6-8449B7C5A46C}" type="CELLRANGE">
                            <a:rPr lang="en-US"/>
                            <a:pPr/>
                            <a:t>[CELLRANGE]</a:t>
                          </a:fld>
                          <a:endParaRPr lang="es-MX"/>
                        </a:p>
                      </c:rich>
                    </c:tx>
                    <c:dLblPos val="ctr"/>
                    <c:showLegendKey val="0"/>
                    <c:showVal val="0"/>
                    <c:showCatName val="0"/>
                    <c:showSerName val="0"/>
                    <c:showPercent val="0"/>
                    <c:showBubbleSize val="0"/>
                    <c:extLst xmlns:c15="http://schemas.microsoft.com/office/drawing/2012/chart" xmlns:c16r2="http://schemas.microsoft.com/office/drawing/2015/06/chart">
                      <c:ext xmlns:c16="http://schemas.microsoft.com/office/drawing/2014/chart" uri="{C3380CC4-5D6E-409C-BE32-E72D297353CC}">
                        <c16:uniqueId val="{00000015-B648-489A-949C-71D9A0235387}"/>
                      </c:ext>
                      <c:ext xmlns:c15="http://schemas.microsoft.com/office/drawing/2012/chart" uri="{CE6537A1-D6FC-4f65-9D91-7224C49458BB}">
                        <c15:dlblFieldTable/>
                        <c15:showDataLabelsRange val="1"/>
                      </c:ext>
                    </c:extLst>
                  </c:dLbl>
                  <c:dLbl>
                    <c:idx val="2"/>
                    <c:tx>
                      <c:rich>
                        <a:bodyPr/>
                        <a:lstStyle/>
                        <a:p>
                          <a:fld id="{D2BCF3DC-F81C-413B-8152-B5FD55216514}" type="CELLRANGE">
                            <a:rPr lang="en-US"/>
                            <a:pPr/>
                            <a:t>[CELLRANGE]</a:t>
                          </a:fld>
                          <a:endParaRPr lang="es-MX"/>
                        </a:p>
                      </c:rich>
                    </c:tx>
                    <c:dLblPos val="ctr"/>
                    <c:showLegendKey val="0"/>
                    <c:showVal val="0"/>
                    <c:showCatName val="0"/>
                    <c:showSerName val="0"/>
                    <c:showPercent val="0"/>
                    <c:showBubbleSize val="0"/>
                    <c:extLst xmlns:c15="http://schemas.microsoft.com/office/drawing/2012/chart" xmlns:c16r2="http://schemas.microsoft.com/office/drawing/2015/06/chart">
                      <c:ext xmlns:c16="http://schemas.microsoft.com/office/drawing/2014/chart" uri="{C3380CC4-5D6E-409C-BE32-E72D297353CC}">
                        <c16:uniqueId val="{00000016-B648-489A-949C-71D9A0235387}"/>
                      </c:ext>
                      <c:ext xmlns:c15="http://schemas.microsoft.com/office/drawing/2012/chart" uri="{CE6537A1-D6FC-4f65-9D91-7224C49458BB}">
                        <c15:dlblFieldTable/>
                        <c15:showDataLabelsRange val="1"/>
                      </c:ext>
                    </c:extLst>
                  </c:dLbl>
                  <c:dLbl>
                    <c:idx val="3"/>
                    <c:tx>
                      <c:rich>
                        <a:bodyPr/>
                        <a:lstStyle/>
                        <a:p>
                          <a:fld id="{12083B3A-57C0-4810-AB81-E424B552C90C}" type="CELLRANGE">
                            <a:rPr lang="en-US"/>
                            <a:pPr/>
                            <a:t>[CELLRANGE]</a:t>
                          </a:fld>
                          <a:endParaRPr lang="es-MX"/>
                        </a:p>
                      </c:rich>
                    </c:tx>
                    <c:dLblPos val="ctr"/>
                    <c:showLegendKey val="0"/>
                    <c:showVal val="0"/>
                    <c:showCatName val="0"/>
                    <c:showSerName val="0"/>
                    <c:showPercent val="0"/>
                    <c:showBubbleSize val="0"/>
                    <c:extLst xmlns:c15="http://schemas.microsoft.com/office/drawing/2012/chart" xmlns:c16r2="http://schemas.microsoft.com/office/drawing/2015/06/chart">
                      <c:ext xmlns:c16="http://schemas.microsoft.com/office/drawing/2014/chart" uri="{C3380CC4-5D6E-409C-BE32-E72D297353CC}">
                        <c16:uniqueId val="{00000017-B648-489A-949C-71D9A0235387}"/>
                      </c:ext>
                      <c:ext xmlns:c15="http://schemas.microsoft.com/office/drawing/2012/chart" uri="{CE6537A1-D6FC-4f65-9D91-7224C49458BB}">
                        <c15:dlblFieldTable/>
                        <c15:showDataLabelsRange val="1"/>
                      </c:ext>
                    </c:extLst>
                  </c:dLbl>
                  <c:dLbl>
                    <c:idx val="4"/>
                    <c:tx>
                      <c:rich>
                        <a:bodyPr/>
                        <a:lstStyle/>
                        <a:p>
                          <a:fld id="{E8E789EA-027D-484C-9DFC-1E3091BA61B9}" type="CELLRANGE">
                            <a:rPr lang="en-US"/>
                            <a:pPr/>
                            <a:t>[CELLRANGE]</a:t>
                          </a:fld>
                          <a:endParaRPr lang="es-MX"/>
                        </a:p>
                      </c:rich>
                    </c:tx>
                    <c:dLblPos val="ctr"/>
                    <c:showLegendKey val="0"/>
                    <c:showVal val="0"/>
                    <c:showCatName val="0"/>
                    <c:showSerName val="0"/>
                    <c:showPercent val="0"/>
                    <c:showBubbleSize val="0"/>
                    <c:extLst xmlns:c15="http://schemas.microsoft.com/office/drawing/2012/chart" xmlns:c16r2="http://schemas.microsoft.com/office/drawing/2015/06/chart">
                      <c:ext xmlns:c16="http://schemas.microsoft.com/office/drawing/2014/chart" uri="{C3380CC4-5D6E-409C-BE32-E72D297353CC}">
                        <c16:uniqueId val="{00000018-B648-489A-949C-71D9A0235387}"/>
                      </c:ext>
                      <c:ext xmlns:c15="http://schemas.microsoft.com/office/drawing/2012/chart" uri="{CE6537A1-D6FC-4f65-9D91-7224C49458BB}">
                        <c15:dlblFieldTable/>
                        <c15:showDataLabelsRange val="1"/>
                      </c:ext>
                    </c:extLst>
                  </c:dLbl>
                  <c:dLbl>
                    <c:idx val="5"/>
                    <c:tx>
                      <c:rich>
                        <a:bodyPr/>
                        <a:lstStyle/>
                        <a:p>
                          <a:fld id="{A089B9F1-4BFE-4CA8-A702-DD39D86B2770}" type="CELLRANGE">
                            <a:rPr lang="en-US"/>
                            <a:pPr/>
                            <a:t>[CELLRANGE]</a:t>
                          </a:fld>
                          <a:endParaRPr lang="es-MX"/>
                        </a:p>
                      </c:rich>
                    </c:tx>
                    <c:dLblPos val="ctr"/>
                    <c:showLegendKey val="0"/>
                    <c:showVal val="0"/>
                    <c:showCatName val="0"/>
                    <c:showSerName val="0"/>
                    <c:showPercent val="0"/>
                    <c:showBubbleSize val="0"/>
                    <c:extLst xmlns:c15="http://schemas.microsoft.com/office/drawing/2012/chart" xmlns:c16r2="http://schemas.microsoft.com/office/drawing/2015/06/chart">
                      <c:ext xmlns:c16="http://schemas.microsoft.com/office/drawing/2014/chart" uri="{C3380CC4-5D6E-409C-BE32-E72D297353CC}">
                        <c16:uniqueId val="{00000019-B648-489A-949C-71D9A0235387}"/>
                      </c:ext>
                      <c:ext xmlns:c15="http://schemas.microsoft.com/office/drawing/2012/chart" uri="{CE6537A1-D6FC-4f65-9D91-7224C49458BB}">
                        <c15:dlblFieldTable/>
                        <c15:showDataLabelsRange val="1"/>
                      </c:ext>
                    </c:extLst>
                  </c:dLbl>
                  <c:dLbl>
                    <c:idx val="6"/>
                    <c:tx>
                      <c:rich>
                        <a:bodyPr/>
                        <a:lstStyle/>
                        <a:p>
                          <a:fld id="{1EC3A06F-0895-4DBA-BF19-685F940B3708}" type="CELLRANGE">
                            <a:rPr lang="en-US"/>
                            <a:pPr/>
                            <a:t>[CELLRANGE]</a:t>
                          </a:fld>
                          <a:endParaRPr lang="es-MX"/>
                        </a:p>
                      </c:rich>
                    </c:tx>
                    <c:dLblPos val="ctr"/>
                    <c:showLegendKey val="0"/>
                    <c:showVal val="0"/>
                    <c:showCatName val="0"/>
                    <c:showSerName val="0"/>
                    <c:showPercent val="0"/>
                    <c:showBubbleSize val="0"/>
                    <c:extLst xmlns:c15="http://schemas.microsoft.com/office/drawing/2012/chart" xmlns:c16r2="http://schemas.microsoft.com/office/drawing/2015/06/chart">
                      <c:ext xmlns:c16="http://schemas.microsoft.com/office/drawing/2014/chart" uri="{C3380CC4-5D6E-409C-BE32-E72D297353CC}">
                        <c16:uniqueId val="{0000001A-B648-489A-949C-71D9A0235387}"/>
                      </c:ext>
                      <c:ext xmlns:c15="http://schemas.microsoft.com/office/drawing/2012/chart" uri="{CE6537A1-D6FC-4f65-9D91-7224C49458BB}">
                        <c15:dlblFieldTable/>
                        <c15:showDataLabelsRange val="1"/>
                      </c:ext>
                    </c:extLst>
                  </c:dLbl>
                  <c:dLbl>
                    <c:idx val="7"/>
                    <c:tx>
                      <c:rich>
                        <a:bodyPr/>
                        <a:lstStyle/>
                        <a:p>
                          <a:fld id="{44A2A3B4-74BC-4AE9-BFFA-03A4E53D4471}" type="CELLRANGE">
                            <a:rPr lang="en-US"/>
                            <a:pPr/>
                            <a:t>[CELLRANGE]</a:t>
                          </a:fld>
                          <a:endParaRPr lang="es-MX"/>
                        </a:p>
                      </c:rich>
                    </c:tx>
                    <c:dLblPos val="ctr"/>
                    <c:showLegendKey val="0"/>
                    <c:showVal val="0"/>
                    <c:showCatName val="0"/>
                    <c:showSerName val="0"/>
                    <c:showPercent val="0"/>
                    <c:showBubbleSize val="0"/>
                    <c:extLst xmlns:c15="http://schemas.microsoft.com/office/drawing/2012/chart" xmlns:c16r2="http://schemas.microsoft.com/office/drawing/2015/06/chart">
                      <c:ext xmlns:c16="http://schemas.microsoft.com/office/drawing/2014/chart" uri="{C3380CC4-5D6E-409C-BE32-E72D297353CC}">
                        <c16:uniqueId val="{0000001B-B648-489A-949C-71D9A0235387}"/>
                      </c:ext>
                      <c:ext xmlns:c15="http://schemas.microsoft.com/office/drawing/2012/chart" uri="{CE6537A1-D6FC-4f65-9D91-7224C49458BB}">
                        <c15:dlblFieldTable/>
                        <c15:showDataLabelsRange val="1"/>
                      </c:ext>
                    </c:extLst>
                  </c:dLbl>
                  <c:dLbl>
                    <c:idx val="8"/>
                    <c:tx>
                      <c:rich>
                        <a:bodyPr/>
                        <a:lstStyle/>
                        <a:p>
                          <a:fld id="{E4119733-E386-45BC-954C-A541EE20B21C}" type="CELLRANGE">
                            <a:rPr lang="en-US"/>
                            <a:pPr/>
                            <a:t>[CELLRANGE]</a:t>
                          </a:fld>
                          <a:endParaRPr lang="es-MX"/>
                        </a:p>
                      </c:rich>
                    </c:tx>
                    <c:dLblPos val="ctr"/>
                    <c:showLegendKey val="0"/>
                    <c:showVal val="0"/>
                    <c:showCatName val="0"/>
                    <c:showSerName val="0"/>
                    <c:showPercent val="0"/>
                    <c:showBubbleSize val="0"/>
                    <c:extLst xmlns:c15="http://schemas.microsoft.com/office/drawing/2012/chart" xmlns:c16r2="http://schemas.microsoft.com/office/drawing/2015/06/chart">
                      <c:ext xmlns:c16="http://schemas.microsoft.com/office/drawing/2014/chart" uri="{C3380CC4-5D6E-409C-BE32-E72D297353CC}">
                        <c16:uniqueId val="{0000001C-B648-489A-949C-71D9A0235387}"/>
                      </c:ext>
                      <c:ext xmlns:c15="http://schemas.microsoft.com/office/drawing/2012/chart" uri="{CE6537A1-D6FC-4f65-9D91-7224C49458BB}">
                        <c15:dlblFieldTable/>
                        <c15:showDataLabelsRange val="1"/>
                      </c:ext>
                    </c:extLst>
                  </c:dLbl>
                  <c:spPr>
                    <a:noFill/>
                    <a:ln>
                      <a:noFill/>
                    </a:ln>
                    <a:effectLst/>
                  </c:spPr>
                  <c:txPr>
                    <a:bodyPr rot="-5400000" spcFirstLastPara="1" vertOverflow="ellipsis"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ctr"/>
                  <c:showLegendKey val="0"/>
                  <c:showVal val="0"/>
                  <c:showCatName val="0"/>
                  <c:showSerName val="0"/>
                  <c:showPercent val="0"/>
                  <c:showBubbleSize val="0"/>
                  <c:showLeaderLines val="0"/>
                  <c:extLst xmlns:c15="http://schemas.microsoft.com/office/drawing/2012/chart" xmlns:c16r2="http://schemas.microsoft.com/office/drawing/2015/06/chart">
                    <c:ext xmlns:c15="http://schemas.microsoft.com/office/drawing/2012/chart" uri="{CE6537A1-D6FC-4f65-9D91-7224C49458BB}">
                      <c15:showDataLabelsRange val="1"/>
                      <c15:showLeaderLines val="1"/>
                      <c15:leaderLines>
                        <c:spPr>
                          <a:ln w="9525">
                            <a:solidFill>
                              <a:schemeClr val="tx1">
                                <a:lumMod val="35000"/>
                                <a:lumOff val="65000"/>
                              </a:schemeClr>
                            </a:solidFill>
                          </a:ln>
                          <a:effectLst/>
                        </c:spPr>
                      </c15:leaderLines>
                    </c:ext>
                  </c:extLst>
                </c:dLbls>
                <c:cat>
                  <c:strRef>
                    <c:extLst xmlns:c15="http://schemas.microsoft.com/office/drawing/2012/chart" xmlns:c16r2="http://schemas.microsoft.com/office/drawing/2015/06/chart">
                      <c:ext xmlns:c15="http://schemas.microsoft.com/office/drawing/2012/chart" uri="{02D57815-91ED-43cb-92C2-25804820EDAC}">
                        <c15:formulaRef>
                          <c15:sqref>Hoja4!$K$7:$K$15</c15:sqref>
                        </c15:formulaRef>
                      </c:ext>
                    </c:extLst>
                    <c:strCache>
                      <c:ptCount val="9"/>
                      <c:pt idx="0">
                        <c:v>SSB</c:v>
                      </c:pt>
                      <c:pt idx="1">
                        <c:v>SSB</c:v>
                      </c:pt>
                      <c:pt idx="2">
                        <c:v>SSB</c:v>
                      </c:pt>
                      <c:pt idx="3">
                        <c:v>SSB</c:v>
                      </c:pt>
                      <c:pt idx="4">
                        <c:v>SSB</c:v>
                      </c:pt>
                      <c:pt idx="5">
                        <c:v>SSB</c:v>
                      </c:pt>
                      <c:pt idx="6">
                        <c:v>SSB</c:v>
                      </c:pt>
                      <c:pt idx="7">
                        <c:v>SSB</c:v>
                      </c:pt>
                      <c:pt idx="8">
                        <c:v>SSB</c:v>
                      </c:pt>
                    </c:strCache>
                  </c:strRef>
                </c:cat>
                <c:val>
                  <c:numRef>
                    <c:extLst xmlns:c15="http://schemas.microsoft.com/office/drawing/2012/chart" xmlns:c16r2="http://schemas.microsoft.com/office/drawing/2015/06/chart">
                      <c:ext xmlns:c15="http://schemas.microsoft.com/office/drawing/2012/chart" uri="{02D57815-91ED-43cb-92C2-25804820EDAC}">
                        <c15:formulaRef>
                          <c15:sqref>Hoja1!$H$28:$H$36</c15:sqref>
                        </c15:formulaRef>
                      </c:ext>
                    </c:extLst>
                    <c:numCache>
                      <c:formatCode>General</c:formatCode>
                      <c:ptCount val="9"/>
                      <c:pt idx="0">
                        <c:v>1422293.73</c:v>
                      </c:pt>
                      <c:pt idx="1">
                        <c:v>1407927.12</c:v>
                      </c:pt>
                      <c:pt idx="2">
                        <c:v>1393560.52</c:v>
                      </c:pt>
                      <c:pt idx="3">
                        <c:v>1379193.92</c:v>
                      </c:pt>
                      <c:pt idx="4">
                        <c:v>517197.72</c:v>
                      </c:pt>
                      <c:pt idx="5">
                        <c:v>430998.1</c:v>
                      </c:pt>
                      <c:pt idx="6">
                        <c:v>344798.48</c:v>
                      </c:pt>
                      <c:pt idx="7">
                        <c:v>258598.86</c:v>
                      </c:pt>
                      <c:pt idx="8">
                        <c:v>172399.24</c:v>
                      </c:pt>
                    </c:numCache>
                  </c:numRef>
                </c:val>
                <c:extLst xmlns:c15="http://schemas.microsoft.com/office/drawing/2012/chart" xmlns:c16r2="http://schemas.microsoft.com/office/drawing/2015/06/chart">
                  <c:ext xmlns:c16="http://schemas.microsoft.com/office/drawing/2014/chart" uri="{C3380CC4-5D6E-409C-BE32-E72D297353CC}">
                    <c16:uniqueId val="{0000001D-B648-489A-949C-71D9A0235387}"/>
                  </c:ext>
                  <c:ext xmlns:c15="http://schemas.microsoft.com/office/drawing/2012/chart" uri="{02D57815-91ED-43cb-92C2-25804820EDAC}">
                    <c15:datalabelsRange>
                      <c15:f>Hoja2!$D$28:$D$36</c15:f>
                      <c15:dlblRangeCache>
                        <c:ptCount val="9"/>
                        <c:pt idx="0">
                          <c:v>7.119</c:v>
                        </c:pt>
                        <c:pt idx="1">
                          <c:v>7.119</c:v>
                        </c:pt>
                        <c:pt idx="2">
                          <c:v>7.119</c:v>
                        </c:pt>
                        <c:pt idx="3">
                          <c:v>7.119</c:v>
                        </c:pt>
                        <c:pt idx="4">
                          <c:v>8.898</c:v>
                        </c:pt>
                        <c:pt idx="5">
                          <c:v>8.898</c:v>
                        </c:pt>
                        <c:pt idx="6">
                          <c:v>8.898</c:v>
                        </c:pt>
                        <c:pt idx="7">
                          <c:v>8.898</c:v>
                        </c:pt>
                        <c:pt idx="8">
                          <c:v>8.898</c:v>
                        </c:pt>
                      </c15:dlblRangeCache>
                    </c15:datalabelsRange>
                  </c:ext>
                </c:extLst>
              </c15:ser>
            </c15:filteredBarSeries>
            <c15:filteredBarSeries>
              <c15:ser>
                <c:idx val="3"/>
                <c:order val="3"/>
                <c:spPr>
                  <a:noFill/>
                  <a:ln>
                    <a:noFill/>
                  </a:ln>
                  <a:effectLst>
                    <a:innerShdw blurRad="114300">
                      <a:schemeClr val="accent4"/>
                    </a:innerShdw>
                  </a:effectLst>
                </c:spPr>
                <c:invertIfNegative val="0"/>
                <c:dLbls>
                  <c:dLbl>
                    <c:idx val="0"/>
                    <c:tx>
                      <c:rich>
                        <a:bodyPr/>
                        <a:lstStyle/>
                        <a:p>
                          <a:fld id="{6B1EDB0E-7779-4F12-85D9-CE79E6EDC56E}" type="CELLRANGE">
                            <a:rPr lang="en-US"/>
                            <a:pPr/>
                            <a:t>[CELLRANGE]</a:t>
                          </a:fld>
                          <a:endParaRPr lang="es-MX"/>
                        </a:p>
                      </c:rich>
                    </c:tx>
                    <c:dLblPos val="outEnd"/>
                    <c:showLegendKey val="0"/>
                    <c:showVal val="0"/>
                    <c:showCatName val="0"/>
                    <c:showSerName val="0"/>
                    <c:showPercent val="0"/>
                    <c:showBubbleSize val="0"/>
                    <c:extLst xmlns:c15="http://schemas.microsoft.com/office/drawing/2012/chart" xmlns:c16r2="http://schemas.microsoft.com/office/drawing/2015/06/chart">
                      <c:ext xmlns:c16="http://schemas.microsoft.com/office/drawing/2014/chart" uri="{C3380CC4-5D6E-409C-BE32-E72D297353CC}">
                        <c16:uniqueId val="{0000001E-B648-489A-949C-71D9A0235387}"/>
                      </c:ext>
                      <c:ext xmlns:c15="http://schemas.microsoft.com/office/drawing/2012/chart" uri="{CE6537A1-D6FC-4f65-9D91-7224C49458BB}">
                        <c15:dlblFieldTable/>
                        <c15:showDataLabelsRange val="1"/>
                      </c:ext>
                    </c:extLst>
                  </c:dLbl>
                  <c:dLbl>
                    <c:idx val="1"/>
                    <c:tx>
                      <c:rich>
                        <a:bodyPr/>
                        <a:lstStyle/>
                        <a:p>
                          <a:fld id="{11DCD7BE-370E-4235-B56D-E37C11C6CCDA}" type="CELLRANGE">
                            <a:rPr lang="en-US"/>
                            <a:pPr/>
                            <a:t>[CELLRANGE]</a:t>
                          </a:fld>
                          <a:endParaRPr lang="es-MX"/>
                        </a:p>
                      </c:rich>
                    </c:tx>
                    <c:dLblPos val="outEnd"/>
                    <c:showLegendKey val="0"/>
                    <c:showVal val="0"/>
                    <c:showCatName val="0"/>
                    <c:showSerName val="0"/>
                    <c:showPercent val="0"/>
                    <c:showBubbleSize val="0"/>
                    <c:extLst xmlns:c15="http://schemas.microsoft.com/office/drawing/2012/chart" xmlns:c16r2="http://schemas.microsoft.com/office/drawing/2015/06/chart">
                      <c:ext xmlns:c16="http://schemas.microsoft.com/office/drawing/2014/chart" uri="{C3380CC4-5D6E-409C-BE32-E72D297353CC}">
                        <c16:uniqueId val="{0000001F-B648-489A-949C-71D9A0235387}"/>
                      </c:ext>
                      <c:ext xmlns:c15="http://schemas.microsoft.com/office/drawing/2012/chart" uri="{CE6537A1-D6FC-4f65-9D91-7224C49458BB}">
                        <c15:dlblFieldTable/>
                        <c15:showDataLabelsRange val="1"/>
                      </c:ext>
                    </c:extLst>
                  </c:dLbl>
                  <c:dLbl>
                    <c:idx val="2"/>
                    <c:tx>
                      <c:rich>
                        <a:bodyPr/>
                        <a:lstStyle/>
                        <a:p>
                          <a:fld id="{103B071E-7DA5-4693-91FC-D7A7D0922AF0}" type="CELLRANGE">
                            <a:rPr lang="en-US"/>
                            <a:pPr/>
                            <a:t>[CELLRANGE]</a:t>
                          </a:fld>
                          <a:endParaRPr lang="es-MX"/>
                        </a:p>
                      </c:rich>
                    </c:tx>
                    <c:dLblPos val="outEnd"/>
                    <c:showLegendKey val="0"/>
                    <c:showVal val="0"/>
                    <c:showCatName val="0"/>
                    <c:showSerName val="0"/>
                    <c:showPercent val="0"/>
                    <c:showBubbleSize val="0"/>
                    <c:extLst xmlns:c15="http://schemas.microsoft.com/office/drawing/2012/chart" xmlns:c16r2="http://schemas.microsoft.com/office/drawing/2015/06/chart">
                      <c:ext xmlns:c16="http://schemas.microsoft.com/office/drawing/2014/chart" uri="{C3380CC4-5D6E-409C-BE32-E72D297353CC}">
                        <c16:uniqueId val="{00000020-B648-489A-949C-71D9A0235387}"/>
                      </c:ext>
                      <c:ext xmlns:c15="http://schemas.microsoft.com/office/drawing/2012/chart" uri="{CE6537A1-D6FC-4f65-9D91-7224C49458BB}">
                        <c15:dlblFieldTable/>
                        <c15:showDataLabelsRange val="1"/>
                      </c:ext>
                    </c:extLst>
                  </c:dLbl>
                  <c:dLbl>
                    <c:idx val="3"/>
                    <c:tx>
                      <c:rich>
                        <a:bodyPr/>
                        <a:lstStyle/>
                        <a:p>
                          <a:fld id="{D70D61E9-9F52-4D2D-990C-AD96DCA2731A}" type="CELLRANGE">
                            <a:rPr lang="en-US"/>
                            <a:pPr/>
                            <a:t>[CELLRANGE]</a:t>
                          </a:fld>
                          <a:endParaRPr lang="es-MX"/>
                        </a:p>
                      </c:rich>
                    </c:tx>
                    <c:dLblPos val="outEnd"/>
                    <c:showLegendKey val="0"/>
                    <c:showVal val="0"/>
                    <c:showCatName val="0"/>
                    <c:showSerName val="0"/>
                    <c:showPercent val="0"/>
                    <c:showBubbleSize val="0"/>
                    <c:extLst xmlns:c15="http://schemas.microsoft.com/office/drawing/2012/chart" xmlns:c16r2="http://schemas.microsoft.com/office/drawing/2015/06/chart">
                      <c:ext xmlns:c16="http://schemas.microsoft.com/office/drawing/2014/chart" uri="{C3380CC4-5D6E-409C-BE32-E72D297353CC}">
                        <c16:uniqueId val="{00000021-B648-489A-949C-71D9A0235387}"/>
                      </c:ext>
                      <c:ext xmlns:c15="http://schemas.microsoft.com/office/drawing/2012/chart" uri="{CE6537A1-D6FC-4f65-9D91-7224C49458BB}">
                        <c15:dlblFieldTable/>
                        <c15:showDataLabelsRange val="1"/>
                      </c:ext>
                    </c:extLst>
                  </c:dLbl>
                  <c:dLbl>
                    <c:idx val="4"/>
                    <c:tx>
                      <c:rich>
                        <a:bodyPr/>
                        <a:lstStyle/>
                        <a:p>
                          <a:fld id="{29C29E18-DCDE-4249-968B-3E40EB430E5B}" type="CELLRANGE">
                            <a:rPr lang="en-US"/>
                            <a:pPr/>
                            <a:t>[CELLRANGE]</a:t>
                          </a:fld>
                          <a:endParaRPr lang="es-MX"/>
                        </a:p>
                      </c:rich>
                    </c:tx>
                    <c:dLblPos val="outEnd"/>
                    <c:showLegendKey val="0"/>
                    <c:showVal val="0"/>
                    <c:showCatName val="0"/>
                    <c:showSerName val="0"/>
                    <c:showPercent val="0"/>
                    <c:showBubbleSize val="0"/>
                    <c:extLst xmlns:c15="http://schemas.microsoft.com/office/drawing/2012/chart" xmlns:c16r2="http://schemas.microsoft.com/office/drawing/2015/06/chart">
                      <c:ext xmlns:c16="http://schemas.microsoft.com/office/drawing/2014/chart" uri="{C3380CC4-5D6E-409C-BE32-E72D297353CC}">
                        <c16:uniqueId val="{00000022-B648-489A-949C-71D9A0235387}"/>
                      </c:ext>
                      <c:ext xmlns:c15="http://schemas.microsoft.com/office/drawing/2012/chart" uri="{CE6537A1-D6FC-4f65-9D91-7224C49458BB}">
                        <c15:dlblFieldTable/>
                        <c15:showDataLabelsRange val="1"/>
                      </c:ext>
                    </c:extLst>
                  </c:dLbl>
                  <c:dLbl>
                    <c:idx val="5"/>
                    <c:tx>
                      <c:rich>
                        <a:bodyPr/>
                        <a:lstStyle/>
                        <a:p>
                          <a:fld id="{CB9114C4-D491-4824-8238-0F1F89D8A489}" type="CELLRANGE">
                            <a:rPr lang="en-US"/>
                            <a:pPr/>
                            <a:t>[CELLRANGE]</a:t>
                          </a:fld>
                          <a:endParaRPr lang="es-MX"/>
                        </a:p>
                      </c:rich>
                    </c:tx>
                    <c:dLblPos val="outEnd"/>
                    <c:showLegendKey val="0"/>
                    <c:showVal val="0"/>
                    <c:showCatName val="0"/>
                    <c:showSerName val="0"/>
                    <c:showPercent val="0"/>
                    <c:showBubbleSize val="0"/>
                    <c:extLst xmlns:c15="http://schemas.microsoft.com/office/drawing/2012/chart" xmlns:c16r2="http://schemas.microsoft.com/office/drawing/2015/06/chart">
                      <c:ext xmlns:c16="http://schemas.microsoft.com/office/drawing/2014/chart" uri="{C3380CC4-5D6E-409C-BE32-E72D297353CC}">
                        <c16:uniqueId val="{00000023-B648-489A-949C-71D9A0235387}"/>
                      </c:ext>
                      <c:ext xmlns:c15="http://schemas.microsoft.com/office/drawing/2012/chart" uri="{CE6537A1-D6FC-4f65-9D91-7224C49458BB}">
                        <c15:dlblFieldTable/>
                        <c15:showDataLabelsRange val="1"/>
                      </c:ext>
                    </c:extLst>
                  </c:dLbl>
                  <c:dLbl>
                    <c:idx val="6"/>
                    <c:tx>
                      <c:rich>
                        <a:bodyPr/>
                        <a:lstStyle/>
                        <a:p>
                          <a:fld id="{53149E86-DBE8-47A8-BF90-0555C89EF068}" type="CELLRANGE">
                            <a:rPr lang="en-US"/>
                            <a:pPr/>
                            <a:t>[CELLRANGE]</a:t>
                          </a:fld>
                          <a:endParaRPr lang="es-MX"/>
                        </a:p>
                      </c:rich>
                    </c:tx>
                    <c:dLblPos val="outEnd"/>
                    <c:showLegendKey val="0"/>
                    <c:showVal val="0"/>
                    <c:showCatName val="0"/>
                    <c:showSerName val="0"/>
                    <c:showPercent val="0"/>
                    <c:showBubbleSize val="0"/>
                    <c:extLst xmlns:c15="http://schemas.microsoft.com/office/drawing/2012/chart" xmlns:c16r2="http://schemas.microsoft.com/office/drawing/2015/06/chart">
                      <c:ext xmlns:c16="http://schemas.microsoft.com/office/drawing/2014/chart" uri="{C3380CC4-5D6E-409C-BE32-E72D297353CC}">
                        <c16:uniqueId val="{00000024-B648-489A-949C-71D9A0235387}"/>
                      </c:ext>
                      <c:ext xmlns:c15="http://schemas.microsoft.com/office/drawing/2012/chart" uri="{CE6537A1-D6FC-4f65-9D91-7224C49458BB}">
                        <c15:dlblFieldTable/>
                        <c15:showDataLabelsRange val="1"/>
                      </c:ext>
                    </c:extLst>
                  </c:dLbl>
                  <c:dLbl>
                    <c:idx val="7"/>
                    <c:tx>
                      <c:rich>
                        <a:bodyPr/>
                        <a:lstStyle/>
                        <a:p>
                          <a:fld id="{4E335CE5-2FF9-4191-B549-0819C77E9E78}" type="CELLRANGE">
                            <a:rPr lang="en-US"/>
                            <a:pPr/>
                            <a:t>[CELLRANGE]</a:t>
                          </a:fld>
                          <a:endParaRPr lang="es-MX"/>
                        </a:p>
                      </c:rich>
                    </c:tx>
                    <c:dLblPos val="outEnd"/>
                    <c:showLegendKey val="0"/>
                    <c:showVal val="0"/>
                    <c:showCatName val="0"/>
                    <c:showSerName val="0"/>
                    <c:showPercent val="0"/>
                    <c:showBubbleSize val="0"/>
                    <c:extLst xmlns:c15="http://schemas.microsoft.com/office/drawing/2012/chart" xmlns:c16r2="http://schemas.microsoft.com/office/drawing/2015/06/chart">
                      <c:ext xmlns:c16="http://schemas.microsoft.com/office/drawing/2014/chart" uri="{C3380CC4-5D6E-409C-BE32-E72D297353CC}">
                        <c16:uniqueId val="{00000025-B648-489A-949C-71D9A0235387}"/>
                      </c:ext>
                      <c:ext xmlns:c15="http://schemas.microsoft.com/office/drawing/2012/chart" uri="{CE6537A1-D6FC-4f65-9D91-7224C49458BB}">
                        <c15:dlblFieldTable/>
                        <c15:showDataLabelsRange val="1"/>
                      </c:ext>
                    </c:extLst>
                  </c:dLbl>
                  <c:dLbl>
                    <c:idx val="8"/>
                    <c:tx>
                      <c:rich>
                        <a:bodyPr/>
                        <a:lstStyle/>
                        <a:p>
                          <a:fld id="{48C7C431-6AA7-4F8A-AD66-AA7A6D3EE0AC}" type="CELLRANGE">
                            <a:rPr lang="en-US"/>
                            <a:pPr/>
                            <a:t>[CELLRANGE]</a:t>
                          </a:fld>
                          <a:endParaRPr lang="es-MX"/>
                        </a:p>
                      </c:rich>
                    </c:tx>
                    <c:dLblPos val="outEnd"/>
                    <c:showLegendKey val="0"/>
                    <c:showVal val="0"/>
                    <c:showCatName val="0"/>
                    <c:showSerName val="0"/>
                    <c:showPercent val="0"/>
                    <c:showBubbleSize val="0"/>
                    <c:extLst xmlns:c15="http://schemas.microsoft.com/office/drawing/2012/chart" xmlns:c16r2="http://schemas.microsoft.com/office/drawing/2015/06/chart">
                      <c:ext xmlns:c16="http://schemas.microsoft.com/office/drawing/2014/chart" uri="{C3380CC4-5D6E-409C-BE32-E72D297353CC}">
                        <c16:uniqueId val="{00000026-B648-489A-949C-71D9A0235387}"/>
                      </c:ext>
                      <c:ext xmlns:c15="http://schemas.microsoft.com/office/drawing/2012/chart" uri="{CE6537A1-D6FC-4f65-9D91-7224C49458BB}">
                        <c15:dlblFieldTable/>
                        <c15:showDataLabelsRange val="1"/>
                      </c:ext>
                    </c:extLst>
                  </c:dLbl>
                  <c:spPr>
                    <a:noFill/>
                    <a:ln>
                      <a:noFill/>
                    </a:ln>
                    <a:effectLst/>
                  </c:spPr>
                  <c:txPr>
                    <a:bodyPr rot="0" spcFirstLastPara="1" vertOverflow="ellipsis" horzOverflow="clip" vert="horz" wrap="square" lIns="0" tIns="0" rIns="324000" bIns="0" anchor="t" anchorCtr="0">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outEnd"/>
                  <c:showLegendKey val="0"/>
                  <c:showVal val="0"/>
                  <c:showCatName val="0"/>
                  <c:showSerName val="0"/>
                  <c:showPercent val="0"/>
                  <c:showBubbleSize val="0"/>
                  <c:showLeaderLines val="0"/>
                  <c:extLst xmlns:c15="http://schemas.microsoft.com/office/drawing/2012/chart" xmlns:c16r2="http://schemas.microsoft.com/office/drawing/2015/06/chart">
                    <c:ext xmlns:c15="http://schemas.microsoft.com/office/drawing/2012/chart" uri="{CE6537A1-D6FC-4f65-9D91-7224C49458BB}">
                      <c15:spPr xmlns:c15="http://schemas.microsoft.com/office/drawing/2012/chart">
                        <a:prstGeom prst="rect">
                          <a:avLst/>
                        </a:prstGeom>
                        <a:noFill/>
                        <a:ln>
                          <a:noFill/>
                        </a:ln>
                      </c15:spPr>
                      <c15:showDataLabelsRange val="1"/>
                      <c15:showLeaderLines val="1"/>
                      <c15:leaderLines>
                        <c:spPr>
                          <a:ln w="9525">
                            <a:solidFill>
                              <a:schemeClr val="tx1">
                                <a:lumMod val="35000"/>
                                <a:lumOff val="65000"/>
                              </a:schemeClr>
                            </a:solidFill>
                          </a:ln>
                          <a:effectLst/>
                        </c:spPr>
                      </c15:leaderLines>
                    </c:ext>
                  </c:extLst>
                </c:dLbls>
                <c:cat>
                  <c:strRef>
                    <c:extLst xmlns:c15="http://schemas.microsoft.com/office/drawing/2012/chart" xmlns:c16r2="http://schemas.microsoft.com/office/drawing/2015/06/chart">
                      <c:ext xmlns:c15="http://schemas.microsoft.com/office/drawing/2012/chart" uri="{02D57815-91ED-43cb-92C2-25804820EDAC}">
                        <c15:formulaRef>
                          <c15:sqref>Hoja4!$K$7:$K$15</c15:sqref>
                        </c15:formulaRef>
                      </c:ext>
                    </c:extLst>
                    <c:strCache>
                      <c:ptCount val="9"/>
                      <c:pt idx="0">
                        <c:v>SSB</c:v>
                      </c:pt>
                      <c:pt idx="1">
                        <c:v>SSB</c:v>
                      </c:pt>
                      <c:pt idx="2">
                        <c:v>SSB</c:v>
                      </c:pt>
                      <c:pt idx="3">
                        <c:v>SSB</c:v>
                      </c:pt>
                      <c:pt idx="4">
                        <c:v>SSB</c:v>
                      </c:pt>
                      <c:pt idx="5">
                        <c:v>SSB</c:v>
                      </c:pt>
                      <c:pt idx="6">
                        <c:v>SSB</c:v>
                      </c:pt>
                      <c:pt idx="7">
                        <c:v>SSB</c:v>
                      </c:pt>
                      <c:pt idx="8">
                        <c:v>SSB</c:v>
                      </c:pt>
                    </c:strCache>
                  </c:strRef>
                </c:cat>
                <c:val>
                  <c:numRef>
                    <c:extLst xmlns:c15="http://schemas.microsoft.com/office/drawing/2012/chart" xmlns:c16r2="http://schemas.microsoft.com/office/drawing/2015/06/chart">
                      <c:ext xmlns:c15="http://schemas.microsoft.com/office/drawing/2012/chart" uri="{02D57815-91ED-43cb-92C2-25804820EDAC}">
                        <c15:formulaRef>
                          <c15:sqref>Hoja2!$F$28:$F$36</c15:sqref>
                        </c15:formulaRef>
                      </c:ext>
                    </c:extLst>
                    <c:numCache>
                      <c:formatCode>General</c:formatCode>
                      <c:ptCount val="9"/>
                      <c:pt idx="0">
                        <c:v>1422293.73</c:v>
                      </c:pt>
                      <c:pt idx="1">
                        <c:v>1407927.12</c:v>
                      </c:pt>
                      <c:pt idx="2">
                        <c:v>1393560.52</c:v>
                      </c:pt>
                      <c:pt idx="3">
                        <c:v>1379193.92</c:v>
                      </c:pt>
                      <c:pt idx="4">
                        <c:v>517197.72</c:v>
                      </c:pt>
                      <c:pt idx="5">
                        <c:v>430998.1</c:v>
                      </c:pt>
                      <c:pt idx="6">
                        <c:v>344798.48</c:v>
                      </c:pt>
                      <c:pt idx="7">
                        <c:v>258598.86</c:v>
                      </c:pt>
                      <c:pt idx="8">
                        <c:v>172399.24</c:v>
                      </c:pt>
                    </c:numCache>
                  </c:numRef>
                </c:val>
                <c:extLst xmlns:c15="http://schemas.microsoft.com/office/drawing/2012/chart" xmlns:c16r2="http://schemas.microsoft.com/office/drawing/2015/06/chart">
                  <c:ext xmlns:c16="http://schemas.microsoft.com/office/drawing/2014/chart" uri="{C3380CC4-5D6E-409C-BE32-E72D297353CC}">
                    <c16:uniqueId val="{00000027-B648-489A-949C-71D9A0235387}"/>
                  </c:ext>
                  <c:ext xmlns:c15="http://schemas.microsoft.com/office/drawing/2012/chart" uri="{02D57815-91ED-43cb-92C2-25804820EDAC}">
                    <c15:datalabelsRange>
                      <c15:f>Hoja2!$I$28:$I$36</c15:f>
                      <c15:dlblRangeCache>
                        <c:ptCount val="9"/>
                        <c:pt idx="0">
                          <c:v>59.325</c:v>
                        </c:pt>
                        <c:pt idx="1">
                          <c:v>59.325</c:v>
                        </c:pt>
                        <c:pt idx="2">
                          <c:v>59.325</c:v>
                        </c:pt>
                        <c:pt idx="3">
                          <c:v>59.325</c:v>
                        </c:pt>
                        <c:pt idx="4">
                          <c:v>74.15</c:v>
                        </c:pt>
                        <c:pt idx="5">
                          <c:v>74.15</c:v>
                        </c:pt>
                        <c:pt idx="6">
                          <c:v>74.15</c:v>
                        </c:pt>
                        <c:pt idx="7">
                          <c:v>74.15</c:v>
                        </c:pt>
                        <c:pt idx="8">
                          <c:v>74.15</c:v>
                        </c:pt>
                      </c15:dlblRangeCache>
                    </c15:datalabelsRange>
                  </c:ext>
                </c:extLst>
              </c15:ser>
            </c15:filteredBarSeries>
          </c:ext>
        </c:extLst>
      </c:barChart>
      <c:catAx>
        <c:axId val="366856488"/>
        <c:scaling>
          <c:orientation val="minMax"/>
        </c:scaling>
        <c:delete val="0"/>
        <c:axPos val="b"/>
        <c:numFmt formatCode="General" sourceLinked="1"/>
        <c:majorTickMark val="none"/>
        <c:minorTickMark val="none"/>
        <c:tickLblPos val="low"/>
        <c:spPr>
          <a:noFill/>
          <a:ln w="19050"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366856880"/>
        <c:crosses val="autoZero"/>
        <c:auto val="0"/>
        <c:lblAlgn val="ctr"/>
        <c:lblOffset val="100"/>
        <c:noMultiLvlLbl val="0"/>
      </c:catAx>
      <c:valAx>
        <c:axId val="366856880"/>
        <c:scaling>
          <c:orientation val="minMax"/>
        </c:scaling>
        <c:delete val="0"/>
        <c:axPos val="l"/>
        <c:minorGridlines>
          <c:spPr>
            <a:ln>
              <a:noFill/>
            </a:ln>
            <a:effectLst/>
          </c:spPr>
        </c:minorGridlines>
        <c:title>
          <c:tx>
            <c:rich>
              <a:bodyPr rot="-5400000" spcFirstLastPara="1" vertOverflow="ellipsis" vert="horz" wrap="square" anchor="b" anchorCtr="1"/>
              <a:lstStyle/>
              <a:p>
                <a:pPr>
                  <a:defRPr sz="900" b="1" i="0" u="none" strike="noStrike" kern="1200" baseline="0">
                    <a:solidFill>
                      <a:schemeClr val="tx1">
                        <a:lumMod val="65000"/>
                        <a:lumOff val="35000"/>
                      </a:schemeClr>
                    </a:solidFill>
                    <a:latin typeface="+mn-lt"/>
                    <a:ea typeface="+mn-ea"/>
                    <a:cs typeface="+mn-cs"/>
                  </a:defRPr>
                </a:pPr>
                <a:r>
                  <a:rPr lang="es-MX"/>
                  <a:t>PRECIO</a:t>
                </a:r>
                <a:r>
                  <a:rPr lang="es-MX" baseline="0"/>
                  <a:t> DE LA OFERTA DE COMPRA</a:t>
                </a:r>
                <a:endParaRPr lang="es-MX"/>
              </a:p>
            </c:rich>
          </c:tx>
          <c:layout/>
          <c:overlay val="0"/>
          <c:spPr>
            <a:noFill/>
            <a:ln>
              <a:noFill/>
            </a:ln>
            <a:effectLst/>
          </c:spPr>
          <c:txPr>
            <a:bodyPr rot="-5400000" spcFirstLastPara="1" vertOverflow="ellipsis" vert="horz" wrap="square" anchor="b" anchorCtr="1"/>
            <a:lstStyle/>
            <a:p>
              <a:pPr>
                <a:defRPr sz="900" b="1" i="0" u="none" strike="noStrike" kern="1200" baseline="0">
                  <a:solidFill>
                    <a:schemeClr val="tx1">
                      <a:lumMod val="65000"/>
                      <a:lumOff val="35000"/>
                    </a:schemeClr>
                  </a:solidFill>
                  <a:latin typeface="+mn-lt"/>
                  <a:ea typeface="+mn-ea"/>
                  <a:cs typeface="+mn-cs"/>
                </a:defRPr>
              </a:pPr>
              <a:endParaRPr lang="es-MX"/>
            </a:p>
          </c:txPr>
        </c:title>
        <c:numFmt formatCode="_(&quot;$&quot;* #,##0.00_);_(&quot;$&quot;* \(#,##0.00\);_(&quot;$&quot;* &quot;-&quot;??_);_(@_)" sourceLinked="1"/>
        <c:majorTickMark val="none"/>
        <c:minorTickMark val="out"/>
        <c:tickLblPos val="nextTo"/>
        <c:spPr>
          <a:noFill/>
          <a:ln>
            <a:noFill/>
          </a:ln>
          <a:effectLst/>
        </c:spPr>
        <c:txPr>
          <a:bodyPr rot="0" spcFirstLastPara="1" vertOverflow="ellipsis"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366856488"/>
        <c:crosses val="autoZero"/>
        <c:crossBetween val="between"/>
      </c:valAx>
      <c:spPr>
        <a:noFill/>
        <a:ln>
          <a:noFill/>
        </a:ln>
        <a:effectLst/>
      </c:spPr>
    </c:plotArea>
    <c:legend>
      <c:legendPos val="t"/>
      <c:layout>
        <c:manualLayout>
          <c:xMode val="edge"/>
          <c:yMode val="edge"/>
          <c:x val="0.16951770543901853"/>
          <c:y val="4.3207987372472124E-4"/>
          <c:w val="0.74592761586876044"/>
          <c:h val="9.454347839757847E-2"/>
        </c:manualLayout>
      </c:layout>
      <c:overlay val="0"/>
      <c:spPr>
        <a:noFill/>
        <a:ln>
          <a:noFill/>
        </a:ln>
        <a:effectLst/>
      </c:spPr>
      <c:txPr>
        <a:bodyPr rot="0" spcFirstLastPara="1" vertOverflow="ellipsis" vert="horz" wrap="square" anchor="ctr" anchorCtr="1"/>
        <a:lstStyle/>
        <a:p>
          <a:pPr>
            <a:defRPr sz="1400" b="1" i="0" u="none" strike="noStrike" kern="1200" baseline="0">
              <a:solidFill>
                <a:schemeClr val="tx1">
                  <a:lumMod val="65000"/>
                  <a:lumOff val="35000"/>
                </a:schemeClr>
              </a:solidFill>
              <a:latin typeface="+mn-lt"/>
              <a:ea typeface="+mn-ea"/>
              <a:cs typeface="+mn-cs"/>
            </a:defRPr>
          </a:pPr>
          <a:endParaRPr lang="es-MX"/>
        </a:p>
      </c:txPr>
    </c:legend>
    <c:plotVisOnly val="1"/>
    <c:dispBlanksAs val="gap"/>
    <c:showDLblsOverMax val="0"/>
  </c:chart>
  <c:spPr>
    <a:noFill/>
    <a:ln>
      <a:noFill/>
    </a:ln>
    <a:effectLst/>
  </c:spPr>
  <c:txPr>
    <a:bodyPr/>
    <a:lstStyle/>
    <a:p>
      <a:pPr>
        <a:defRPr/>
      </a:pPr>
      <a:endParaRPr lang="es-MX"/>
    </a:p>
  </c:txPr>
  <c:externalData r:id="rId4">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7040675017088477"/>
          <c:y val="7.2462703820053584E-2"/>
          <c:w val="0.8014083684533253"/>
          <c:h val="0.8285661503176589"/>
        </c:manualLayout>
      </c:layout>
      <c:barChart>
        <c:barDir val="col"/>
        <c:grouping val="clustered"/>
        <c:varyColors val="0"/>
        <c:ser>
          <c:idx val="1"/>
          <c:order val="1"/>
          <c:tx>
            <c:strRef>
              <c:f>Hoja1!$G$6</c:f>
              <c:strCache>
                <c:ptCount val="1"/>
                <c:pt idx="0">
                  <c:v>ERC</c:v>
                </c:pt>
              </c:strCache>
              <c:extLst xmlns:c15="http://schemas.microsoft.com/office/drawing/2012/chart" xmlns:c16r2="http://schemas.microsoft.com/office/drawing/2015/06/chart"/>
            </c:strRef>
          </c:tx>
          <c:spPr>
            <a:pattFill prst="narHorz">
              <a:fgClr>
                <a:schemeClr val="accent2"/>
              </a:fgClr>
              <a:bgClr>
                <a:schemeClr val="accent2">
                  <a:lumMod val="20000"/>
                  <a:lumOff val="80000"/>
                </a:schemeClr>
              </a:bgClr>
            </a:pattFill>
            <a:ln>
              <a:noFill/>
            </a:ln>
            <a:effectLst>
              <a:innerShdw blurRad="114300">
                <a:schemeClr val="accent2"/>
              </a:innerShdw>
            </a:effectLst>
          </c:spPr>
          <c:invertIfNegative val="0"/>
          <c:dLbls>
            <c:dLbl>
              <c:idx val="0"/>
              <c:layout/>
              <c:tx>
                <c:rich>
                  <a:bodyPr/>
                  <a:lstStyle/>
                  <a:p>
                    <a:fld id="{317BD060-BB92-41CE-8BBE-B4330C1024D4}" type="CELLRANGE">
                      <a:rPr lang="en-US"/>
                      <a:pPr/>
                      <a:t>[CELLRANGE]</a:t>
                    </a:fld>
                    <a:endParaRPr lang="es-MX"/>
                  </a:p>
                </c:rich>
              </c:tx>
              <c:dLblPos val="ctr"/>
              <c:showLegendKey val="0"/>
              <c:showVal val="0"/>
              <c:showCatName val="0"/>
              <c:showSerName val="0"/>
              <c:showPercent val="0"/>
              <c:showBubbleSize val="0"/>
              <c:extLst xmlns:c15="http://schemas.microsoft.com/office/drawing/2012/chart" xmlns:c16r2="http://schemas.microsoft.com/office/drawing/2015/06/chart">
                <c:ext xmlns:c16="http://schemas.microsoft.com/office/drawing/2014/chart" uri="{C3380CC4-5D6E-409C-BE32-E72D297353CC}">
                  <c16:uniqueId val="{00000000-9116-420B-9125-83143BD75A34}"/>
                </c:ext>
                <c:ext xmlns:c15="http://schemas.microsoft.com/office/drawing/2012/chart" uri="{CE6537A1-D6FC-4f65-9D91-7224C49458BB}">
                  <c15:layout/>
                  <c15:dlblFieldTable/>
                  <c15:showDataLabelsRange val="1"/>
                </c:ext>
              </c:extLst>
            </c:dLbl>
            <c:dLbl>
              <c:idx val="1"/>
              <c:layout/>
              <c:tx>
                <c:rich>
                  <a:bodyPr/>
                  <a:lstStyle/>
                  <a:p>
                    <a:fld id="{B7C634E7-EC1C-4D65-8154-F44413E185A6}" type="CELLRANGE">
                      <a:rPr lang="es-MX"/>
                      <a:pPr/>
                      <a:t>[CELLRANGE]</a:t>
                    </a:fld>
                    <a:endParaRPr lang="es-MX"/>
                  </a:p>
                </c:rich>
              </c:tx>
              <c:dLblPos val="ctr"/>
              <c:showLegendKey val="0"/>
              <c:showVal val="0"/>
              <c:showCatName val="0"/>
              <c:showSerName val="0"/>
              <c:showPercent val="0"/>
              <c:showBubbleSize val="0"/>
              <c:extLst>
                <c:ext xmlns:c15="http://schemas.microsoft.com/office/drawing/2012/chart" uri="{CE6537A1-D6FC-4f65-9D91-7224C49458BB}">
                  <c15:layout/>
                  <c15:dlblFieldTable/>
                  <c15:xForSave val="1"/>
                  <c15:showDataLabelsRange val="1"/>
                </c:ext>
              </c:extLst>
            </c:dLbl>
            <c:dLbl>
              <c:idx val="2"/>
              <c:layout/>
              <c:tx>
                <c:rich>
                  <a:bodyPr/>
                  <a:lstStyle/>
                  <a:p>
                    <a:fld id="{46062F66-6131-44CC-8849-A2DFE0F3F1BD}" type="CELLRANGE">
                      <a:rPr lang="es-MX"/>
                      <a:pPr/>
                      <a:t>[CELLRANGE]</a:t>
                    </a:fld>
                    <a:endParaRPr lang="es-MX"/>
                  </a:p>
                </c:rich>
              </c:tx>
              <c:dLblPos val="ctr"/>
              <c:showLegendKey val="0"/>
              <c:showVal val="0"/>
              <c:showCatName val="0"/>
              <c:showSerName val="0"/>
              <c:showPercent val="0"/>
              <c:showBubbleSize val="0"/>
              <c:extLst>
                <c:ext xmlns:c15="http://schemas.microsoft.com/office/drawing/2012/chart" uri="{CE6537A1-D6FC-4f65-9D91-7224C49458BB}">
                  <c15:layout/>
                  <c15:dlblFieldTable/>
                  <c15:xForSave val="1"/>
                  <c15:showDataLabelsRange val="1"/>
                </c:ext>
              </c:extLst>
            </c:dLbl>
            <c:dLbl>
              <c:idx val="3"/>
              <c:layout/>
              <c:tx>
                <c:rich>
                  <a:bodyPr/>
                  <a:lstStyle/>
                  <a:p>
                    <a:fld id="{F70ABDAC-4E0B-4478-9DB6-0A63AEA739DA}" type="CELLRANGE">
                      <a:rPr lang="es-MX"/>
                      <a:pPr/>
                      <a:t>[CELLRANGE]</a:t>
                    </a:fld>
                    <a:endParaRPr lang="es-MX"/>
                  </a:p>
                </c:rich>
              </c:tx>
              <c:dLblPos val="ctr"/>
              <c:showLegendKey val="0"/>
              <c:showVal val="0"/>
              <c:showCatName val="0"/>
              <c:showSerName val="0"/>
              <c:showPercent val="0"/>
              <c:showBubbleSize val="0"/>
              <c:extLst>
                <c:ext xmlns:c15="http://schemas.microsoft.com/office/drawing/2012/chart" uri="{CE6537A1-D6FC-4f65-9D91-7224C49458BB}">
                  <c15:layout/>
                  <c15:dlblFieldTable/>
                  <c15:xForSave val="1"/>
                  <c15:showDataLabelsRange val="1"/>
                </c:ext>
              </c:extLst>
            </c:dLbl>
            <c:dLbl>
              <c:idx val="4"/>
              <c:layout/>
              <c:tx>
                <c:rich>
                  <a:bodyPr/>
                  <a:lstStyle/>
                  <a:p>
                    <a:fld id="{03C114E3-73DC-4059-8C15-80DB33F07A2A}" type="CELLRANGE">
                      <a:rPr lang="es-MX"/>
                      <a:pPr/>
                      <a:t>[CELLRANGE]</a:t>
                    </a:fld>
                    <a:endParaRPr lang="es-MX"/>
                  </a:p>
                </c:rich>
              </c:tx>
              <c:dLblPos val="ctr"/>
              <c:showLegendKey val="0"/>
              <c:showVal val="0"/>
              <c:showCatName val="0"/>
              <c:showSerName val="0"/>
              <c:showPercent val="0"/>
              <c:showBubbleSize val="0"/>
              <c:extLst>
                <c:ext xmlns:c15="http://schemas.microsoft.com/office/drawing/2012/chart" uri="{CE6537A1-D6FC-4f65-9D91-7224C49458BB}">
                  <c15:layout/>
                  <c15:dlblFieldTable/>
                  <c15:xForSave val="1"/>
                  <c15:showDataLabelsRange val="1"/>
                </c:ext>
              </c:extLst>
            </c:dLbl>
            <c:dLbl>
              <c:idx val="5"/>
              <c:layout/>
              <c:tx>
                <c:rich>
                  <a:bodyPr/>
                  <a:lstStyle/>
                  <a:p>
                    <a:fld id="{FBEBFAF3-5389-4FE5-8168-54F186E7384E}" type="CELLRANGE">
                      <a:rPr lang="es-MX"/>
                      <a:pPr/>
                      <a:t>[CELLRANGE]</a:t>
                    </a:fld>
                    <a:endParaRPr lang="es-MX"/>
                  </a:p>
                </c:rich>
              </c:tx>
              <c:dLblPos val="ctr"/>
              <c:showLegendKey val="0"/>
              <c:showVal val="0"/>
              <c:showCatName val="0"/>
              <c:showSerName val="0"/>
              <c:showPercent val="0"/>
              <c:showBubbleSize val="0"/>
              <c:extLst>
                <c:ext xmlns:c15="http://schemas.microsoft.com/office/drawing/2012/chart" uri="{CE6537A1-D6FC-4f65-9D91-7224C49458BB}">
                  <c15:layout/>
                  <c15:dlblFieldTable/>
                  <c15:xForSave val="1"/>
                  <c15:showDataLabelsRange val="1"/>
                </c:ext>
              </c:extLst>
            </c:dLbl>
            <c:dLbl>
              <c:idx val="6"/>
              <c:layout/>
              <c:tx>
                <c:rich>
                  <a:bodyPr/>
                  <a:lstStyle/>
                  <a:p>
                    <a:fld id="{1CE6F790-98D4-46A0-8BAD-21CBB28F496B}" type="CELLRANGE">
                      <a:rPr lang="es-MX"/>
                      <a:pPr/>
                      <a:t>[CELLRANGE]</a:t>
                    </a:fld>
                    <a:endParaRPr lang="es-MX"/>
                  </a:p>
                </c:rich>
              </c:tx>
              <c:dLblPos val="ctr"/>
              <c:showLegendKey val="0"/>
              <c:showVal val="0"/>
              <c:showCatName val="0"/>
              <c:showSerName val="0"/>
              <c:showPercent val="0"/>
              <c:showBubbleSize val="0"/>
              <c:extLst>
                <c:ext xmlns:c15="http://schemas.microsoft.com/office/drawing/2012/chart" uri="{CE6537A1-D6FC-4f65-9D91-7224C49458BB}">
                  <c15:layout/>
                  <c15:dlblFieldTable/>
                  <c15:xForSave val="1"/>
                  <c15:showDataLabelsRange val="1"/>
                </c:ext>
              </c:extLst>
            </c:dLbl>
            <c:dLbl>
              <c:idx val="7"/>
              <c:layout/>
              <c:tx>
                <c:rich>
                  <a:bodyPr/>
                  <a:lstStyle/>
                  <a:p>
                    <a:fld id="{F003E3BA-7C7B-41E5-899D-14154CAD405F}" type="CELLRANGE">
                      <a:rPr lang="es-MX"/>
                      <a:pPr/>
                      <a:t>[CELLRANGE]</a:t>
                    </a:fld>
                    <a:endParaRPr lang="es-MX"/>
                  </a:p>
                </c:rich>
              </c:tx>
              <c:dLblPos val="ctr"/>
              <c:showLegendKey val="0"/>
              <c:showVal val="0"/>
              <c:showCatName val="0"/>
              <c:showSerName val="0"/>
              <c:showPercent val="0"/>
              <c:showBubbleSize val="0"/>
              <c:extLst>
                <c:ext xmlns:c15="http://schemas.microsoft.com/office/drawing/2012/chart" uri="{CE6537A1-D6FC-4f65-9D91-7224C49458BB}">
                  <c15:layout/>
                  <c15:dlblFieldTable/>
                  <c15:xForSave val="1"/>
                  <c15:showDataLabelsRange val="1"/>
                </c:ext>
              </c:extLst>
            </c:dLbl>
            <c:dLbl>
              <c:idx val="8"/>
              <c:layout/>
              <c:tx>
                <c:rich>
                  <a:bodyPr/>
                  <a:lstStyle/>
                  <a:p>
                    <a:fld id="{5E7D17C0-3005-4546-AA65-A6C10BCFB4D0}" type="CELLRANGE">
                      <a:rPr lang="es-MX"/>
                      <a:pPr/>
                      <a:t>[CELLRANGE]</a:t>
                    </a:fld>
                    <a:endParaRPr lang="es-MX"/>
                  </a:p>
                </c:rich>
              </c:tx>
              <c:dLblPos val="ctr"/>
              <c:showLegendKey val="0"/>
              <c:showVal val="0"/>
              <c:showCatName val="0"/>
              <c:showSerName val="0"/>
              <c:showPercent val="0"/>
              <c:showBubbleSize val="0"/>
              <c:extLst>
                <c:ext xmlns:c15="http://schemas.microsoft.com/office/drawing/2012/chart" uri="{CE6537A1-D6FC-4f65-9D91-7224C49458BB}">
                  <c15:layout/>
                  <c15:dlblFieldTable/>
                  <c15:xForSave val="1"/>
                  <c15:showDataLabelsRange val="1"/>
                </c:ext>
              </c:extLst>
            </c:dLbl>
            <c:spPr>
              <a:noFill/>
              <a:ln>
                <a:noFill/>
              </a:ln>
              <a:effectLst/>
            </c:spPr>
            <c:txPr>
              <a:bodyPr rot="-5400000" spcFirstLastPara="1" vertOverflow="ellipsis"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ctr"/>
            <c:showLegendKey val="0"/>
            <c:showVal val="0"/>
            <c:showCatName val="0"/>
            <c:showSerName val="0"/>
            <c:showPercent val="0"/>
            <c:showBubbleSize val="0"/>
            <c:showLeaderLines val="0"/>
            <c:extLst xmlns:c15="http://schemas.microsoft.com/office/drawing/2012/chart" xmlns:c16r2="http://schemas.microsoft.com/office/drawing/2015/06/chart">
              <c:ext xmlns:c15="http://schemas.microsoft.com/office/drawing/2012/chart" uri="{CE6537A1-D6FC-4f65-9D91-7224C49458BB}">
                <c15:layout/>
                <c15:showDataLabelsRange val="1"/>
                <c15:showLeaderLines val="1"/>
                <c15:leaderLines>
                  <c:spPr>
                    <a:ln w="9525">
                      <a:solidFill>
                        <a:schemeClr val="tx1">
                          <a:lumMod val="35000"/>
                          <a:lumOff val="65000"/>
                        </a:schemeClr>
                      </a:solidFill>
                    </a:ln>
                    <a:effectLst/>
                  </c:spPr>
                </c15:leaderLines>
              </c:ext>
            </c:extLst>
          </c:dLbls>
          <c:cat>
            <c:strRef>
              <c:f>Hoja4!$L$7:$L$15</c:f>
              <c:strCache>
                <c:ptCount val="9"/>
                <c:pt idx="0">
                  <c:v>ERC</c:v>
                </c:pt>
                <c:pt idx="1">
                  <c:v>ERC</c:v>
                </c:pt>
                <c:pt idx="2">
                  <c:v>ERC</c:v>
                </c:pt>
                <c:pt idx="3">
                  <c:v>ERC</c:v>
                </c:pt>
                <c:pt idx="4">
                  <c:v>ERC</c:v>
                </c:pt>
                <c:pt idx="5">
                  <c:v>ERC</c:v>
                </c:pt>
                <c:pt idx="6">
                  <c:v>ERC</c:v>
                </c:pt>
                <c:pt idx="7">
                  <c:v>ERC</c:v>
                </c:pt>
                <c:pt idx="8">
                  <c:v>ERC</c:v>
                </c:pt>
              </c:strCache>
            </c:strRef>
          </c:cat>
          <c:val>
            <c:numRef>
              <c:f>Hoja1!$G$28:$G$36</c:f>
              <c:numCache>
                <c:formatCode>General</c:formatCode>
                <c:ptCount val="9"/>
                <c:pt idx="0">
                  <c:v>1422293.73</c:v>
                </c:pt>
                <c:pt idx="1">
                  <c:v>1407927.12</c:v>
                </c:pt>
                <c:pt idx="2">
                  <c:v>1393560.52</c:v>
                </c:pt>
                <c:pt idx="3">
                  <c:v>1379193.92</c:v>
                </c:pt>
                <c:pt idx="4">
                  <c:v>517197.72</c:v>
                </c:pt>
                <c:pt idx="5">
                  <c:v>430998.1</c:v>
                </c:pt>
                <c:pt idx="6">
                  <c:v>344798.48</c:v>
                </c:pt>
                <c:pt idx="7">
                  <c:v>258598.86</c:v>
                </c:pt>
                <c:pt idx="8">
                  <c:v>172399.24</c:v>
                </c:pt>
              </c:numCache>
              <c:extLst xmlns:c15="http://schemas.microsoft.com/office/drawing/2012/chart" xmlns:c16r2="http://schemas.microsoft.com/office/drawing/2015/06/chart"/>
            </c:numRef>
          </c:val>
          <c:extLst xmlns:c15="http://schemas.microsoft.com/office/drawing/2012/chart" xmlns:c16r2="http://schemas.microsoft.com/office/drawing/2015/06/chart">
            <c:ext xmlns:c16="http://schemas.microsoft.com/office/drawing/2014/chart" uri="{C3380CC4-5D6E-409C-BE32-E72D297353CC}">
              <c16:uniqueId val="{00000009-9116-420B-9125-83143BD75A34}"/>
            </c:ext>
            <c:ext xmlns:c15="http://schemas.microsoft.com/office/drawing/2012/chart" uri="{02D57815-91ED-43cb-92C2-25804820EDAC}">
              <c15:datalabelsRange>
                <c15:f>Hoja2!$C$28:$C$36</c15:f>
                <c15:dlblRangeCache>
                  <c:ptCount val="9"/>
                  <c:pt idx="0">
                    <c:v>4.746</c:v>
                  </c:pt>
                  <c:pt idx="1">
                    <c:v>4.746</c:v>
                  </c:pt>
                  <c:pt idx="2">
                    <c:v>4.746</c:v>
                  </c:pt>
                  <c:pt idx="3">
                    <c:v>4.746</c:v>
                  </c:pt>
                  <c:pt idx="4">
                    <c:v>5.932</c:v>
                  </c:pt>
                  <c:pt idx="5">
                    <c:v>5.932</c:v>
                  </c:pt>
                  <c:pt idx="6">
                    <c:v>5.932</c:v>
                  </c:pt>
                  <c:pt idx="7">
                    <c:v>5.932</c:v>
                  </c:pt>
                  <c:pt idx="8">
                    <c:v>5.932</c:v>
                  </c:pt>
                </c15:dlblRangeCache>
              </c15:datalabelsRange>
            </c:ext>
          </c:extLst>
        </c:ser>
        <c:dLbls>
          <c:showLegendKey val="0"/>
          <c:showVal val="0"/>
          <c:showCatName val="0"/>
          <c:showSerName val="0"/>
          <c:showPercent val="0"/>
          <c:showBubbleSize val="0"/>
        </c:dLbls>
        <c:gapWidth val="300"/>
        <c:overlap val="50"/>
        <c:axId val="366860800"/>
        <c:axId val="366861584"/>
        <c:extLst xmlns:c16r2="http://schemas.microsoft.com/office/drawing/2015/06/chart">
          <c:ext xmlns:c15="http://schemas.microsoft.com/office/drawing/2012/chart" uri="{02D57815-91ED-43cb-92C2-25804820EDAC}">
            <c15:filteredBarSeries>
              <c15:ser>
                <c:idx val="0"/>
                <c:order val="0"/>
                <c:tx>
                  <c:v>Oferta de Compra de POTENCIA Aceptada de SSB</c:v>
                </c:tx>
                <c:spPr>
                  <a:pattFill prst="narHorz">
                    <a:fgClr>
                      <a:schemeClr val="accent1"/>
                    </a:fgClr>
                    <a:bgClr>
                      <a:schemeClr val="accent1">
                        <a:lumMod val="20000"/>
                        <a:lumOff val="80000"/>
                      </a:schemeClr>
                    </a:bgClr>
                  </a:pattFill>
                  <a:ln>
                    <a:noFill/>
                  </a:ln>
                  <a:effectLst>
                    <a:innerShdw blurRad="114300">
                      <a:schemeClr val="accent1"/>
                    </a:innerShdw>
                  </a:effectLst>
                </c:spPr>
                <c:invertIfNegative val="0"/>
                <c:dLbls>
                  <c:dLbl>
                    <c:idx val="0"/>
                    <c:tx>
                      <c:rich>
                        <a:bodyPr/>
                        <a:lstStyle/>
                        <a:p>
                          <a:fld id="{6A29DCA7-67F2-4394-9CF0-13EA82283F97}" type="CELLRANGE">
                            <a:rPr lang="es-MX"/>
                            <a:pPr/>
                            <a:t>[CELLRANGE]</a:t>
                          </a:fld>
                          <a:endParaRPr lang="es-MX"/>
                        </a:p>
                      </c:rich>
                    </c:tx>
                    <c:dLblPos val="outEnd"/>
                    <c:showLegendKey val="0"/>
                    <c:showVal val="0"/>
                    <c:showCatName val="0"/>
                    <c:showSerName val="0"/>
                    <c:showPercent val="0"/>
                    <c:showBubbleSize val="0"/>
                    <c:extLst>
                      <c:ext uri="{CE6537A1-D6FC-4f65-9D91-7224C49458BB}">
                        <c15:dlblFieldTable/>
                        <c15:xForSave val="1"/>
                        <c15:showDataLabelsRange val="1"/>
                      </c:ext>
                    </c:extLst>
                  </c:dLbl>
                  <c:dLbl>
                    <c:idx val="1"/>
                    <c:tx>
                      <c:rich>
                        <a:bodyPr/>
                        <a:lstStyle/>
                        <a:p>
                          <a:fld id="{ABC8F4E6-1407-416A-8C4A-13E5F9D27C45}" type="CELLRANGE">
                            <a:rPr lang="es-MX"/>
                            <a:pPr/>
                            <a:t>[CELLRANGE]</a:t>
                          </a:fld>
                          <a:endParaRPr lang="es-MX"/>
                        </a:p>
                      </c:rich>
                    </c:tx>
                    <c:dLblPos val="outEnd"/>
                    <c:showLegendKey val="0"/>
                    <c:showVal val="0"/>
                    <c:showCatName val="0"/>
                    <c:showSerName val="0"/>
                    <c:showPercent val="0"/>
                    <c:showBubbleSize val="0"/>
                    <c:extLst>
                      <c:ext uri="{CE6537A1-D6FC-4f65-9D91-7224C49458BB}">
                        <c15:dlblFieldTable/>
                        <c15:xForSave val="1"/>
                        <c15:showDataLabelsRange val="1"/>
                      </c:ext>
                    </c:extLst>
                  </c:dLbl>
                  <c:dLbl>
                    <c:idx val="2"/>
                    <c:tx>
                      <c:rich>
                        <a:bodyPr/>
                        <a:lstStyle/>
                        <a:p>
                          <a:fld id="{FB395D53-526F-46BB-BB01-08EBB5B05F11}" type="CELLRANGE">
                            <a:rPr lang="es-MX"/>
                            <a:pPr/>
                            <a:t>[CELLRANGE]</a:t>
                          </a:fld>
                          <a:endParaRPr lang="es-MX"/>
                        </a:p>
                      </c:rich>
                    </c:tx>
                    <c:dLblPos val="outEnd"/>
                    <c:showLegendKey val="0"/>
                    <c:showVal val="0"/>
                    <c:showCatName val="0"/>
                    <c:showSerName val="0"/>
                    <c:showPercent val="0"/>
                    <c:showBubbleSize val="0"/>
                    <c:extLst>
                      <c:ext uri="{CE6537A1-D6FC-4f65-9D91-7224C49458BB}">
                        <c15:dlblFieldTable/>
                        <c15:xForSave val="1"/>
                        <c15:showDataLabelsRange val="1"/>
                      </c:ext>
                    </c:extLst>
                  </c:dLbl>
                  <c:dLbl>
                    <c:idx val="3"/>
                    <c:tx>
                      <c:rich>
                        <a:bodyPr/>
                        <a:lstStyle/>
                        <a:p>
                          <a:fld id="{7CF60FAF-A958-4B65-8DEF-74A9EECD9FC2}" type="CELLRANGE">
                            <a:rPr lang="es-MX"/>
                            <a:pPr/>
                            <a:t>[CELLRANGE]</a:t>
                          </a:fld>
                          <a:endParaRPr lang="es-MX"/>
                        </a:p>
                      </c:rich>
                    </c:tx>
                    <c:dLblPos val="outEnd"/>
                    <c:showLegendKey val="0"/>
                    <c:showVal val="0"/>
                    <c:showCatName val="0"/>
                    <c:showSerName val="0"/>
                    <c:showPercent val="0"/>
                    <c:showBubbleSize val="0"/>
                    <c:extLst>
                      <c:ext uri="{CE6537A1-D6FC-4f65-9D91-7224C49458BB}">
                        <c15:dlblFieldTable/>
                        <c15:xForSave val="1"/>
                        <c15:showDataLabelsRange val="1"/>
                      </c:ext>
                    </c:extLst>
                  </c:dLbl>
                  <c:dLbl>
                    <c:idx val="4"/>
                    <c:tx>
                      <c:rich>
                        <a:bodyPr/>
                        <a:lstStyle/>
                        <a:p>
                          <a:fld id="{02C1EF9C-316F-48ED-9320-F99774F62FFA}" type="CELLRANGE">
                            <a:rPr lang="es-MX"/>
                            <a:pPr/>
                            <a:t>[CELLRANGE]</a:t>
                          </a:fld>
                          <a:endParaRPr lang="es-MX"/>
                        </a:p>
                      </c:rich>
                    </c:tx>
                    <c:dLblPos val="outEnd"/>
                    <c:showLegendKey val="0"/>
                    <c:showVal val="0"/>
                    <c:showCatName val="0"/>
                    <c:showSerName val="0"/>
                    <c:showPercent val="0"/>
                    <c:showBubbleSize val="0"/>
                    <c:extLst>
                      <c:ext uri="{CE6537A1-D6FC-4f65-9D91-7224C49458BB}">
                        <c15:dlblFieldTable/>
                        <c15:xForSave val="1"/>
                        <c15:showDataLabelsRange val="1"/>
                      </c:ext>
                    </c:extLst>
                  </c:dLbl>
                  <c:dLbl>
                    <c:idx val="5"/>
                    <c:tx>
                      <c:rich>
                        <a:bodyPr/>
                        <a:lstStyle/>
                        <a:p>
                          <a:fld id="{3AE425DF-CD67-4D6A-B2E7-BDB024363E39}" type="CELLRANGE">
                            <a:rPr lang="es-MX"/>
                            <a:pPr/>
                            <a:t>[CELLRANGE]</a:t>
                          </a:fld>
                          <a:endParaRPr lang="es-MX"/>
                        </a:p>
                      </c:rich>
                    </c:tx>
                    <c:dLblPos val="outEnd"/>
                    <c:showLegendKey val="0"/>
                    <c:showVal val="0"/>
                    <c:showCatName val="0"/>
                    <c:showSerName val="0"/>
                    <c:showPercent val="0"/>
                    <c:showBubbleSize val="0"/>
                    <c:extLst>
                      <c:ext uri="{CE6537A1-D6FC-4f65-9D91-7224C49458BB}">
                        <c15:dlblFieldTable/>
                        <c15:xForSave val="1"/>
                        <c15:showDataLabelsRange val="1"/>
                      </c:ext>
                    </c:extLst>
                  </c:dLbl>
                  <c:dLbl>
                    <c:idx val="6"/>
                    <c:tx>
                      <c:rich>
                        <a:bodyPr/>
                        <a:lstStyle/>
                        <a:p>
                          <a:fld id="{E4C97246-8EB0-4A44-A0E8-4D477199C748}" type="CELLRANGE">
                            <a:rPr lang="es-MX"/>
                            <a:pPr/>
                            <a:t>[CELLRANGE]</a:t>
                          </a:fld>
                          <a:endParaRPr lang="es-MX"/>
                        </a:p>
                      </c:rich>
                    </c:tx>
                    <c:dLblPos val="outEnd"/>
                    <c:showLegendKey val="0"/>
                    <c:showVal val="0"/>
                    <c:showCatName val="0"/>
                    <c:showSerName val="0"/>
                    <c:showPercent val="0"/>
                    <c:showBubbleSize val="0"/>
                    <c:extLst>
                      <c:ext uri="{CE6537A1-D6FC-4f65-9D91-7224C49458BB}">
                        <c15:dlblFieldTable/>
                        <c15:xForSave val="1"/>
                        <c15:showDataLabelsRange val="1"/>
                      </c:ext>
                    </c:extLst>
                  </c:dLbl>
                  <c:dLbl>
                    <c:idx val="7"/>
                    <c:tx>
                      <c:rich>
                        <a:bodyPr/>
                        <a:lstStyle/>
                        <a:p>
                          <a:fld id="{23E50174-24EC-4EDC-9E9C-02AB96114E6E}" type="CELLRANGE">
                            <a:rPr lang="es-MX"/>
                            <a:pPr/>
                            <a:t>[CELLRANGE]</a:t>
                          </a:fld>
                          <a:endParaRPr lang="es-MX"/>
                        </a:p>
                      </c:rich>
                    </c:tx>
                    <c:dLblPos val="outEnd"/>
                    <c:showLegendKey val="0"/>
                    <c:showVal val="0"/>
                    <c:showCatName val="0"/>
                    <c:showSerName val="0"/>
                    <c:showPercent val="0"/>
                    <c:showBubbleSize val="0"/>
                    <c:extLst>
                      <c:ext uri="{CE6537A1-D6FC-4f65-9D91-7224C49458BB}">
                        <c15:dlblFieldTable/>
                        <c15:xForSave val="1"/>
                        <c15:showDataLabelsRange val="1"/>
                      </c:ext>
                    </c:extLst>
                  </c:dLbl>
                  <c:dLbl>
                    <c:idx val="8"/>
                    <c:tx>
                      <c:rich>
                        <a:bodyPr/>
                        <a:lstStyle/>
                        <a:p>
                          <a:fld id="{24C230C9-A24E-4057-A89E-E4AFD64D483C}" type="CELLRANGE">
                            <a:rPr lang="es-MX"/>
                            <a:pPr/>
                            <a:t>[CELLRANGE]</a:t>
                          </a:fld>
                          <a:endParaRPr lang="es-MX"/>
                        </a:p>
                      </c:rich>
                    </c:tx>
                    <c:dLblPos val="outEnd"/>
                    <c:showLegendKey val="0"/>
                    <c:showVal val="0"/>
                    <c:showCatName val="0"/>
                    <c:showSerName val="0"/>
                    <c:showPercent val="0"/>
                    <c:showBubbleSize val="0"/>
                    <c:extLst>
                      <c:ext uri="{CE6537A1-D6FC-4f65-9D91-7224C49458BB}">
                        <c15:dlblFieldTable/>
                        <c15:xForSave val="1"/>
                        <c15:showDataLabelsRange val="1"/>
                      </c:ext>
                    </c:extLst>
                  </c:dLbl>
                  <c:spPr>
                    <a:noFill/>
                    <a:ln>
                      <a:noFill/>
                    </a:ln>
                    <a:effectLst/>
                  </c:spPr>
                  <c:txPr>
                    <a:bodyPr rot="0" spcFirstLastPara="1" vertOverflow="ellipsis" horzOverflow="clip" vert="horz" wrap="square" lIns="36000" tIns="19050" rIns="36000" bIns="19050" anchor="ctr" anchorCtr="0">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outEnd"/>
                  <c:showLegendKey val="0"/>
                  <c:showVal val="0"/>
                  <c:showCatName val="0"/>
                  <c:showSerName val="0"/>
                  <c:showPercent val="0"/>
                  <c:showBubbleSize val="0"/>
                  <c:showLeaderLines val="0"/>
                  <c:extLst xmlns:c16r2="http://schemas.microsoft.com/office/drawing/2015/06/chart">
                    <c:ext uri="{CE6537A1-D6FC-4f65-9D91-7224C49458BB}">
                      <c15:spPr xmlns:c15="http://schemas.microsoft.com/office/drawing/2012/chart">
                        <a:prstGeom prst="rect">
                          <a:avLst/>
                        </a:prstGeom>
                        <a:noFill/>
                        <a:ln>
                          <a:noFill/>
                        </a:ln>
                      </c15:spPr>
                      <c15:showDataLabelsRange val="1"/>
                      <c15:showLeaderLines val="1"/>
                      <c15:leaderLines>
                        <c:spPr>
                          <a:ln w="9525">
                            <a:solidFill>
                              <a:schemeClr val="tx1">
                                <a:lumMod val="35000"/>
                                <a:lumOff val="65000"/>
                              </a:schemeClr>
                            </a:solidFill>
                          </a:ln>
                          <a:effectLst/>
                        </c:spPr>
                      </c15:leaderLines>
                    </c:ext>
                  </c:extLst>
                </c:dLbls>
                <c:cat>
                  <c:strRef>
                    <c:extLst xmlns:c16r2="http://schemas.microsoft.com/office/drawing/2015/06/chart">
                      <c:ext uri="{02D57815-91ED-43cb-92C2-25804820EDAC}">
                        <c15:formulaRef>
                          <c15:sqref>Hoja4!$L$7:$L$15</c15:sqref>
                        </c15:formulaRef>
                      </c:ext>
                    </c:extLst>
                    <c:strCache>
                      <c:ptCount val="9"/>
                      <c:pt idx="0">
                        <c:v>ERC</c:v>
                      </c:pt>
                      <c:pt idx="1">
                        <c:v>ERC</c:v>
                      </c:pt>
                      <c:pt idx="2">
                        <c:v>ERC</c:v>
                      </c:pt>
                      <c:pt idx="3">
                        <c:v>ERC</c:v>
                      </c:pt>
                      <c:pt idx="4">
                        <c:v>ERC</c:v>
                      </c:pt>
                      <c:pt idx="5">
                        <c:v>ERC</c:v>
                      </c:pt>
                      <c:pt idx="6">
                        <c:v>ERC</c:v>
                      </c:pt>
                      <c:pt idx="7">
                        <c:v>ERC</c:v>
                      </c:pt>
                      <c:pt idx="8">
                        <c:v>ERC</c:v>
                      </c:pt>
                    </c:strCache>
                  </c:strRef>
                </c:cat>
                <c:val>
                  <c:numRef>
                    <c:extLst xmlns:c16r2="http://schemas.microsoft.com/office/drawing/2015/06/chart">
                      <c:ext uri="{02D57815-91ED-43cb-92C2-25804820EDAC}">
                        <c15:formulaRef>
                          <c15:sqref>Hoja4!$G$7:$G$15</c15:sqref>
                        </c15:formulaRef>
                      </c:ext>
                    </c:extLst>
                    <c:numCache>
                      <c:formatCode>_("$"* #,##0.00_);_("$"* \(#,##0.00\);_("$"* "-"??_);_(@_)</c:formatCode>
                      <c:ptCount val="9"/>
                      <c:pt idx="0">
                        <c:v>1422293.73</c:v>
                      </c:pt>
                      <c:pt idx="1">
                        <c:v>1407927.12</c:v>
                      </c:pt>
                      <c:pt idx="2">
                        <c:v>1350125.3</c:v>
                      </c:pt>
                      <c:pt idx="3">
                        <c:v>1349851.23</c:v>
                      </c:pt>
                      <c:pt idx="4">
                        <c:v>517197.72</c:v>
                      </c:pt>
                      <c:pt idx="5">
                        <c:v>430998.1</c:v>
                      </c:pt>
                      <c:pt idx="6">
                        <c:v>344798.48</c:v>
                      </c:pt>
                      <c:pt idx="7">
                        <c:v>258598.86</c:v>
                      </c:pt>
                      <c:pt idx="8">
                        <c:v>172399.24</c:v>
                      </c:pt>
                    </c:numCache>
                  </c:numRef>
                </c:val>
                <c:extLst xmlns:c16r2="http://schemas.microsoft.com/office/drawing/2015/06/chart">
                  <c:ext xmlns:c16="http://schemas.microsoft.com/office/drawing/2014/chart" uri="{C3380CC4-5D6E-409C-BE32-E72D297353CC}">
                    <c16:uniqueId val="{00000013-9116-420B-9125-83143BD75A34}"/>
                  </c:ext>
                  <c:ext uri="{02D57815-91ED-43cb-92C2-25804820EDAC}">
                    <c15:datalabelsRange>
                      <c15:f>Hoja2!$B$28:$B$36</c15:f>
                      <c15:dlblRangeCache>
                        <c:ptCount val="9"/>
                        <c:pt idx="0">
                          <c:v>47.46</c:v>
                        </c:pt>
                        <c:pt idx="1">
                          <c:v>47.46</c:v>
                        </c:pt>
                        <c:pt idx="2">
                          <c:v>47.46</c:v>
                        </c:pt>
                        <c:pt idx="3">
                          <c:v>47.46</c:v>
                        </c:pt>
                        <c:pt idx="4">
                          <c:v>59.32</c:v>
                        </c:pt>
                        <c:pt idx="5">
                          <c:v>59.32</c:v>
                        </c:pt>
                        <c:pt idx="6">
                          <c:v>59.32</c:v>
                        </c:pt>
                        <c:pt idx="7">
                          <c:v>59.32</c:v>
                        </c:pt>
                        <c:pt idx="8">
                          <c:v>59.32</c:v>
                        </c:pt>
                      </c15:dlblRangeCache>
                    </c15:datalabelsRange>
                  </c:ext>
                </c:extLst>
              </c15:ser>
            </c15:filteredBarSeries>
            <c15:filteredBarSeries>
              <c15:ser>
                <c:idx val="2"/>
                <c:order val="2"/>
                <c:tx>
                  <c:strRef>
                    <c:extLst xmlns:c15="http://schemas.microsoft.com/office/drawing/2012/chart" xmlns:c16r2="http://schemas.microsoft.com/office/drawing/2015/06/chart">
                      <c:ext xmlns:c15="http://schemas.microsoft.com/office/drawing/2012/chart" uri="{02D57815-91ED-43cb-92C2-25804820EDAC}">
                        <c15:formulaRef>
                          <c15:sqref>Hoja1!$H$6</c15:sqref>
                        </c15:formulaRef>
                      </c:ext>
                    </c:extLst>
                    <c:strCache>
                      <c:ptCount val="1"/>
                      <c:pt idx="0">
                        <c:v>ERC2</c:v>
                      </c:pt>
                    </c:strCache>
                  </c:strRef>
                </c:tx>
                <c:spPr>
                  <a:pattFill prst="narHorz">
                    <a:fgClr>
                      <a:schemeClr val="accent3"/>
                    </a:fgClr>
                    <a:bgClr>
                      <a:schemeClr val="accent3">
                        <a:lumMod val="20000"/>
                        <a:lumOff val="80000"/>
                      </a:schemeClr>
                    </a:bgClr>
                  </a:pattFill>
                  <a:ln>
                    <a:noFill/>
                  </a:ln>
                  <a:effectLst>
                    <a:innerShdw blurRad="114300">
                      <a:schemeClr val="accent3"/>
                    </a:innerShdw>
                  </a:effectLst>
                </c:spPr>
                <c:invertIfNegative val="0"/>
                <c:dLbls>
                  <c:dLbl>
                    <c:idx val="0"/>
                    <c:tx>
                      <c:rich>
                        <a:bodyPr/>
                        <a:lstStyle/>
                        <a:p>
                          <a:fld id="{C3AFE841-8A5E-479F-AEE5-C94FFEC79BB7}" type="CELLRANGE">
                            <a:rPr lang="en-US"/>
                            <a:pPr/>
                            <a:t>[CELLRANGE]</a:t>
                          </a:fld>
                          <a:endParaRPr lang="es-MX"/>
                        </a:p>
                      </c:rich>
                    </c:tx>
                    <c:dLblPos val="ctr"/>
                    <c:showLegendKey val="0"/>
                    <c:showVal val="0"/>
                    <c:showCatName val="0"/>
                    <c:showSerName val="0"/>
                    <c:showPercent val="0"/>
                    <c:showBubbleSize val="0"/>
                    <c:extLst xmlns:c15="http://schemas.microsoft.com/office/drawing/2012/chart" xmlns:c16r2="http://schemas.microsoft.com/office/drawing/2015/06/chart">
                      <c:ext xmlns:c16="http://schemas.microsoft.com/office/drawing/2014/chart" uri="{C3380CC4-5D6E-409C-BE32-E72D297353CC}">
                        <c16:uniqueId val="{00000014-9116-420B-9125-83143BD75A34}"/>
                      </c:ext>
                      <c:ext xmlns:c15="http://schemas.microsoft.com/office/drawing/2012/chart" uri="{CE6537A1-D6FC-4f65-9D91-7224C49458BB}">
                        <c15:dlblFieldTable/>
                        <c15:showDataLabelsRange val="1"/>
                      </c:ext>
                    </c:extLst>
                  </c:dLbl>
                  <c:dLbl>
                    <c:idx val="1"/>
                    <c:tx>
                      <c:rich>
                        <a:bodyPr/>
                        <a:lstStyle/>
                        <a:p>
                          <a:fld id="{96472557-1C0F-4D67-97C6-8449B7C5A46C}" type="CELLRANGE">
                            <a:rPr lang="en-US"/>
                            <a:pPr/>
                            <a:t>[CELLRANGE]</a:t>
                          </a:fld>
                          <a:endParaRPr lang="es-MX"/>
                        </a:p>
                      </c:rich>
                    </c:tx>
                    <c:dLblPos val="ctr"/>
                    <c:showLegendKey val="0"/>
                    <c:showVal val="0"/>
                    <c:showCatName val="0"/>
                    <c:showSerName val="0"/>
                    <c:showPercent val="0"/>
                    <c:showBubbleSize val="0"/>
                    <c:extLst xmlns:c15="http://schemas.microsoft.com/office/drawing/2012/chart" xmlns:c16r2="http://schemas.microsoft.com/office/drawing/2015/06/chart">
                      <c:ext xmlns:c16="http://schemas.microsoft.com/office/drawing/2014/chart" uri="{C3380CC4-5D6E-409C-BE32-E72D297353CC}">
                        <c16:uniqueId val="{00000015-9116-420B-9125-83143BD75A34}"/>
                      </c:ext>
                      <c:ext xmlns:c15="http://schemas.microsoft.com/office/drawing/2012/chart" uri="{CE6537A1-D6FC-4f65-9D91-7224C49458BB}">
                        <c15:dlblFieldTable/>
                        <c15:showDataLabelsRange val="1"/>
                      </c:ext>
                    </c:extLst>
                  </c:dLbl>
                  <c:dLbl>
                    <c:idx val="2"/>
                    <c:tx>
                      <c:rich>
                        <a:bodyPr/>
                        <a:lstStyle/>
                        <a:p>
                          <a:fld id="{D2BCF3DC-F81C-413B-8152-B5FD55216514}" type="CELLRANGE">
                            <a:rPr lang="en-US"/>
                            <a:pPr/>
                            <a:t>[CELLRANGE]</a:t>
                          </a:fld>
                          <a:endParaRPr lang="es-MX"/>
                        </a:p>
                      </c:rich>
                    </c:tx>
                    <c:dLblPos val="ctr"/>
                    <c:showLegendKey val="0"/>
                    <c:showVal val="0"/>
                    <c:showCatName val="0"/>
                    <c:showSerName val="0"/>
                    <c:showPercent val="0"/>
                    <c:showBubbleSize val="0"/>
                    <c:extLst xmlns:c15="http://schemas.microsoft.com/office/drawing/2012/chart" xmlns:c16r2="http://schemas.microsoft.com/office/drawing/2015/06/chart">
                      <c:ext xmlns:c16="http://schemas.microsoft.com/office/drawing/2014/chart" uri="{C3380CC4-5D6E-409C-BE32-E72D297353CC}">
                        <c16:uniqueId val="{00000016-9116-420B-9125-83143BD75A34}"/>
                      </c:ext>
                      <c:ext xmlns:c15="http://schemas.microsoft.com/office/drawing/2012/chart" uri="{CE6537A1-D6FC-4f65-9D91-7224C49458BB}">
                        <c15:dlblFieldTable/>
                        <c15:showDataLabelsRange val="1"/>
                      </c:ext>
                    </c:extLst>
                  </c:dLbl>
                  <c:dLbl>
                    <c:idx val="3"/>
                    <c:tx>
                      <c:rich>
                        <a:bodyPr/>
                        <a:lstStyle/>
                        <a:p>
                          <a:fld id="{12083B3A-57C0-4810-AB81-E424B552C90C}" type="CELLRANGE">
                            <a:rPr lang="en-US"/>
                            <a:pPr/>
                            <a:t>[CELLRANGE]</a:t>
                          </a:fld>
                          <a:endParaRPr lang="es-MX"/>
                        </a:p>
                      </c:rich>
                    </c:tx>
                    <c:dLblPos val="ctr"/>
                    <c:showLegendKey val="0"/>
                    <c:showVal val="0"/>
                    <c:showCatName val="0"/>
                    <c:showSerName val="0"/>
                    <c:showPercent val="0"/>
                    <c:showBubbleSize val="0"/>
                    <c:extLst xmlns:c15="http://schemas.microsoft.com/office/drawing/2012/chart" xmlns:c16r2="http://schemas.microsoft.com/office/drawing/2015/06/chart">
                      <c:ext xmlns:c16="http://schemas.microsoft.com/office/drawing/2014/chart" uri="{C3380CC4-5D6E-409C-BE32-E72D297353CC}">
                        <c16:uniqueId val="{00000017-9116-420B-9125-83143BD75A34}"/>
                      </c:ext>
                      <c:ext xmlns:c15="http://schemas.microsoft.com/office/drawing/2012/chart" uri="{CE6537A1-D6FC-4f65-9D91-7224C49458BB}">
                        <c15:dlblFieldTable/>
                        <c15:showDataLabelsRange val="1"/>
                      </c:ext>
                    </c:extLst>
                  </c:dLbl>
                  <c:dLbl>
                    <c:idx val="4"/>
                    <c:tx>
                      <c:rich>
                        <a:bodyPr/>
                        <a:lstStyle/>
                        <a:p>
                          <a:fld id="{E8E789EA-027D-484C-9DFC-1E3091BA61B9}" type="CELLRANGE">
                            <a:rPr lang="en-US"/>
                            <a:pPr/>
                            <a:t>[CELLRANGE]</a:t>
                          </a:fld>
                          <a:endParaRPr lang="es-MX"/>
                        </a:p>
                      </c:rich>
                    </c:tx>
                    <c:dLblPos val="ctr"/>
                    <c:showLegendKey val="0"/>
                    <c:showVal val="0"/>
                    <c:showCatName val="0"/>
                    <c:showSerName val="0"/>
                    <c:showPercent val="0"/>
                    <c:showBubbleSize val="0"/>
                    <c:extLst xmlns:c15="http://schemas.microsoft.com/office/drawing/2012/chart" xmlns:c16r2="http://schemas.microsoft.com/office/drawing/2015/06/chart">
                      <c:ext xmlns:c16="http://schemas.microsoft.com/office/drawing/2014/chart" uri="{C3380CC4-5D6E-409C-BE32-E72D297353CC}">
                        <c16:uniqueId val="{00000018-9116-420B-9125-83143BD75A34}"/>
                      </c:ext>
                      <c:ext xmlns:c15="http://schemas.microsoft.com/office/drawing/2012/chart" uri="{CE6537A1-D6FC-4f65-9D91-7224C49458BB}">
                        <c15:dlblFieldTable/>
                        <c15:showDataLabelsRange val="1"/>
                      </c:ext>
                    </c:extLst>
                  </c:dLbl>
                  <c:dLbl>
                    <c:idx val="5"/>
                    <c:tx>
                      <c:rich>
                        <a:bodyPr/>
                        <a:lstStyle/>
                        <a:p>
                          <a:fld id="{A089B9F1-4BFE-4CA8-A702-DD39D86B2770}" type="CELLRANGE">
                            <a:rPr lang="en-US"/>
                            <a:pPr/>
                            <a:t>[CELLRANGE]</a:t>
                          </a:fld>
                          <a:endParaRPr lang="es-MX"/>
                        </a:p>
                      </c:rich>
                    </c:tx>
                    <c:dLblPos val="ctr"/>
                    <c:showLegendKey val="0"/>
                    <c:showVal val="0"/>
                    <c:showCatName val="0"/>
                    <c:showSerName val="0"/>
                    <c:showPercent val="0"/>
                    <c:showBubbleSize val="0"/>
                    <c:extLst xmlns:c15="http://schemas.microsoft.com/office/drawing/2012/chart" xmlns:c16r2="http://schemas.microsoft.com/office/drawing/2015/06/chart">
                      <c:ext xmlns:c16="http://schemas.microsoft.com/office/drawing/2014/chart" uri="{C3380CC4-5D6E-409C-BE32-E72D297353CC}">
                        <c16:uniqueId val="{00000019-9116-420B-9125-83143BD75A34}"/>
                      </c:ext>
                      <c:ext xmlns:c15="http://schemas.microsoft.com/office/drawing/2012/chart" uri="{CE6537A1-D6FC-4f65-9D91-7224C49458BB}">
                        <c15:dlblFieldTable/>
                        <c15:showDataLabelsRange val="1"/>
                      </c:ext>
                    </c:extLst>
                  </c:dLbl>
                  <c:dLbl>
                    <c:idx val="6"/>
                    <c:tx>
                      <c:rich>
                        <a:bodyPr/>
                        <a:lstStyle/>
                        <a:p>
                          <a:fld id="{1EC3A06F-0895-4DBA-BF19-685F940B3708}" type="CELLRANGE">
                            <a:rPr lang="en-US"/>
                            <a:pPr/>
                            <a:t>[CELLRANGE]</a:t>
                          </a:fld>
                          <a:endParaRPr lang="es-MX"/>
                        </a:p>
                      </c:rich>
                    </c:tx>
                    <c:dLblPos val="ctr"/>
                    <c:showLegendKey val="0"/>
                    <c:showVal val="0"/>
                    <c:showCatName val="0"/>
                    <c:showSerName val="0"/>
                    <c:showPercent val="0"/>
                    <c:showBubbleSize val="0"/>
                    <c:extLst xmlns:c15="http://schemas.microsoft.com/office/drawing/2012/chart" xmlns:c16r2="http://schemas.microsoft.com/office/drawing/2015/06/chart">
                      <c:ext xmlns:c16="http://schemas.microsoft.com/office/drawing/2014/chart" uri="{C3380CC4-5D6E-409C-BE32-E72D297353CC}">
                        <c16:uniqueId val="{0000001A-9116-420B-9125-83143BD75A34}"/>
                      </c:ext>
                      <c:ext xmlns:c15="http://schemas.microsoft.com/office/drawing/2012/chart" uri="{CE6537A1-D6FC-4f65-9D91-7224C49458BB}">
                        <c15:dlblFieldTable/>
                        <c15:showDataLabelsRange val="1"/>
                      </c:ext>
                    </c:extLst>
                  </c:dLbl>
                  <c:dLbl>
                    <c:idx val="7"/>
                    <c:tx>
                      <c:rich>
                        <a:bodyPr/>
                        <a:lstStyle/>
                        <a:p>
                          <a:fld id="{44A2A3B4-74BC-4AE9-BFFA-03A4E53D4471}" type="CELLRANGE">
                            <a:rPr lang="en-US"/>
                            <a:pPr/>
                            <a:t>[CELLRANGE]</a:t>
                          </a:fld>
                          <a:endParaRPr lang="es-MX"/>
                        </a:p>
                      </c:rich>
                    </c:tx>
                    <c:dLblPos val="ctr"/>
                    <c:showLegendKey val="0"/>
                    <c:showVal val="0"/>
                    <c:showCatName val="0"/>
                    <c:showSerName val="0"/>
                    <c:showPercent val="0"/>
                    <c:showBubbleSize val="0"/>
                    <c:extLst xmlns:c15="http://schemas.microsoft.com/office/drawing/2012/chart" xmlns:c16r2="http://schemas.microsoft.com/office/drawing/2015/06/chart">
                      <c:ext xmlns:c16="http://schemas.microsoft.com/office/drawing/2014/chart" uri="{C3380CC4-5D6E-409C-BE32-E72D297353CC}">
                        <c16:uniqueId val="{0000001B-9116-420B-9125-83143BD75A34}"/>
                      </c:ext>
                      <c:ext xmlns:c15="http://schemas.microsoft.com/office/drawing/2012/chart" uri="{CE6537A1-D6FC-4f65-9D91-7224C49458BB}">
                        <c15:dlblFieldTable/>
                        <c15:showDataLabelsRange val="1"/>
                      </c:ext>
                    </c:extLst>
                  </c:dLbl>
                  <c:dLbl>
                    <c:idx val="8"/>
                    <c:tx>
                      <c:rich>
                        <a:bodyPr/>
                        <a:lstStyle/>
                        <a:p>
                          <a:fld id="{E4119733-E386-45BC-954C-A541EE20B21C}" type="CELLRANGE">
                            <a:rPr lang="en-US"/>
                            <a:pPr/>
                            <a:t>[CELLRANGE]</a:t>
                          </a:fld>
                          <a:endParaRPr lang="es-MX"/>
                        </a:p>
                      </c:rich>
                    </c:tx>
                    <c:dLblPos val="ctr"/>
                    <c:showLegendKey val="0"/>
                    <c:showVal val="0"/>
                    <c:showCatName val="0"/>
                    <c:showSerName val="0"/>
                    <c:showPercent val="0"/>
                    <c:showBubbleSize val="0"/>
                    <c:extLst xmlns:c15="http://schemas.microsoft.com/office/drawing/2012/chart" xmlns:c16r2="http://schemas.microsoft.com/office/drawing/2015/06/chart">
                      <c:ext xmlns:c16="http://schemas.microsoft.com/office/drawing/2014/chart" uri="{C3380CC4-5D6E-409C-BE32-E72D297353CC}">
                        <c16:uniqueId val="{0000001C-9116-420B-9125-83143BD75A34}"/>
                      </c:ext>
                      <c:ext xmlns:c15="http://schemas.microsoft.com/office/drawing/2012/chart" uri="{CE6537A1-D6FC-4f65-9D91-7224C49458BB}">
                        <c15:dlblFieldTable/>
                        <c15:showDataLabelsRange val="1"/>
                      </c:ext>
                    </c:extLst>
                  </c:dLbl>
                  <c:spPr>
                    <a:noFill/>
                    <a:ln>
                      <a:noFill/>
                    </a:ln>
                    <a:effectLst/>
                  </c:spPr>
                  <c:txPr>
                    <a:bodyPr rot="-5400000" spcFirstLastPara="1" vertOverflow="ellipsis"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ctr"/>
                  <c:showLegendKey val="0"/>
                  <c:showVal val="0"/>
                  <c:showCatName val="0"/>
                  <c:showSerName val="0"/>
                  <c:showPercent val="0"/>
                  <c:showBubbleSize val="0"/>
                  <c:showLeaderLines val="0"/>
                  <c:extLst xmlns:c15="http://schemas.microsoft.com/office/drawing/2012/chart" xmlns:c16r2="http://schemas.microsoft.com/office/drawing/2015/06/chart">
                    <c:ext xmlns:c15="http://schemas.microsoft.com/office/drawing/2012/chart" uri="{CE6537A1-D6FC-4f65-9D91-7224C49458BB}">
                      <c15:showDataLabelsRange val="1"/>
                      <c15:showLeaderLines val="1"/>
                      <c15:leaderLines>
                        <c:spPr>
                          <a:ln w="9525">
                            <a:solidFill>
                              <a:schemeClr val="tx1">
                                <a:lumMod val="35000"/>
                                <a:lumOff val="65000"/>
                              </a:schemeClr>
                            </a:solidFill>
                          </a:ln>
                          <a:effectLst/>
                        </c:spPr>
                      </c15:leaderLines>
                    </c:ext>
                  </c:extLst>
                </c:dLbls>
                <c:cat>
                  <c:strRef>
                    <c:extLst xmlns:c15="http://schemas.microsoft.com/office/drawing/2012/chart" xmlns:c16r2="http://schemas.microsoft.com/office/drawing/2015/06/chart">
                      <c:ext xmlns:c15="http://schemas.microsoft.com/office/drawing/2012/chart" uri="{02D57815-91ED-43cb-92C2-25804820EDAC}">
                        <c15:formulaRef>
                          <c15:sqref>Hoja4!$L$7:$L$15</c15:sqref>
                        </c15:formulaRef>
                      </c:ext>
                    </c:extLst>
                    <c:strCache>
                      <c:ptCount val="9"/>
                      <c:pt idx="0">
                        <c:v>ERC</c:v>
                      </c:pt>
                      <c:pt idx="1">
                        <c:v>ERC</c:v>
                      </c:pt>
                      <c:pt idx="2">
                        <c:v>ERC</c:v>
                      </c:pt>
                      <c:pt idx="3">
                        <c:v>ERC</c:v>
                      </c:pt>
                      <c:pt idx="4">
                        <c:v>ERC</c:v>
                      </c:pt>
                      <c:pt idx="5">
                        <c:v>ERC</c:v>
                      </c:pt>
                      <c:pt idx="6">
                        <c:v>ERC</c:v>
                      </c:pt>
                      <c:pt idx="7">
                        <c:v>ERC</c:v>
                      </c:pt>
                      <c:pt idx="8">
                        <c:v>ERC</c:v>
                      </c:pt>
                    </c:strCache>
                  </c:strRef>
                </c:cat>
                <c:val>
                  <c:numRef>
                    <c:extLst xmlns:c15="http://schemas.microsoft.com/office/drawing/2012/chart" xmlns:c16r2="http://schemas.microsoft.com/office/drawing/2015/06/chart">
                      <c:ext xmlns:c15="http://schemas.microsoft.com/office/drawing/2012/chart" uri="{02D57815-91ED-43cb-92C2-25804820EDAC}">
                        <c15:formulaRef>
                          <c15:sqref>Hoja1!$H$28:$H$36</c15:sqref>
                        </c15:formulaRef>
                      </c:ext>
                    </c:extLst>
                    <c:numCache>
                      <c:formatCode>General</c:formatCode>
                      <c:ptCount val="9"/>
                      <c:pt idx="0">
                        <c:v>1422293.73</c:v>
                      </c:pt>
                      <c:pt idx="1">
                        <c:v>1407927.12</c:v>
                      </c:pt>
                      <c:pt idx="2">
                        <c:v>1393560.52</c:v>
                      </c:pt>
                      <c:pt idx="3">
                        <c:v>1379193.92</c:v>
                      </c:pt>
                      <c:pt idx="4">
                        <c:v>517197.72</c:v>
                      </c:pt>
                      <c:pt idx="5">
                        <c:v>430998.1</c:v>
                      </c:pt>
                      <c:pt idx="6">
                        <c:v>344798.48</c:v>
                      </c:pt>
                      <c:pt idx="7">
                        <c:v>258598.86</c:v>
                      </c:pt>
                      <c:pt idx="8">
                        <c:v>172399.24</c:v>
                      </c:pt>
                    </c:numCache>
                  </c:numRef>
                </c:val>
                <c:extLst xmlns:c15="http://schemas.microsoft.com/office/drawing/2012/chart" xmlns:c16r2="http://schemas.microsoft.com/office/drawing/2015/06/chart">
                  <c:ext xmlns:c16="http://schemas.microsoft.com/office/drawing/2014/chart" uri="{C3380CC4-5D6E-409C-BE32-E72D297353CC}">
                    <c16:uniqueId val="{0000001D-9116-420B-9125-83143BD75A34}"/>
                  </c:ext>
                  <c:ext xmlns:c15="http://schemas.microsoft.com/office/drawing/2012/chart" uri="{02D57815-91ED-43cb-92C2-25804820EDAC}">
                    <c15:datalabelsRange>
                      <c15:f>Hoja2!$D$28:$D$36</c15:f>
                      <c15:dlblRangeCache>
                        <c:ptCount val="9"/>
                        <c:pt idx="0">
                          <c:v>7.119</c:v>
                        </c:pt>
                        <c:pt idx="1">
                          <c:v>7.119</c:v>
                        </c:pt>
                        <c:pt idx="2">
                          <c:v>7.119</c:v>
                        </c:pt>
                        <c:pt idx="3">
                          <c:v>7.119</c:v>
                        </c:pt>
                        <c:pt idx="4">
                          <c:v>8.898</c:v>
                        </c:pt>
                        <c:pt idx="5">
                          <c:v>8.898</c:v>
                        </c:pt>
                        <c:pt idx="6">
                          <c:v>8.898</c:v>
                        </c:pt>
                        <c:pt idx="7">
                          <c:v>8.898</c:v>
                        </c:pt>
                        <c:pt idx="8">
                          <c:v>8.898</c:v>
                        </c:pt>
                      </c15:dlblRangeCache>
                    </c15:datalabelsRange>
                  </c:ext>
                </c:extLst>
              </c15:ser>
            </c15:filteredBarSeries>
            <c15:filteredBarSeries>
              <c15:ser>
                <c:idx val="3"/>
                <c:order val="3"/>
                <c:spPr>
                  <a:noFill/>
                  <a:ln>
                    <a:noFill/>
                  </a:ln>
                  <a:effectLst>
                    <a:innerShdw blurRad="114300">
                      <a:schemeClr val="accent4"/>
                    </a:innerShdw>
                  </a:effectLst>
                </c:spPr>
                <c:invertIfNegative val="0"/>
                <c:dLbls>
                  <c:dLbl>
                    <c:idx val="0"/>
                    <c:tx>
                      <c:rich>
                        <a:bodyPr/>
                        <a:lstStyle/>
                        <a:p>
                          <a:fld id="{6B1EDB0E-7779-4F12-85D9-CE79E6EDC56E}" type="CELLRANGE">
                            <a:rPr lang="en-US"/>
                            <a:pPr/>
                            <a:t>[CELLRANGE]</a:t>
                          </a:fld>
                          <a:endParaRPr lang="es-MX"/>
                        </a:p>
                      </c:rich>
                    </c:tx>
                    <c:dLblPos val="outEnd"/>
                    <c:showLegendKey val="0"/>
                    <c:showVal val="0"/>
                    <c:showCatName val="0"/>
                    <c:showSerName val="0"/>
                    <c:showPercent val="0"/>
                    <c:showBubbleSize val="0"/>
                    <c:extLst xmlns:c15="http://schemas.microsoft.com/office/drawing/2012/chart" xmlns:c16r2="http://schemas.microsoft.com/office/drawing/2015/06/chart">
                      <c:ext xmlns:c16="http://schemas.microsoft.com/office/drawing/2014/chart" uri="{C3380CC4-5D6E-409C-BE32-E72D297353CC}">
                        <c16:uniqueId val="{0000001E-9116-420B-9125-83143BD75A34}"/>
                      </c:ext>
                      <c:ext xmlns:c15="http://schemas.microsoft.com/office/drawing/2012/chart" uri="{CE6537A1-D6FC-4f65-9D91-7224C49458BB}">
                        <c15:dlblFieldTable/>
                        <c15:showDataLabelsRange val="1"/>
                      </c:ext>
                    </c:extLst>
                  </c:dLbl>
                  <c:dLbl>
                    <c:idx val="1"/>
                    <c:tx>
                      <c:rich>
                        <a:bodyPr/>
                        <a:lstStyle/>
                        <a:p>
                          <a:fld id="{11DCD7BE-370E-4235-B56D-E37C11C6CCDA}" type="CELLRANGE">
                            <a:rPr lang="en-US"/>
                            <a:pPr/>
                            <a:t>[CELLRANGE]</a:t>
                          </a:fld>
                          <a:endParaRPr lang="es-MX"/>
                        </a:p>
                      </c:rich>
                    </c:tx>
                    <c:dLblPos val="outEnd"/>
                    <c:showLegendKey val="0"/>
                    <c:showVal val="0"/>
                    <c:showCatName val="0"/>
                    <c:showSerName val="0"/>
                    <c:showPercent val="0"/>
                    <c:showBubbleSize val="0"/>
                    <c:extLst xmlns:c15="http://schemas.microsoft.com/office/drawing/2012/chart" xmlns:c16r2="http://schemas.microsoft.com/office/drawing/2015/06/chart">
                      <c:ext xmlns:c16="http://schemas.microsoft.com/office/drawing/2014/chart" uri="{C3380CC4-5D6E-409C-BE32-E72D297353CC}">
                        <c16:uniqueId val="{0000001F-9116-420B-9125-83143BD75A34}"/>
                      </c:ext>
                      <c:ext xmlns:c15="http://schemas.microsoft.com/office/drawing/2012/chart" uri="{CE6537A1-D6FC-4f65-9D91-7224C49458BB}">
                        <c15:dlblFieldTable/>
                        <c15:showDataLabelsRange val="1"/>
                      </c:ext>
                    </c:extLst>
                  </c:dLbl>
                  <c:dLbl>
                    <c:idx val="2"/>
                    <c:tx>
                      <c:rich>
                        <a:bodyPr/>
                        <a:lstStyle/>
                        <a:p>
                          <a:fld id="{103B071E-7DA5-4693-91FC-D7A7D0922AF0}" type="CELLRANGE">
                            <a:rPr lang="en-US"/>
                            <a:pPr/>
                            <a:t>[CELLRANGE]</a:t>
                          </a:fld>
                          <a:endParaRPr lang="es-MX"/>
                        </a:p>
                      </c:rich>
                    </c:tx>
                    <c:dLblPos val="outEnd"/>
                    <c:showLegendKey val="0"/>
                    <c:showVal val="0"/>
                    <c:showCatName val="0"/>
                    <c:showSerName val="0"/>
                    <c:showPercent val="0"/>
                    <c:showBubbleSize val="0"/>
                    <c:extLst xmlns:c15="http://schemas.microsoft.com/office/drawing/2012/chart" xmlns:c16r2="http://schemas.microsoft.com/office/drawing/2015/06/chart">
                      <c:ext xmlns:c16="http://schemas.microsoft.com/office/drawing/2014/chart" uri="{C3380CC4-5D6E-409C-BE32-E72D297353CC}">
                        <c16:uniqueId val="{00000020-9116-420B-9125-83143BD75A34}"/>
                      </c:ext>
                      <c:ext xmlns:c15="http://schemas.microsoft.com/office/drawing/2012/chart" uri="{CE6537A1-D6FC-4f65-9D91-7224C49458BB}">
                        <c15:dlblFieldTable/>
                        <c15:showDataLabelsRange val="1"/>
                      </c:ext>
                    </c:extLst>
                  </c:dLbl>
                  <c:dLbl>
                    <c:idx val="3"/>
                    <c:tx>
                      <c:rich>
                        <a:bodyPr/>
                        <a:lstStyle/>
                        <a:p>
                          <a:fld id="{D70D61E9-9F52-4D2D-990C-AD96DCA2731A}" type="CELLRANGE">
                            <a:rPr lang="en-US"/>
                            <a:pPr/>
                            <a:t>[CELLRANGE]</a:t>
                          </a:fld>
                          <a:endParaRPr lang="es-MX"/>
                        </a:p>
                      </c:rich>
                    </c:tx>
                    <c:dLblPos val="outEnd"/>
                    <c:showLegendKey val="0"/>
                    <c:showVal val="0"/>
                    <c:showCatName val="0"/>
                    <c:showSerName val="0"/>
                    <c:showPercent val="0"/>
                    <c:showBubbleSize val="0"/>
                    <c:extLst xmlns:c15="http://schemas.microsoft.com/office/drawing/2012/chart" xmlns:c16r2="http://schemas.microsoft.com/office/drawing/2015/06/chart">
                      <c:ext xmlns:c16="http://schemas.microsoft.com/office/drawing/2014/chart" uri="{C3380CC4-5D6E-409C-BE32-E72D297353CC}">
                        <c16:uniqueId val="{00000021-9116-420B-9125-83143BD75A34}"/>
                      </c:ext>
                      <c:ext xmlns:c15="http://schemas.microsoft.com/office/drawing/2012/chart" uri="{CE6537A1-D6FC-4f65-9D91-7224C49458BB}">
                        <c15:dlblFieldTable/>
                        <c15:showDataLabelsRange val="1"/>
                      </c:ext>
                    </c:extLst>
                  </c:dLbl>
                  <c:dLbl>
                    <c:idx val="4"/>
                    <c:tx>
                      <c:rich>
                        <a:bodyPr/>
                        <a:lstStyle/>
                        <a:p>
                          <a:fld id="{29C29E18-DCDE-4249-968B-3E40EB430E5B}" type="CELLRANGE">
                            <a:rPr lang="en-US"/>
                            <a:pPr/>
                            <a:t>[CELLRANGE]</a:t>
                          </a:fld>
                          <a:endParaRPr lang="es-MX"/>
                        </a:p>
                      </c:rich>
                    </c:tx>
                    <c:dLblPos val="outEnd"/>
                    <c:showLegendKey val="0"/>
                    <c:showVal val="0"/>
                    <c:showCatName val="0"/>
                    <c:showSerName val="0"/>
                    <c:showPercent val="0"/>
                    <c:showBubbleSize val="0"/>
                    <c:extLst xmlns:c15="http://schemas.microsoft.com/office/drawing/2012/chart" xmlns:c16r2="http://schemas.microsoft.com/office/drawing/2015/06/chart">
                      <c:ext xmlns:c16="http://schemas.microsoft.com/office/drawing/2014/chart" uri="{C3380CC4-5D6E-409C-BE32-E72D297353CC}">
                        <c16:uniqueId val="{00000022-9116-420B-9125-83143BD75A34}"/>
                      </c:ext>
                      <c:ext xmlns:c15="http://schemas.microsoft.com/office/drawing/2012/chart" uri="{CE6537A1-D6FC-4f65-9D91-7224C49458BB}">
                        <c15:dlblFieldTable/>
                        <c15:showDataLabelsRange val="1"/>
                      </c:ext>
                    </c:extLst>
                  </c:dLbl>
                  <c:dLbl>
                    <c:idx val="5"/>
                    <c:tx>
                      <c:rich>
                        <a:bodyPr/>
                        <a:lstStyle/>
                        <a:p>
                          <a:fld id="{CB9114C4-D491-4824-8238-0F1F89D8A489}" type="CELLRANGE">
                            <a:rPr lang="en-US"/>
                            <a:pPr/>
                            <a:t>[CELLRANGE]</a:t>
                          </a:fld>
                          <a:endParaRPr lang="es-MX"/>
                        </a:p>
                      </c:rich>
                    </c:tx>
                    <c:dLblPos val="outEnd"/>
                    <c:showLegendKey val="0"/>
                    <c:showVal val="0"/>
                    <c:showCatName val="0"/>
                    <c:showSerName val="0"/>
                    <c:showPercent val="0"/>
                    <c:showBubbleSize val="0"/>
                    <c:extLst xmlns:c15="http://schemas.microsoft.com/office/drawing/2012/chart" xmlns:c16r2="http://schemas.microsoft.com/office/drawing/2015/06/chart">
                      <c:ext xmlns:c16="http://schemas.microsoft.com/office/drawing/2014/chart" uri="{C3380CC4-5D6E-409C-BE32-E72D297353CC}">
                        <c16:uniqueId val="{00000023-9116-420B-9125-83143BD75A34}"/>
                      </c:ext>
                      <c:ext xmlns:c15="http://schemas.microsoft.com/office/drawing/2012/chart" uri="{CE6537A1-D6FC-4f65-9D91-7224C49458BB}">
                        <c15:dlblFieldTable/>
                        <c15:showDataLabelsRange val="1"/>
                      </c:ext>
                    </c:extLst>
                  </c:dLbl>
                  <c:dLbl>
                    <c:idx val="6"/>
                    <c:tx>
                      <c:rich>
                        <a:bodyPr/>
                        <a:lstStyle/>
                        <a:p>
                          <a:fld id="{53149E86-DBE8-47A8-BF90-0555C89EF068}" type="CELLRANGE">
                            <a:rPr lang="en-US"/>
                            <a:pPr/>
                            <a:t>[CELLRANGE]</a:t>
                          </a:fld>
                          <a:endParaRPr lang="es-MX"/>
                        </a:p>
                      </c:rich>
                    </c:tx>
                    <c:dLblPos val="outEnd"/>
                    <c:showLegendKey val="0"/>
                    <c:showVal val="0"/>
                    <c:showCatName val="0"/>
                    <c:showSerName val="0"/>
                    <c:showPercent val="0"/>
                    <c:showBubbleSize val="0"/>
                    <c:extLst xmlns:c15="http://schemas.microsoft.com/office/drawing/2012/chart" xmlns:c16r2="http://schemas.microsoft.com/office/drawing/2015/06/chart">
                      <c:ext xmlns:c16="http://schemas.microsoft.com/office/drawing/2014/chart" uri="{C3380CC4-5D6E-409C-BE32-E72D297353CC}">
                        <c16:uniqueId val="{00000024-9116-420B-9125-83143BD75A34}"/>
                      </c:ext>
                      <c:ext xmlns:c15="http://schemas.microsoft.com/office/drawing/2012/chart" uri="{CE6537A1-D6FC-4f65-9D91-7224C49458BB}">
                        <c15:dlblFieldTable/>
                        <c15:showDataLabelsRange val="1"/>
                      </c:ext>
                    </c:extLst>
                  </c:dLbl>
                  <c:dLbl>
                    <c:idx val="7"/>
                    <c:tx>
                      <c:rich>
                        <a:bodyPr/>
                        <a:lstStyle/>
                        <a:p>
                          <a:fld id="{4E335CE5-2FF9-4191-B549-0819C77E9E78}" type="CELLRANGE">
                            <a:rPr lang="en-US"/>
                            <a:pPr/>
                            <a:t>[CELLRANGE]</a:t>
                          </a:fld>
                          <a:endParaRPr lang="es-MX"/>
                        </a:p>
                      </c:rich>
                    </c:tx>
                    <c:dLblPos val="outEnd"/>
                    <c:showLegendKey val="0"/>
                    <c:showVal val="0"/>
                    <c:showCatName val="0"/>
                    <c:showSerName val="0"/>
                    <c:showPercent val="0"/>
                    <c:showBubbleSize val="0"/>
                    <c:extLst xmlns:c15="http://schemas.microsoft.com/office/drawing/2012/chart" xmlns:c16r2="http://schemas.microsoft.com/office/drawing/2015/06/chart">
                      <c:ext xmlns:c16="http://schemas.microsoft.com/office/drawing/2014/chart" uri="{C3380CC4-5D6E-409C-BE32-E72D297353CC}">
                        <c16:uniqueId val="{00000025-9116-420B-9125-83143BD75A34}"/>
                      </c:ext>
                      <c:ext xmlns:c15="http://schemas.microsoft.com/office/drawing/2012/chart" uri="{CE6537A1-D6FC-4f65-9D91-7224C49458BB}">
                        <c15:dlblFieldTable/>
                        <c15:showDataLabelsRange val="1"/>
                      </c:ext>
                    </c:extLst>
                  </c:dLbl>
                  <c:dLbl>
                    <c:idx val="8"/>
                    <c:tx>
                      <c:rich>
                        <a:bodyPr/>
                        <a:lstStyle/>
                        <a:p>
                          <a:fld id="{48C7C431-6AA7-4F8A-AD66-AA7A6D3EE0AC}" type="CELLRANGE">
                            <a:rPr lang="en-US"/>
                            <a:pPr/>
                            <a:t>[CELLRANGE]</a:t>
                          </a:fld>
                          <a:endParaRPr lang="es-MX"/>
                        </a:p>
                      </c:rich>
                    </c:tx>
                    <c:dLblPos val="outEnd"/>
                    <c:showLegendKey val="0"/>
                    <c:showVal val="0"/>
                    <c:showCatName val="0"/>
                    <c:showSerName val="0"/>
                    <c:showPercent val="0"/>
                    <c:showBubbleSize val="0"/>
                    <c:extLst xmlns:c15="http://schemas.microsoft.com/office/drawing/2012/chart" xmlns:c16r2="http://schemas.microsoft.com/office/drawing/2015/06/chart">
                      <c:ext xmlns:c16="http://schemas.microsoft.com/office/drawing/2014/chart" uri="{C3380CC4-5D6E-409C-BE32-E72D297353CC}">
                        <c16:uniqueId val="{00000026-9116-420B-9125-83143BD75A34}"/>
                      </c:ext>
                      <c:ext xmlns:c15="http://schemas.microsoft.com/office/drawing/2012/chart" uri="{CE6537A1-D6FC-4f65-9D91-7224C49458BB}">
                        <c15:dlblFieldTable/>
                        <c15:showDataLabelsRange val="1"/>
                      </c:ext>
                    </c:extLst>
                  </c:dLbl>
                  <c:spPr>
                    <a:noFill/>
                    <a:ln>
                      <a:noFill/>
                    </a:ln>
                    <a:effectLst/>
                  </c:spPr>
                  <c:txPr>
                    <a:bodyPr rot="0" spcFirstLastPara="1" vertOverflow="ellipsis" horzOverflow="clip" vert="horz" wrap="square" lIns="0" tIns="0" rIns="324000" bIns="0" anchor="t" anchorCtr="0">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outEnd"/>
                  <c:showLegendKey val="0"/>
                  <c:showVal val="0"/>
                  <c:showCatName val="0"/>
                  <c:showSerName val="0"/>
                  <c:showPercent val="0"/>
                  <c:showBubbleSize val="0"/>
                  <c:showLeaderLines val="0"/>
                  <c:extLst xmlns:c15="http://schemas.microsoft.com/office/drawing/2012/chart" xmlns:c16r2="http://schemas.microsoft.com/office/drawing/2015/06/chart">
                    <c:ext xmlns:c15="http://schemas.microsoft.com/office/drawing/2012/chart" uri="{CE6537A1-D6FC-4f65-9D91-7224C49458BB}">
                      <c15:spPr xmlns:c15="http://schemas.microsoft.com/office/drawing/2012/chart">
                        <a:prstGeom prst="rect">
                          <a:avLst/>
                        </a:prstGeom>
                        <a:noFill/>
                        <a:ln>
                          <a:noFill/>
                        </a:ln>
                      </c15:spPr>
                      <c15:showDataLabelsRange val="1"/>
                      <c15:showLeaderLines val="1"/>
                      <c15:leaderLines>
                        <c:spPr>
                          <a:ln w="9525">
                            <a:solidFill>
                              <a:schemeClr val="tx1">
                                <a:lumMod val="35000"/>
                                <a:lumOff val="65000"/>
                              </a:schemeClr>
                            </a:solidFill>
                          </a:ln>
                          <a:effectLst/>
                        </c:spPr>
                      </c15:leaderLines>
                    </c:ext>
                  </c:extLst>
                </c:dLbls>
                <c:cat>
                  <c:strRef>
                    <c:extLst xmlns:c15="http://schemas.microsoft.com/office/drawing/2012/chart" xmlns:c16r2="http://schemas.microsoft.com/office/drawing/2015/06/chart">
                      <c:ext xmlns:c15="http://schemas.microsoft.com/office/drawing/2012/chart" uri="{02D57815-91ED-43cb-92C2-25804820EDAC}">
                        <c15:formulaRef>
                          <c15:sqref>Hoja4!$L$7:$L$15</c15:sqref>
                        </c15:formulaRef>
                      </c:ext>
                    </c:extLst>
                    <c:strCache>
                      <c:ptCount val="9"/>
                      <c:pt idx="0">
                        <c:v>ERC</c:v>
                      </c:pt>
                      <c:pt idx="1">
                        <c:v>ERC</c:v>
                      </c:pt>
                      <c:pt idx="2">
                        <c:v>ERC</c:v>
                      </c:pt>
                      <c:pt idx="3">
                        <c:v>ERC</c:v>
                      </c:pt>
                      <c:pt idx="4">
                        <c:v>ERC</c:v>
                      </c:pt>
                      <c:pt idx="5">
                        <c:v>ERC</c:v>
                      </c:pt>
                      <c:pt idx="6">
                        <c:v>ERC</c:v>
                      </c:pt>
                      <c:pt idx="7">
                        <c:v>ERC</c:v>
                      </c:pt>
                      <c:pt idx="8">
                        <c:v>ERC</c:v>
                      </c:pt>
                    </c:strCache>
                  </c:strRef>
                </c:cat>
                <c:val>
                  <c:numRef>
                    <c:extLst xmlns:c15="http://schemas.microsoft.com/office/drawing/2012/chart" xmlns:c16r2="http://schemas.microsoft.com/office/drawing/2015/06/chart">
                      <c:ext xmlns:c15="http://schemas.microsoft.com/office/drawing/2012/chart" uri="{02D57815-91ED-43cb-92C2-25804820EDAC}">
                        <c15:formulaRef>
                          <c15:sqref>Hoja2!$F$28:$F$36</c15:sqref>
                        </c15:formulaRef>
                      </c:ext>
                    </c:extLst>
                    <c:numCache>
                      <c:formatCode>General</c:formatCode>
                      <c:ptCount val="9"/>
                      <c:pt idx="0">
                        <c:v>1422293.73</c:v>
                      </c:pt>
                      <c:pt idx="1">
                        <c:v>1407927.12</c:v>
                      </c:pt>
                      <c:pt idx="2">
                        <c:v>1393560.52</c:v>
                      </c:pt>
                      <c:pt idx="3">
                        <c:v>1379193.92</c:v>
                      </c:pt>
                      <c:pt idx="4">
                        <c:v>517197.72</c:v>
                      </c:pt>
                      <c:pt idx="5">
                        <c:v>430998.1</c:v>
                      </c:pt>
                      <c:pt idx="6">
                        <c:v>344798.48</c:v>
                      </c:pt>
                      <c:pt idx="7">
                        <c:v>258598.86</c:v>
                      </c:pt>
                      <c:pt idx="8">
                        <c:v>172399.24</c:v>
                      </c:pt>
                    </c:numCache>
                  </c:numRef>
                </c:val>
                <c:extLst xmlns:c15="http://schemas.microsoft.com/office/drawing/2012/chart" xmlns:c16r2="http://schemas.microsoft.com/office/drawing/2015/06/chart">
                  <c:ext xmlns:c16="http://schemas.microsoft.com/office/drawing/2014/chart" uri="{C3380CC4-5D6E-409C-BE32-E72D297353CC}">
                    <c16:uniqueId val="{00000027-9116-420B-9125-83143BD75A34}"/>
                  </c:ext>
                  <c:ext xmlns:c15="http://schemas.microsoft.com/office/drawing/2012/chart" uri="{02D57815-91ED-43cb-92C2-25804820EDAC}">
                    <c15:datalabelsRange>
                      <c15:f>Hoja2!$I$28:$I$36</c15:f>
                      <c15:dlblRangeCache>
                        <c:ptCount val="9"/>
                        <c:pt idx="0">
                          <c:v>59.325</c:v>
                        </c:pt>
                        <c:pt idx="1">
                          <c:v>59.325</c:v>
                        </c:pt>
                        <c:pt idx="2">
                          <c:v>59.325</c:v>
                        </c:pt>
                        <c:pt idx="3">
                          <c:v>59.325</c:v>
                        </c:pt>
                        <c:pt idx="4">
                          <c:v>74.15</c:v>
                        </c:pt>
                        <c:pt idx="5">
                          <c:v>74.15</c:v>
                        </c:pt>
                        <c:pt idx="6">
                          <c:v>74.15</c:v>
                        </c:pt>
                        <c:pt idx="7">
                          <c:v>74.15</c:v>
                        </c:pt>
                        <c:pt idx="8">
                          <c:v>74.15</c:v>
                        </c:pt>
                      </c15:dlblRangeCache>
                    </c15:datalabelsRange>
                  </c:ext>
                </c:extLst>
              </c15:ser>
            </c15:filteredBarSeries>
          </c:ext>
        </c:extLst>
      </c:barChart>
      <c:catAx>
        <c:axId val="366860800"/>
        <c:scaling>
          <c:orientation val="minMax"/>
        </c:scaling>
        <c:delete val="0"/>
        <c:axPos val="b"/>
        <c:numFmt formatCode="General" sourceLinked="1"/>
        <c:majorTickMark val="none"/>
        <c:minorTickMark val="none"/>
        <c:tickLblPos val="low"/>
        <c:spPr>
          <a:noFill/>
          <a:ln w="19050"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366861584"/>
        <c:crosses val="autoZero"/>
        <c:auto val="0"/>
        <c:lblAlgn val="ctr"/>
        <c:lblOffset val="100"/>
        <c:noMultiLvlLbl val="0"/>
      </c:catAx>
      <c:valAx>
        <c:axId val="366861584"/>
        <c:scaling>
          <c:orientation val="minMax"/>
        </c:scaling>
        <c:delete val="0"/>
        <c:axPos val="l"/>
        <c:minorGridlines>
          <c:spPr>
            <a:ln>
              <a:noFill/>
            </a:ln>
            <a:effectLst/>
          </c:spPr>
        </c:minorGridlines>
        <c:title>
          <c:tx>
            <c:rich>
              <a:bodyPr rot="-5400000" spcFirstLastPara="1" vertOverflow="ellipsis" vert="horz" wrap="square" anchor="b" anchorCtr="1"/>
              <a:lstStyle/>
              <a:p>
                <a:pPr>
                  <a:defRPr sz="900" b="1" i="0" u="none" strike="noStrike" kern="1200" baseline="0">
                    <a:solidFill>
                      <a:schemeClr val="tx1">
                        <a:lumMod val="65000"/>
                        <a:lumOff val="35000"/>
                      </a:schemeClr>
                    </a:solidFill>
                    <a:latin typeface="+mn-lt"/>
                    <a:ea typeface="+mn-ea"/>
                    <a:cs typeface="+mn-cs"/>
                  </a:defRPr>
                </a:pPr>
                <a:r>
                  <a:rPr lang="es-MX"/>
                  <a:t>PRECIO</a:t>
                </a:r>
                <a:r>
                  <a:rPr lang="es-MX" baseline="0"/>
                  <a:t> DE LA OFERTA DE COMPRA</a:t>
                </a:r>
                <a:endParaRPr lang="es-MX"/>
              </a:p>
            </c:rich>
          </c:tx>
          <c:layout/>
          <c:overlay val="0"/>
          <c:spPr>
            <a:noFill/>
            <a:ln>
              <a:noFill/>
            </a:ln>
            <a:effectLst/>
          </c:spPr>
          <c:txPr>
            <a:bodyPr rot="-5400000" spcFirstLastPara="1" vertOverflow="ellipsis" vert="horz" wrap="square" anchor="b" anchorCtr="1"/>
            <a:lstStyle/>
            <a:p>
              <a:pPr>
                <a:defRPr sz="900" b="1" i="0" u="none" strike="noStrike" kern="1200" baseline="0">
                  <a:solidFill>
                    <a:schemeClr val="tx1">
                      <a:lumMod val="65000"/>
                      <a:lumOff val="35000"/>
                    </a:schemeClr>
                  </a:solidFill>
                  <a:latin typeface="+mn-lt"/>
                  <a:ea typeface="+mn-ea"/>
                  <a:cs typeface="+mn-cs"/>
                </a:defRPr>
              </a:pPr>
              <a:endParaRPr lang="es-MX"/>
            </a:p>
          </c:txPr>
        </c:title>
        <c:numFmt formatCode="General" sourceLinked="1"/>
        <c:majorTickMark val="none"/>
        <c:minorTickMark val="out"/>
        <c:tickLblPos val="nextTo"/>
        <c:spPr>
          <a:noFill/>
          <a:ln>
            <a:noFill/>
          </a:ln>
          <a:effectLst/>
        </c:spPr>
        <c:txPr>
          <a:bodyPr rot="0" spcFirstLastPara="1" vertOverflow="ellipsis"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366860800"/>
        <c:crosses val="autoZero"/>
        <c:crossBetween val="between"/>
      </c:valAx>
      <c:spPr>
        <a:noFill/>
        <a:ln>
          <a:noFill/>
        </a:ln>
        <a:effectLst/>
      </c:spPr>
    </c:plotArea>
    <c:legend>
      <c:legendPos val="t"/>
      <c:layout>
        <c:manualLayout>
          <c:xMode val="edge"/>
          <c:yMode val="edge"/>
          <c:x val="0.25407231802117924"/>
          <c:y val="1.7070580935092363E-2"/>
          <c:w val="0.44748790361778257"/>
          <c:h val="4.1299848532149346E-2"/>
        </c:manualLayout>
      </c:layout>
      <c:overlay val="0"/>
      <c:spPr>
        <a:noFill/>
        <a:ln>
          <a:noFill/>
        </a:ln>
        <a:effectLst/>
      </c:spPr>
      <c:txPr>
        <a:bodyPr rot="0" spcFirstLastPara="1" vertOverflow="ellipsis" vert="horz" wrap="square" anchor="ctr" anchorCtr="1"/>
        <a:lstStyle/>
        <a:p>
          <a:pPr>
            <a:defRPr sz="1200" b="0" i="0" u="none" strike="noStrike" kern="1200" baseline="0">
              <a:solidFill>
                <a:schemeClr val="tx1">
                  <a:lumMod val="65000"/>
                  <a:lumOff val="35000"/>
                </a:schemeClr>
              </a:solidFill>
              <a:latin typeface="+mn-lt"/>
              <a:ea typeface="+mn-ea"/>
              <a:cs typeface="+mn-cs"/>
            </a:defRPr>
          </a:pPr>
          <a:endParaRPr lang="es-MX"/>
        </a:p>
      </c:txPr>
    </c:legend>
    <c:plotVisOnly val="1"/>
    <c:dispBlanksAs val="gap"/>
    <c:showDLblsOverMax val="0"/>
  </c:chart>
  <c:spPr>
    <a:noFill/>
    <a:ln>
      <a:noFill/>
    </a:ln>
    <a:effectLst/>
  </c:spPr>
  <c:txPr>
    <a:bodyPr/>
    <a:lstStyle/>
    <a:p>
      <a:pPr>
        <a:defRPr/>
      </a:pPr>
      <a:endParaRPr lang="es-MX"/>
    </a:p>
  </c:txPr>
  <c:externalData r:id="rId4">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7040675017088477"/>
          <c:y val="7.2462703820053584E-2"/>
          <c:w val="0.8014083684533253"/>
          <c:h val="0.8285661503176589"/>
        </c:manualLayout>
      </c:layout>
      <c:barChart>
        <c:barDir val="col"/>
        <c:grouping val="clustered"/>
        <c:varyColors val="0"/>
        <c:ser>
          <c:idx val="2"/>
          <c:order val="2"/>
          <c:tx>
            <c:strRef>
              <c:f>Hoja1!$H$6</c:f>
              <c:strCache>
                <c:ptCount val="1"/>
                <c:pt idx="0">
                  <c:v>ERC2</c:v>
                </c:pt>
              </c:strCache>
              <c:extLst xmlns:c15="http://schemas.microsoft.com/office/drawing/2012/chart" xmlns:c16r2="http://schemas.microsoft.com/office/drawing/2015/06/chart"/>
            </c:strRef>
          </c:tx>
          <c:spPr>
            <a:pattFill prst="narHorz">
              <a:fgClr>
                <a:schemeClr val="accent3"/>
              </a:fgClr>
              <a:bgClr>
                <a:schemeClr val="accent3">
                  <a:lumMod val="20000"/>
                  <a:lumOff val="80000"/>
                </a:schemeClr>
              </a:bgClr>
            </a:pattFill>
            <a:ln>
              <a:noFill/>
            </a:ln>
            <a:effectLst>
              <a:innerShdw blurRad="114300">
                <a:schemeClr val="accent3"/>
              </a:innerShdw>
            </a:effectLst>
          </c:spPr>
          <c:invertIfNegative val="0"/>
          <c:dLbls>
            <c:dLbl>
              <c:idx val="0"/>
              <c:layout/>
              <c:tx>
                <c:rich>
                  <a:bodyPr/>
                  <a:lstStyle/>
                  <a:p>
                    <a:fld id="{37FC9BEB-6B69-4F46-A6E9-944F75DD19FB}" type="CELLRANGE">
                      <a:rPr lang="en-US"/>
                      <a:pPr/>
                      <a:t>[CELLRANGE]</a:t>
                    </a:fld>
                    <a:endParaRPr lang="es-MX"/>
                  </a:p>
                </c:rich>
              </c:tx>
              <c:dLblPos val="ctr"/>
              <c:showLegendKey val="0"/>
              <c:showVal val="0"/>
              <c:showCatName val="0"/>
              <c:showSerName val="0"/>
              <c:showPercent val="0"/>
              <c:showBubbleSize val="0"/>
              <c:extLst xmlns:c15="http://schemas.microsoft.com/office/drawing/2012/chart" xmlns:c16r2="http://schemas.microsoft.com/office/drawing/2015/06/chart">
                <c:ext xmlns:c16="http://schemas.microsoft.com/office/drawing/2014/chart" uri="{C3380CC4-5D6E-409C-BE32-E72D297353CC}">
                  <c16:uniqueId val="{00000000-CD46-4C9D-9773-9E757CBFA3D8}"/>
                </c:ext>
                <c:ext xmlns:c15="http://schemas.microsoft.com/office/drawing/2012/chart" uri="{CE6537A1-D6FC-4f65-9D91-7224C49458BB}">
                  <c15:layout/>
                  <c15:dlblFieldTable/>
                  <c15:showDataLabelsRange val="1"/>
                </c:ext>
              </c:extLst>
            </c:dLbl>
            <c:dLbl>
              <c:idx val="1"/>
              <c:layout/>
              <c:tx>
                <c:rich>
                  <a:bodyPr/>
                  <a:lstStyle/>
                  <a:p>
                    <a:fld id="{079A1D66-0847-48BF-A4D0-F0E99F731C4B}" type="CELLRANGE">
                      <a:rPr lang="es-MX"/>
                      <a:pPr/>
                      <a:t>[CELLRANGE]</a:t>
                    </a:fld>
                    <a:endParaRPr lang="es-MX"/>
                  </a:p>
                </c:rich>
              </c:tx>
              <c:dLblPos val="ctr"/>
              <c:showLegendKey val="0"/>
              <c:showVal val="0"/>
              <c:showCatName val="0"/>
              <c:showSerName val="0"/>
              <c:showPercent val="0"/>
              <c:showBubbleSize val="0"/>
              <c:extLst>
                <c:ext xmlns:c15="http://schemas.microsoft.com/office/drawing/2012/chart" uri="{CE6537A1-D6FC-4f65-9D91-7224C49458BB}">
                  <c15:layout/>
                  <c15:dlblFieldTable/>
                  <c15:xForSave val="1"/>
                  <c15:showDataLabelsRange val="1"/>
                </c:ext>
              </c:extLst>
            </c:dLbl>
            <c:dLbl>
              <c:idx val="2"/>
              <c:layout/>
              <c:tx>
                <c:rich>
                  <a:bodyPr/>
                  <a:lstStyle/>
                  <a:p>
                    <a:fld id="{805CC3CE-EDD1-4A12-B8C9-CA28F8E1DCA0}" type="CELLRANGE">
                      <a:rPr lang="es-MX"/>
                      <a:pPr/>
                      <a:t>[CELLRANGE]</a:t>
                    </a:fld>
                    <a:endParaRPr lang="es-MX"/>
                  </a:p>
                </c:rich>
              </c:tx>
              <c:dLblPos val="ctr"/>
              <c:showLegendKey val="0"/>
              <c:showVal val="0"/>
              <c:showCatName val="0"/>
              <c:showSerName val="0"/>
              <c:showPercent val="0"/>
              <c:showBubbleSize val="0"/>
              <c:extLst>
                <c:ext xmlns:c15="http://schemas.microsoft.com/office/drawing/2012/chart" uri="{CE6537A1-D6FC-4f65-9D91-7224C49458BB}">
                  <c15:layout/>
                  <c15:dlblFieldTable/>
                  <c15:xForSave val="1"/>
                  <c15:showDataLabelsRange val="1"/>
                </c:ext>
              </c:extLst>
            </c:dLbl>
            <c:dLbl>
              <c:idx val="3"/>
              <c:layout/>
              <c:tx>
                <c:rich>
                  <a:bodyPr/>
                  <a:lstStyle/>
                  <a:p>
                    <a:fld id="{CDD0D4E2-6F04-4C3C-88E4-D5FB6FE83E97}" type="CELLRANGE">
                      <a:rPr lang="es-MX"/>
                      <a:pPr/>
                      <a:t>[CELLRANGE]</a:t>
                    </a:fld>
                    <a:endParaRPr lang="es-MX"/>
                  </a:p>
                </c:rich>
              </c:tx>
              <c:dLblPos val="ctr"/>
              <c:showLegendKey val="0"/>
              <c:showVal val="0"/>
              <c:showCatName val="0"/>
              <c:showSerName val="0"/>
              <c:showPercent val="0"/>
              <c:showBubbleSize val="0"/>
              <c:extLst>
                <c:ext xmlns:c15="http://schemas.microsoft.com/office/drawing/2012/chart" uri="{CE6537A1-D6FC-4f65-9D91-7224C49458BB}">
                  <c15:layout/>
                  <c15:dlblFieldTable/>
                  <c15:xForSave val="1"/>
                  <c15:showDataLabelsRange val="1"/>
                </c:ext>
              </c:extLst>
            </c:dLbl>
            <c:dLbl>
              <c:idx val="4"/>
              <c:layout/>
              <c:tx>
                <c:rich>
                  <a:bodyPr/>
                  <a:lstStyle/>
                  <a:p>
                    <a:fld id="{4B05C260-869B-4961-98B9-CDE7094DE78C}" type="CELLRANGE">
                      <a:rPr lang="es-MX"/>
                      <a:pPr/>
                      <a:t>[CELLRANGE]</a:t>
                    </a:fld>
                    <a:endParaRPr lang="es-MX"/>
                  </a:p>
                </c:rich>
              </c:tx>
              <c:dLblPos val="ctr"/>
              <c:showLegendKey val="0"/>
              <c:showVal val="0"/>
              <c:showCatName val="0"/>
              <c:showSerName val="0"/>
              <c:showPercent val="0"/>
              <c:showBubbleSize val="0"/>
              <c:extLst>
                <c:ext xmlns:c15="http://schemas.microsoft.com/office/drawing/2012/chart" uri="{CE6537A1-D6FC-4f65-9D91-7224C49458BB}">
                  <c15:layout/>
                  <c15:dlblFieldTable/>
                  <c15:xForSave val="1"/>
                  <c15:showDataLabelsRange val="1"/>
                </c:ext>
              </c:extLst>
            </c:dLbl>
            <c:dLbl>
              <c:idx val="5"/>
              <c:layout/>
              <c:tx>
                <c:rich>
                  <a:bodyPr/>
                  <a:lstStyle/>
                  <a:p>
                    <a:fld id="{915C09AF-C0C2-446A-85A3-F526A9123256}" type="CELLRANGE">
                      <a:rPr lang="es-MX"/>
                      <a:pPr/>
                      <a:t>[CELLRANGE]</a:t>
                    </a:fld>
                    <a:endParaRPr lang="es-MX"/>
                  </a:p>
                </c:rich>
              </c:tx>
              <c:dLblPos val="ctr"/>
              <c:showLegendKey val="0"/>
              <c:showVal val="0"/>
              <c:showCatName val="0"/>
              <c:showSerName val="0"/>
              <c:showPercent val="0"/>
              <c:showBubbleSize val="0"/>
              <c:extLst>
                <c:ext xmlns:c15="http://schemas.microsoft.com/office/drawing/2012/chart" uri="{CE6537A1-D6FC-4f65-9D91-7224C49458BB}">
                  <c15:layout/>
                  <c15:dlblFieldTable/>
                  <c15:xForSave val="1"/>
                  <c15:showDataLabelsRange val="1"/>
                </c:ext>
              </c:extLst>
            </c:dLbl>
            <c:dLbl>
              <c:idx val="6"/>
              <c:layout/>
              <c:tx>
                <c:rich>
                  <a:bodyPr/>
                  <a:lstStyle/>
                  <a:p>
                    <a:fld id="{BAF10087-12EB-4724-81D9-C93E7F15DCCA}" type="CELLRANGE">
                      <a:rPr lang="es-MX"/>
                      <a:pPr/>
                      <a:t>[CELLRANGE]</a:t>
                    </a:fld>
                    <a:endParaRPr lang="es-MX"/>
                  </a:p>
                </c:rich>
              </c:tx>
              <c:dLblPos val="ctr"/>
              <c:showLegendKey val="0"/>
              <c:showVal val="0"/>
              <c:showCatName val="0"/>
              <c:showSerName val="0"/>
              <c:showPercent val="0"/>
              <c:showBubbleSize val="0"/>
              <c:extLst>
                <c:ext xmlns:c15="http://schemas.microsoft.com/office/drawing/2012/chart" uri="{CE6537A1-D6FC-4f65-9D91-7224C49458BB}">
                  <c15:layout/>
                  <c15:dlblFieldTable/>
                  <c15:xForSave val="1"/>
                  <c15:showDataLabelsRange val="1"/>
                </c:ext>
              </c:extLst>
            </c:dLbl>
            <c:dLbl>
              <c:idx val="7"/>
              <c:layout/>
              <c:tx>
                <c:rich>
                  <a:bodyPr/>
                  <a:lstStyle/>
                  <a:p>
                    <a:fld id="{AC2D06F9-85FC-4904-A6D0-4ABE4ACE1EC8}" type="CELLRANGE">
                      <a:rPr lang="es-MX"/>
                      <a:pPr/>
                      <a:t>[CELLRANGE]</a:t>
                    </a:fld>
                    <a:endParaRPr lang="es-MX"/>
                  </a:p>
                </c:rich>
              </c:tx>
              <c:dLblPos val="ctr"/>
              <c:showLegendKey val="0"/>
              <c:showVal val="0"/>
              <c:showCatName val="0"/>
              <c:showSerName val="0"/>
              <c:showPercent val="0"/>
              <c:showBubbleSize val="0"/>
              <c:extLst>
                <c:ext xmlns:c15="http://schemas.microsoft.com/office/drawing/2012/chart" uri="{CE6537A1-D6FC-4f65-9D91-7224C49458BB}">
                  <c15:layout/>
                  <c15:dlblFieldTable/>
                  <c15:xForSave val="1"/>
                  <c15:showDataLabelsRange val="1"/>
                </c:ext>
              </c:extLst>
            </c:dLbl>
            <c:dLbl>
              <c:idx val="8"/>
              <c:layout/>
              <c:tx>
                <c:rich>
                  <a:bodyPr/>
                  <a:lstStyle/>
                  <a:p>
                    <a:fld id="{E2B9CF03-A3A9-438E-9862-3069DA46AC69}" type="CELLRANGE">
                      <a:rPr lang="es-MX"/>
                      <a:pPr/>
                      <a:t>[CELLRANGE]</a:t>
                    </a:fld>
                    <a:endParaRPr lang="es-MX"/>
                  </a:p>
                </c:rich>
              </c:tx>
              <c:dLblPos val="ctr"/>
              <c:showLegendKey val="0"/>
              <c:showVal val="0"/>
              <c:showCatName val="0"/>
              <c:showSerName val="0"/>
              <c:showPercent val="0"/>
              <c:showBubbleSize val="0"/>
              <c:extLst>
                <c:ext xmlns:c15="http://schemas.microsoft.com/office/drawing/2012/chart" uri="{CE6537A1-D6FC-4f65-9D91-7224C49458BB}">
                  <c15:layout/>
                  <c15:dlblFieldTable/>
                  <c15:xForSave val="1"/>
                  <c15:showDataLabelsRange val="1"/>
                </c:ext>
              </c:extLst>
            </c:dLbl>
            <c:spPr>
              <a:noFill/>
              <a:ln>
                <a:noFill/>
              </a:ln>
              <a:effectLst/>
            </c:spPr>
            <c:txPr>
              <a:bodyPr rot="-5400000" spcFirstLastPara="1" vertOverflow="ellipsis"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ctr"/>
            <c:showLegendKey val="0"/>
            <c:showVal val="0"/>
            <c:showCatName val="0"/>
            <c:showSerName val="0"/>
            <c:showPercent val="0"/>
            <c:showBubbleSize val="0"/>
            <c:showLeaderLines val="0"/>
            <c:extLst xmlns:c15="http://schemas.microsoft.com/office/drawing/2012/chart" xmlns:c16r2="http://schemas.microsoft.com/office/drawing/2015/06/chart">
              <c:ext xmlns:c15="http://schemas.microsoft.com/office/drawing/2012/chart" uri="{CE6537A1-D6FC-4f65-9D91-7224C49458BB}">
                <c15:layout/>
                <c15:showDataLabelsRange val="1"/>
                <c15:showLeaderLines val="1"/>
                <c15:leaderLines>
                  <c:spPr>
                    <a:ln w="9525">
                      <a:solidFill>
                        <a:schemeClr val="tx1">
                          <a:lumMod val="35000"/>
                          <a:lumOff val="65000"/>
                        </a:schemeClr>
                      </a:solidFill>
                    </a:ln>
                    <a:effectLst/>
                  </c:spPr>
                </c15:leaderLines>
              </c:ext>
            </c:extLst>
          </c:dLbls>
          <c:cat>
            <c:strRef>
              <c:f>Hoja4!$M$7:$M$15</c:f>
              <c:strCache>
                <c:ptCount val="9"/>
                <c:pt idx="0">
                  <c:v>ERC2</c:v>
                </c:pt>
                <c:pt idx="1">
                  <c:v>ERC2</c:v>
                </c:pt>
                <c:pt idx="2">
                  <c:v>ERC2</c:v>
                </c:pt>
                <c:pt idx="3">
                  <c:v>ERC2</c:v>
                </c:pt>
                <c:pt idx="4">
                  <c:v>ERC2</c:v>
                </c:pt>
                <c:pt idx="5">
                  <c:v>ERC2</c:v>
                </c:pt>
                <c:pt idx="6">
                  <c:v>ERC2</c:v>
                </c:pt>
                <c:pt idx="7">
                  <c:v>ERC2</c:v>
                </c:pt>
                <c:pt idx="8">
                  <c:v>ERC2</c:v>
                </c:pt>
              </c:strCache>
            </c:strRef>
          </c:cat>
          <c:val>
            <c:numRef>
              <c:f>Hoja1!$H$28:$H$36</c:f>
              <c:numCache>
                <c:formatCode>General</c:formatCode>
                <c:ptCount val="9"/>
                <c:pt idx="0">
                  <c:v>1422293.73</c:v>
                </c:pt>
                <c:pt idx="1">
                  <c:v>1407927.12</c:v>
                </c:pt>
                <c:pt idx="2">
                  <c:v>1393560.52</c:v>
                </c:pt>
                <c:pt idx="3">
                  <c:v>1379193.92</c:v>
                </c:pt>
                <c:pt idx="4">
                  <c:v>517197.72</c:v>
                </c:pt>
                <c:pt idx="5">
                  <c:v>430998.1</c:v>
                </c:pt>
                <c:pt idx="6">
                  <c:v>344798.48</c:v>
                </c:pt>
                <c:pt idx="7">
                  <c:v>258598.86</c:v>
                </c:pt>
                <c:pt idx="8">
                  <c:v>172399.24</c:v>
                </c:pt>
              </c:numCache>
              <c:extLst xmlns:c15="http://schemas.microsoft.com/office/drawing/2012/chart" xmlns:c16r2="http://schemas.microsoft.com/office/drawing/2015/06/chart"/>
            </c:numRef>
          </c:val>
          <c:extLst xmlns:c15="http://schemas.microsoft.com/office/drawing/2012/chart" xmlns:c16r2="http://schemas.microsoft.com/office/drawing/2015/06/chart">
            <c:ext xmlns:c16="http://schemas.microsoft.com/office/drawing/2014/chart" uri="{C3380CC4-5D6E-409C-BE32-E72D297353CC}">
              <c16:uniqueId val="{00000009-CD46-4C9D-9773-9E757CBFA3D8}"/>
            </c:ext>
            <c:ext xmlns:c15="http://schemas.microsoft.com/office/drawing/2012/chart" uri="{02D57815-91ED-43cb-92C2-25804820EDAC}">
              <c15:datalabelsRange>
                <c15:f>Hoja2!$D$28:$D$36</c15:f>
                <c15:dlblRangeCache>
                  <c:ptCount val="9"/>
                  <c:pt idx="0">
                    <c:v>7.119</c:v>
                  </c:pt>
                  <c:pt idx="1">
                    <c:v>7.119</c:v>
                  </c:pt>
                  <c:pt idx="2">
                    <c:v>7.119</c:v>
                  </c:pt>
                  <c:pt idx="3">
                    <c:v>7.119</c:v>
                  </c:pt>
                  <c:pt idx="4">
                    <c:v>8.898</c:v>
                  </c:pt>
                  <c:pt idx="5">
                    <c:v>8.898</c:v>
                  </c:pt>
                  <c:pt idx="6">
                    <c:v>8.898</c:v>
                  </c:pt>
                  <c:pt idx="7">
                    <c:v>8.898</c:v>
                  </c:pt>
                  <c:pt idx="8">
                    <c:v>8.898</c:v>
                  </c:pt>
                </c15:dlblRangeCache>
              </c15:datalabelsRange>
            </c:ext>
          </c:extLst>
        </c:ser>
        <c:dLbls>
          <c:showLegendKey val="0"/>
          <c:showVal val="0"/>
          <c:showCatName val="0"/>
          <c:showSerName val="0"/>
          <c:showPercent val="0"/>
          <c:showBubbleSize val="0"/>
        </c:dLbls>
        <c:gapWidth val="200"/>
        <c:overlap val="50"/>
        <c:axId val="366867464"/>
        <c:axId val="366867072"/>
        <c:extLst xmlns:c16r2="http://schemas.microsoft.com/office/drawing/2015/06/chart">
          <c:ext xmlns:c15="http://schemas.microsoft.com/office/drawing/2012/chart" uri="{02D57815-91ED-43cb-92C2-25804820EDAC}">
            <c15:filteredBarSeries>
              <c15:ser>
                <c:idx val="0"/>
                <c:order val="0"/>
                <c:tx>
                  <c:v>Oferta de Compra de POTENCIA Aceptada de SSB</c:v>
                </c:tx>
                <c:spPr>
                  <a:pattFill prst="narHorz">
                    <a:fgClr>
                      <a:schemeClr val="accent1"/>
                    </a:fgClr>
                    <a:bgClr>
                      <a:schemeClr val="accent1">
                        <a:lumMod val="20000"/>
                        <a:lumOff val="80000"/>
                      </a:schemeClr>
                    </a:bgClr>
                  </a:pattFill>
                  <a:ln>
                    <a:noFill/>
                  </a:ln>
                  <a:effectLst>
                    <a:innerShdw blurRad="114300">
                      <a:schemeClr val="accent1"/>
                    </a:innerShdw>
                  </a:effectLst>
                </c:spPr>
                <c:invertIfNegative val="0"/>
                <c:dLbls>
                  <c:dLbl>
                    <c:idx val="0"/>
                    <c:tx>
                      <c:rich>
                        <a:bodyPr/>
                        <a:lstStyle/>
                        <a:p>
                          <a:fld id="{37F5EC46-5B1B-4C76-A12F-32549D06C42D}" type="CELLRANGE">
                            <a:rPr lang="es-MX"/>
                            <a:pPr/>
                            <a:t>[CELLRANGE]</a:t>
                          </a:fld>
                          <a:endParaRPr lang="es-MX"/>
                        </a:p>
                      </c:rich>
                    </c:tx>
                    <c:dLblPos val="outEnd"/>
                    <c:showLegendKey val="0"/>
                    <c:showVal val="0"/>
                    <c:showCatName val="0"/>
                    <c:showSerName val="0"/>
                    <c:showPercent val="0"/>
                    <c:showBubbleSize val="0"/>
                    <c:extLst>
                      <c:ext uri="{CE6537A1-D6FC-4f65-9D91-7224C49458BB}">
                        <c15:dlblFieldTable/>
                        <c15:xForSave val="1"/>
                        <c15:showDataLabelsRange val="1"/>
                      </c:ext>
                    </c:extLst>
                  </c:dLbl>
                  <c:dLbl>
                    <c:idx val="1"/>
                    <c:tx>
                      <c:rich>
                        <a:bodyPr/>
                        <a:lstStyle/>
                        <a:p>
                          <a:fld id="{654B5112-D917-4B13-A08B-171C9501BEC1}" type="CELLRANGE">
                            <a:rPr lang="es-MX"/>
                            <a:pPr/>
                            <a:t>[CELLRANGE]</a:t>
                          </a:fld>
                          <a:endParaRPr lang="es-MX"/>
                        </a:p>
                      </c:rich>
                    </c:tx>
                    <c:dLblPos val="outEnd"/>
                    <c:showLegendKey val="0"/>
                    <c:showVal val="0"/>
                    <c:showCatName val="0"/>
                    <c:showSerName val="0"/>
                    <c:showPercent val="0"/>
                    <c:showBubbleSize val="0"/>
                    <c:extLst>
                      <c:ext uri="{CE6537A1-D6FC-4f65-9D91-7224C49458BB}">
                        <c15:dlblFieldTable/>
                        <c15:xForSave val="1"/>
                        <c15:showDataLabelsRange val="1"/>
                      </c:ext>
                    </c:extLst>
                  </c:dLbl>
                  <c:dLbl>
                    <c:idx val="2"/>
                    <c:tx>
                      <c:rich>
                        <a:bodyPr/>
                        <a:lstStyle/>
                        <a:p>
                          <a:fld id="{790F927A-D08B-4263-9D4D-6216E35E44B6}" type="CELLRANGE">
                            <a:rPr lang="es-MX"/>
                            <a:pPr/>
                            <a:t>[CELLRANGE]</a:t>
                          </a:fld>
                          <a:endParaRPr lang="es-MX"/>
                        </a:p>
                      </c:rich>
                    </c:tx>
                    <c:dLblPos val="outEnd"/>
                    <c:showLegendKey val="0"/>
                    <c:showVal val="0"/>
                    <c:showCatName val="0"/>
                    <c:showSerName val="0"/>
                    <c:showPercent val="0"/>
                    <c:showBubbleSize val="0"/>
                    <c:extLst>
                      <c:ext uri="{CE6537A1-D6FC-4f65-9D91-7224C49458BB}">
                        <c15:dlblFieldTable/>
                        <c15:xForSave val="1"/>
                        <c15:showDataLabelsRange val="1"/>
                      </c:ext>
                    </c:extLst>
                  </c:dLbl>
                  <c:dLbl>
                    <c:idx val="3"/>
                    <c:tx>
                      <c:rich>
                        <a:bodyPr/>
                        <a:lstStyle/>
                        <a:p>
                          <a:fld id="{1973493D-8BF9-461E-A7BB-9A46F4FAF13B}" type="CELLRANGE">
                            <a:rPr lang="es-MX"/>
                            <a:pPr/>
                            <a:t>[CELLRANGE]</a:t>
                          </a:fld>
                          <a:endParaRPr lang="es-MX"/>
                        </a:p>
                      </c:rich>
                    </c:tx>
                    <c:dLblPos val="outEnd"/>
                    <c:showLegendKey val="0"/>
                    <c:showVal val="0"/>
                    <c:showCatName val="0"/>
                    <c:showSerName val="0"/>
                    <c:showPercent val="0"/>
                    <c:showBubbleSize val="0"/>
                    <c:extLst>
                      <c:ext uri="{CE6537A1-D6FC-4f65-9D91-7224C49458BB}">
                        <c15:dlblFieldTable/>
                        <c15:xForSave val="1"/>
                        <c15:showDataLabelsRange val="1"/>
                      </c:ext>
                    </c:extLst>
                  </c:dLbl>
                  <c:dLbl>
                    <c:idx val="4"/>
                    <c:tx>
                      <c:rich>
                        <a:bodyPr/>
                        <a:lstStyle/>
                        <a:p>
                          <a:fld id="{FB4F5C05-51FC-49AF-8C39-DE74031EB692}" type="CELLRANGE">
                            <a:rPr lang="es-MX"/>
                            <a:pPr/>
                            <a:t>[CELLRANGE]</a:t>
                          </a:fld>
                          <a:endParaRPr lang="es-MX"/>
                        </a:p>
                      </c:rich>
                    </c:tx>
                    <c:dLblPos val="outEnd"/>
                    <c:showLegendKey val="0"/>
                    <c:showVal val="0"/>
                    <c:showCatName val="0"/>
                    <c:showSerName val="0"/>
                    <c:showPercent val="0"/>
                    <c:showBubbleSize val="0"/>
                    <c:extLst>
                      <c:ext uri="{CE6537A1-D6FC-4f65-9D91-7224C49458BB}">
                        <c15:dlblFieldTable/>
                        <c15:xForSave val="1"/>
                        <c15:showDataLabelsRange val="1"/>
                      </c:ext>
                    </c:extLst>
                  </c:dLbl>
                  <c:dLbl>
                    <c:idx val="5"/>
                    <c:tx>
                      <c:rich>
                        <a:bodyPr/>
                        <a:lstStyle/>
                        <a:p>
                          <a:fld id="{AF5710FB-73CD-470E-AA1D-13C792D675E9}" type="CELLRANGE">
                            <a:rPr lang="es-MX"/>
                            <a:pPr/>
                            <a:t>[CELLRANGE]</a:t>
                          </a:fld>
                          <a:endParaRPr lang="es-MX"/>
                        </a:p>
                      </c:rich>
                    </c:tx>
                    <c:dLblPos val="outEnd"/>
                    <c:showLegendKey val="0"/>
                    <c:showVal val="0"/>
                    <c:showCatName val="0"/>
                    <c:showSerName val="0"/>
                    <c:showPercent val="0"/>
                    <c:showBubbleSize val="0"/>
                    <c:extLst>
                      <c:ext uri="{CE6537A1-D6FC-4f65-9D91-7224C49458BB}">
                        <c15:dlblFieldTable/>
                        <c15:xForSave val="1"/>
                        <c15:showDataLabelsRange val="1"/>
                      </c:ext>
                    </c:extLst>
                  </c:dLbl>
                  <c:dLbl>
                    <c:idx val="6"/>
                    <c:tx>
                      <c:rich>
                        <a:bodyPr/>
                        <a:lstStyle/>
                        <a:p>
                          <a:fld id="{1A4BA090-0F87-42F1-9301-EF892EAEB755}" type="CELLRANGE">
                            <a:rPr lang="es-MX"/>
                            <a:pPr/>
                            <a:t>[CELLRANGE]</a:t>
                          </a:fld>
                          <a:endParaRPr lang="es-MX"/>
                        </a:p>
                      </c:rich>
                    </c:tx>
                    <c:dLblPos val="outEnd"/>
                    <c:showLegendKey val="0"/>
                    <c:showVal val="0"/>
                    <c:showCatName val="0"/>
                    <c:showSerName val="0"/>
                    <c:showPercent val="0"/>
                    <c:showBubbleSize val="0"/>
                    <c:extLst>
                      <c:ext uri="{CE6537A1-D6FC-4f65-9D91-7224C49458BB}">
                        <c15:dlblFieldTable/>
                        <c15:xForSave val="1"/>
                        <c15:showDataLabelsRange val="1"/>
                      </c:ext>
                    </c:extLst>
                  </c:dLbl>
                  <c:dLbl>
                    <c:idx val="7"/>
                    <c:tx>
                      <c:rich>
                        <a:bodyPr/>
                        <a:lstStyle/>
                        <a:p>
                          <a:fld id="{AE833FE0-3EDA-4267-931E-90412D653677}" type="CELLRANGE">
                            <a:rPr lang="es-MX"/>
                            <a:pPr/>
                            <a:t>[CELLRANGE]</a:t>
                          </a:fld>
                          <a:endParaRPr lang="es-MX"/>
                        </a:p>
                      </c:rich>
                    </c:tx>
                    <c:dLblPos val="outEnd"/>
                    <c:showLegendKey val="0"/>
                    <c:showVal val="0"/>
                    <c:showCatName val="0"/>
                    <c:showSerName val="0"/>
                    <c:showPercent val="0"/>
                    <c:showBubbleSize val="0"/>
                    <c:extLst>
                      <c:ext uri="{CE6537A1-D6FC-4f65-9D91-7224C49458BB}">
                        <c15:dlblFieldTable/>
                        <c15:xForSave val="1"/>
                        <c15:showDataLabelsRange val="1"/>
                      </c:ext>
                    </c:extLst>
                  </c:dLbl>
                  <c:dLbl>
                    <c:idx val="8"/>
                    <c:tx>
                      <c:rich>
                        <a:bodyPr/>
                        <a:lstStyle/>
                        <a:p>
                          <a:fld id="{80AF5BBE-F873-45CC-B2F5-F2359FB241A6}" type="CELLRANGE">
                            <a:rPr lang="es-MX"/>
                            <a:pPr/>
                            <a:t>[CELLRANGE]</a:t>
                          </a:fld>
                          <a:endParaRPr lang="es-MX"/>
                        </a:p>
                      </c:rich>
                    </c:tx>
                    <c:dLblPos val="outEnd"/>
                    <c:showLegendKey val="0"/>
                    <c:showVal val="0"/>
                    <c:showCatName val="0"/>
                    <c:showSerName val="0"/>
                    <c:showPercent val="0"/>
                    <c:showBubbleSize val="0"/>
                    <c:extLst>
                      <c:ext uri="{CE6537A1-D6FC-4f65-9D91-7224C49458BB}">
                        <c15:dlblFieldTable/>
                        <c15:xForSave val="1"/>
                        <c15:showDataLabelsRange val="1"/>
                      </c:ext>
                    </c:extLst>
                  </c:dLbl>
                  <c:spPr>
                    <a:noFill/>
                    <a:ln>
                      <a:noFill/>
                    </a:ln>
                    <a:effectLst/>
                  </c:spPr>
                  <c:txPr>
                    <a:bodyPr rot="0" spcFirstLastPara="1" vertOverflow="ellipsis" horzOverflow="clip" vert="horz" wrap="square" lIns="36000" tIns="19050" rIns="36000" bIns="19050" anchor="ctr" anchorCtr="0">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outEnd"/>
                  <c:showLegendKey val="0"/>
                  <c:showVal val="0"/>
                  <c:showCatName val="0"/>
                  <c:showSerName val="0"/>
                  <c:showPercent val="0"/>
                  <c:showBubbleSize val="0"/>
                  <c:showLeaderLines val="0"/>
                  <c:extLst xmlns:c16r2="http://schemas.microsoft.com/office/drawing/2015/06/chart">
                    <c:ext uri="{CE6537A1-D6FC-4f65-9D91-7224C49458BB}">
                      <c15:spPr xmlns:c15="http://schemas.microsoft.com/office/drawing/2012/chart">
                        <a:prstGeom prst="rect">
                          <a:avLst/>
                        </a:prstGeom>
                        <a:noFill/>
                        <a:ln>
                          <a:noFill/>
                        </a:ln>
                      </c15:spPr>
                      <c15:showDataLabelsRange val="1"/>
                      <c15:showLeaderLines val="1"/>
                      <c15:leaderLines>
                        <c:spPr>
                          <a:ln w="9525">
                            <a:solidFill>
                              <a:schemeClr val="tx1">
                                <a:lumMod val="35000"/>
                                <a:lumOff val="65000"/>
                              </a:schemeClr>
                            </a:solidFill>
                          </a:ln>
                          <a:effectLst/>
                        </c:spPr>
                      </c15:leaderLines>
                    </c:ext>
                  </c:extLst>
                </c:dLbls>
                <c:cat>
                  <c:strRef>
                    <c:extLst xmlns:c16r2="http://schemas.microsoft.com/office/drawing/2015/06/chart">
                      <c:ext uri="{02D57815-91ED-43cb-92C2-25804820EDAC}">
                        <c15:formulaRef>
                          <c15:sqref>Hoja4!$M$7:$M$15</c15:sqref>
                        </c15:formulaRef>
                      </c:ext>
                    </c:extLst>
                    <c:strCache>
                      <c:ptCount val="9"/>
                      <c:pt idx="0">
                        <c:v>ERC2</c:v>
                      </c:pt>
                      <c:pt idx="1">
                        <c:v>ERC2</c:v>
                      </c:pt>
                      <c:pt idx="2">
                        <c:v>ERC2</c:v>
                      </c:pt>
                      <c:pt idx="3">
                        <c:v>ERC2</c:v>
                      </c:pt>
                      <c:pt idx="4">
                        <c:v>ERC2</c:v>
                      </c:pt>
                      <c:pt idx="5">
                        <c:v>ERC2</c:v>
                      </c:pt>
                      <c:pt idx="6">
                        <c:v>ERC2</c:v>
                      </c:pt>
                      <c:pt idx="7">
                        <c:v>ERC2</c:v>
                      </c:pt>
                      <c:pt idx="8">
                        <c:v>ERC2</c:v>
                      </c:pt>
                    </c:strCache>
                  </c:strRef>
                </c:cat>
                <c:val>
                  <c:numRef>
                    <c:extLst xmlns:c16r2="http://schemas.microsoft.com/office/drawing/2015/06/chart">
                      <c:ext uri="{02D57815-91ED-43cb-92C2-25804820EDAC}">
                        <c15:formulaRef>
                          <c15:sqref>Hoja4!$G$7:$G$15</c15:sqref>
                        </c15:formulaRef>
                      </c:ext>
                    </c:extLst>
                    <c:numCache>
                      <c:formatCode>_("$"* #,##0.00_);_("$"* \(#,##0.00\);_("$"* "-"??_);_(@_)</c:formatCode>
                      <c:ptCount val="9"/>
                      <c:pt idx="0">
                        <c:v>1422293.73</c:v>
                      </c:pt>
                      <c:pt idx="1">
                        <c:v>1407927.12</c:v>
                      </c:pt>
                      <c:pt idx="2">
                        <c:v>1350125.3</c:v>
                      </c:pt>
                      <c:pt idx="3">
                        <c:v>1349851.23</c:v>
                      </c:pt>
                      <c:pt idx="4">
                        <c:v>517197.72</c:v>
                      </c:pt>
                      <c:pt idx="5">
                        <c:v>430998.1</c:v>
                      </c:pt>
                      <c:pt idx="6">
                        <c:v>344798.48</c:v>
                      </c:pt>
                      <c:pt idx="7">
                        <c:v>258598.86</c:v>
                      </c:pt>
                      <c:pt idx="8">
                        <c:v>172399.24</c:v>
                      </c:pt>
                    </c:numCache>
                  </c:numRef>
                </c:val>
                <c:extLst xmlns:c16r2="http://schemas.microsoft.com/office/drawing/2015/06/chart">
                  <c:ext xmlns:c16="http://schemas.microsoft.com/office/drawing/2014/chart" uri="{C3380CC4-5D6E-409C-BE32-E72D297353CC}">
                    <c16:uniqueId val="{00000013-CD46-4C9D-9773-9E757CBFA3D8}"/>
                  </c:ext>
                  <c:ext uri="{02D57815-91ED-43cb-92C2-25804820EDAC}">
                    <c15:datalabelsRange>
                      <c15:f>Hoja2!$B$28:$B$36</c15:f>
                      <c15:dlblRangeCache>
                        <c:ptCount val="9"/>
                        <c:pt idx="0">
                          <c:v>47.46</c:v>
                        </c:pt>
                        <c:pt idx="1">
                          <c:v>47.46</c:v>
                        </c:pt>
                        <c:pt idx="2">
                          <c:v>47.46</c:v>
                        </c:pt>
                        <c:pt idx="3">
                          <c:v>47.46</c:v>
                        </c:pt>
                        <c:pt idx="4">
                          <c:v>59.32</c:v>
                        </c:pt>
                        <c:pt idx="5">
                          <c:v>59.32</c:v>
                        </c:pt>
                        <c:pt idx="6">
                          <c:v>59.32</c:v>
                        </c:pt>
                        <c:pt idx="7">
                          <c:v>59.32</c:v>
                        </c:pt>
                        <c:pt idx="8">
                          <c:v>59.32</c:v>
                        </c:pt>
                      </c15:dlblRangeCache>
                    </c15:datalabelsRange>
                  </c:ext>
                </c:extLst>
              </c15:ser>
            </c15:filteredBarSeries>
            <c15:filteredBarSeries>
              <c15:ser>
                <c:idx val="1"/>
                <c:order val="1"/>
                <c:tx>
                  <c:strRef>
                    <c:extLst xmlns:c15="http://schemas.microsoft.com/office/drawing/2012/chart" xmlns:c16r2="http://schemas.microsoft.com/office/drawing/2015/06/chart">
                      <c:ext xmlns:c15="http://schemas.microsoft.com/office/drawing/2012/chart" uri="{02D57815-91ED-43cb-92C2-25804820EDAC}">
                        <c15:formulaRef>
                          <c15:sqref>Hoja1!$G$6</c15:sqref>
                        </c15:formulaRef>
                      </c:ext>
                    </c:extLst>
                    <c:strCache>
                      <c:ptCount val="1"/>
                      <c:pt idx="0">
                        <c:v>ERC</c:v>
                      </c:pt>
                    </c:strCache>
                  </c:strRef>
                </c:tx>
                <c:spPr>
                  <a:pattFill prst="narHorz">
                    <a:fgClr>
                      <a:schemeClr val="accent2"/>
                    </a:fgClr>
                    <a:bgClr>
                      <a:schemeClr val="accent2">
                        <a:lumMod val="20000"/>
                        <a:lumOff val="80000"/>
                      </a:schemeClr>
                    </a:bgClr>
                  </a:pattFill>
                  <a:ln>
                    <a:noFill/>
                  </a:ln>
                  <a:effectLst>
                    <a:innerShdw blurRad="114300">
                      <a:schemeClr val="accent2"/>
                    </a:innerShdw>
                  </a:effectLst>
                </c:spPr>
                <c:invertIfNegative val="0"/>
                <c:dLbls>
                  <c:dLbl>
                    <c:idx val="0"/>
                    <c:tx>
                      <c:rich>
                        <a:bodyPr/>
                        <a:lstStyle/>
                        <a:p>
                          <a:fld id="{42936D0C-52B6-455C-84F6-AFB89AFE3AC9}" type="CELLRANGE">
                            <a:rPr lang="en-US"/>
                            <a:pPr/>
                            <a:t>[CELLRANGE]</a:t>
                          </a:fld>
                          <a:endParaRPr lang="es-MX"/>
                        </a:p>
                      </c:rich>
                    </c:tx>
                    <c:dLblPos val="ctr"/>
                    <c:showLegendKey val="0"/>
                    <c:showVal val="0"/>
                    <c:showCatName val="0"/>
                    <c:showSerName val="0"/>
                    <c:showPercent val="0"/>
                    <c:showBubbleSize val="0"/>
                    <c:extLst xmlns:c15="http://schemas.microsoft.com/office/drawing/2012/chart" xmlns:c16r2="http://schemas.microsoft.com/office/drawing/2015/06/chart">
                      <c:ext xmlns:c16="http://schemas.microsoft.com/office/drawing/2014/chart" uri="{C3380CC4-5D6E-409C-BE32-E72D297353CC}">
                        <c16:uniqueId val="{00000014-CD46-4C9D-9773-9E757CBFA3D8}"/>
                      </c:ext>
                      <c:ext xmlns:c15="http://schemas.microsoft.com/office/drawing/2012/chart" uri="{CE6537A1-D6FC-4f65-9D91-7224C49458BB}">
                        <c15:dlblFieldTable/>
                        <c15:showDataLabelsRange val="1"/>
                      </c:ext>
                    </c:extLst>
                  </c:dLbl>
                  <c:dLbl>
                    <c:idx val="1"/>
                    <c:tx>
                      <c:rich>
                        <a:bodyPr/>
                        <a:lstStyle/>
                        <a:p>
                          <a:fld id="{359120A3-0163-4DC8-8ED9-5CAF83086D7F}" type="CELLRANGE">
                            <a:rPr lang="es-MX"/>
                            <a:pPr/>
                            <a:t>[CELLRANGE]</a:t>
                          </a:fld>
                          <a:endParaRPr lang="es-MX"/>
                        </a:p>
                      </c:rich>
                    </c:tx>
                    <c:dLblPos val="ctr"/>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Lst>
                  </c:dLbl>
                  <c:dLbl>
                    <c:idx val="2"/>
                    <c:tx>
                      <c:rich>
                        <a:bodyPr/>
                        <a:lstStyle/>
                        <a:p>
                          <a:fld id="{5277EAAE-6C7C-4518-87B2-6B1B886161F9}" type="CELLRANGE">
                            <a:rPr lang="es-MX"/>
                            <a:pPr/>
                            <a:t>[CELLRANGE]</a:t>
                          </a:fld>
                          <a:endParaRPr lang="es-MX"/>
                        </a:p>
                      </c:rich>
                    </c:tx>
                    <c:dLblPos val="ctr"/>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Lst>
                  </c:dLbl>
                  <c:dLbl>
                    <c:idx val="3"/>
                    <c:tx>
                      <c:rich>
                        <a:bodyPr/>
                        <a:lstStyle/>
                        <a:p>
                          <a:fld id="{77359909-F5FC-4C60-9916-72CEA1019E4A}" type="CELLRANGE">
                            <a:rPr lang="es-MX"/>
                            <a:pPr/>
                            <a:t>[CELLRANGE]</a:t>
                          </a:fld>
                          <a:endParaRPr lang="es-MX"/>
                        </a:p>
                      </c:rich>
                    </c:tx>
                    <c:dLblPos val="ctr"/>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Lst>
                  </c:dLbl>
                  <c:dLbl>
                    <c:idx val="4"/>
                    <c:tx>
                      <c:rich>
                        <a:bodyPr/>
                        <a:lstStyle/>
                        <a:p>
                          <a:fld id="{251E73DD-00FE-4BB2-A69A-5D0C4BF31AF7}" type="CELLRANGE">
                            <a:rPr lang="es-MX"/>
                            <a:pPr/>
                            <a:t>[CELLRANGE]</a:t>
                          </a:fld>
                          <a:endParaRPr lang="es-MX"/>
                        </a:p>
                      </c:rich>
                    </c:tx>
                    <c:dLblPos val="ctr"/>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Lst>
                  </c:dLbl>
                  <c:dLbl>
                    <c:idx val="5"/>
                    <c:tx>
                      <c:rich>
                        <a:bodyPr/>
                        <a:lstStyle/>
                        <a:p>
                          <a:fld id="{7EA24ABB-E5DE-4FB2-ABE6-6B31DD2CD1AC}" type="CELLRANGE">
                            <a:rPr lang="es-MX"/>
                            <a:pPr/>
                            <a:t>[CELLRANGE]</a:t>
                          </a:fld>
                          <a:endParaRPr lang="es-MX"/>
                        </a:p>
                      </c:rich>
                    </c:tx>
                    <c:dLblPos val="ctr"/>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Lst>
                  </c:dLbl>
                  <c:dLbl>
                    <c:idx val="6"/>
                    <c:tx>
                      <c:rich>
                        <a:bodyPr/>
                        <a:lstStyle/>
                        <a:p>
                          <a:fld id="{58C449BC-6B1D-454D-849B-B9ED6F8D2D0F}" type="CELLRANGE">
                            <a:rPr lang="es-MX"/>
                            <a:pPr/>
                            <a:t>[CELLRANGE]</a:t>
                          </a:fld>
                          <a:endParaRPr lang="es-MX"/>
                        </a:p>
                      </c:rich>
                    </c:tx>
                    <c:dLblPos val="ctr"/>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Lst>
                  </c:dLbl>
                  <c:dLbl>
                    <c:idx val="7"/>
                    <c:tx>
                      <c:rich>
                        <a:bodyPr/>
                        <a:lstStyle/>
                        <a:p>
                          <a:fld id="{3AB557A5-E45A-4C64-BECF-17059C52EC36}" type="CELLRANGE">
                            <a:rPr lang="es-MX"/>
                            <a:pPr/>
                            <a:t>[CELLRANGE]</a:t>
                          </a:fld>
                          <a:endParaRPr lang="es-MX"/>
                        </a:p>
                      </c:rich>
                    </c:tx>
                    <c:dLblPos val="ctr"/>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Lst>
                  </c:dLbl>
                  <c:dLbl>
                    <c:idx val="8"/>
                    <c:tx>
                      <c:rich>
                        <a:bodyPr/>
                        <a:lstStyle/>
                        <a:p>
                          <a:fld id="{8C789C4E-EB72-4AF9-AFA1-AC9BB6551125}" type="CELLRANGE">
                            <a:rPr lang="es-MX"/>
                            <a:pPr/>
                            <a:t>[CELLRANGE]</a:t>
                          </a:fld>
                          <a:endParaRPr lang="es-MX"/>
                        </a:p>
                      </c:rich>
                    </c:tx>
                    <c:dLblPos val="ctr"/>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Lst>
                  </c:dLbl>
                  <c:spPr>
                    <a:noFill/>
                    <a:ln>
                      <a:noFill/>
                    </a:ln>
                    <a:effectLst/>
                  </c:spPr>
                  <c:txPr>
                    <a:bodyPr rot="-5400000" spcFirstLastPara="1" vertOverflow="ellipsis"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ctr"/>
                  <c:showLegendKey val="0"/>
                  <c:showVal val="0"/>
                  <c:showCatName val="0"/>
                  <c:showSerName val="0"/>
                  <c:showPercent val="0"/>
                  <c:showBubbleSize val="0"/>
                  <c:showLeaderLines val="0"/>
                  <c:extLst xmlns:c15="http://schemas.microsoft.com/office/drawing/2012/chart" xmlns:c16r2="http://schemas.microsoft.com/office/drawing/2015/06/chart">
                    <c:ext xmlns:c15="http://schemas.microsoft.com/office/drawing/2012/chart" uri="{CE6537A1-D6FC-4f65-9D91-7224C49458BB}">
                      <c15:showDataLabelsRange val="1"/>
                      <c15:showLeaderLines val="1"/>
                      <c15:leaderLines>
                        <c:spPr>
                          <a:ln w="9525">
                            <a:solidFill>
                              <a:schemeClr val="tx1">
                                <a:lumMod val="35000"/>
                                <a:lumOff val="65000"/>
                              </a:schemeClr>
                            </a:solidFill>
                          </a:ln>
                          <a:effectLst/>
                        </c:spPr>
                      </c15:leaderLines>
                    </c:ext>
                  </c:extLst>
                </c:dLbls>
                <c:cat>
                  <c:strRef>
                    <c:extLst xmlns:c15="http://schemas.microsoft.com/office/drawing/2012/chart" xmlns:c16r2="http://schemas.microsoft.com/office/drawing/2015/06/chart">
                      <c:ext xmlns:c15="http://schemas.microsoft.com/office/drawing/2012/chart" uri="{02D57815-91ED-43cb-92C2-25804820EDAC}">
                        <c15:formulaRef>
                          <c15:sqref>Hoja4!$M$7:$M$15</c15:sqref>
                        </c15:formulaRef>
                      </c:ext>
                    </c:extLst>
                    <c:strCache>
                      <c:ptCount val="9"/>
                      <c:pt idx="0">
                        <c:v>ERC2</c:v>
                      </c:pt>
                      <c:pt idx="1">
                        <c:v>ERC2</c:v>
                      </c:pt>
                      <c:pt idx="2">
                        <c:v>ERC2</c:v>
                      </c:pt>
                      <c:pt idx="3">
                        <c:v>ERC2</c:v>
                      </c:pt>
                      <c:pt idx="4">
                        <c:v>ERC2</c:v>
                      </c:pt>
                      <c:pt idx="5">
                        <c:v>ERC2</c:v>
                      </c:pt>
                      <c:pt idx="6">
                        <c:v>ERC2</c:v>
                      </c:pt>
                      <c:pt idx="7">
                        <c:v>ERC2</c:v>
                      </c:pt>
                      <c:pt idx="8">
                        <c:v>ERC2</c:v>
                      </c:pt>
                    </c:strCache>
                  </c:strRef>
                </c:cat>
                <c:val>
                  <c:numRef>
                    <c:extLst xmlns:c15="http://schemas.microsoft.com/office/drawing/2012/chart" xmlns:c16r2="http://schemas.microsoft.com/office/drawing/2015/06/chart">
                      <c:ext xmlns:c15="http://schemas.microsoft.com/office/drawing/2012/chart" uri="{02D57815-91ED-43cb-92C2-25804820EDAC}">
                        <c15:formulaRef>
                          <c15:sqref>Hoja1!$G$28:$G$36</c15:sqref>
                        </c15:formulaRef>
                      </c:ext>
                    </c:extLst>
                    <c:numCache>
                      <c:formatCode>General</c:formatCode>
                      <c:ptCount val="9"/>
                      <c:pt idx="0">
                        <c:v>1422293.73</c:v>
                      </c:pt>
                      <c:pt idx="1">
                        <c:v>1407927.12</c:v>
                      </c:pt>
                      <c:pt idx="2">
                        <c:v>1393560.52</c:v>
                      </c:pt>
                      <c:pt idx="3">
                        <c:v>1379193.92</c:v>
                      </c:pt>
                      <c:pt idx="4">
                        <c:v>517197.72</c:v>
                      </c:pt>
                      <c:pt idx="5">
                        <c:v>430998.1</c:v>
                      </c:pt>
                      <c:pt idx="6">
                        <c:v>344798.48</c:v>
                      </c:pt>
                      <c:pt idx="7">
                        <c:v>258598.86</c:v>
                      </c:pt>
                      <c:pt idx="8">
                        <c:v>172399.24</c:v>
                      </c:pt>
                    </c:numCache>
                  </c:numRef>
                </c:val>
                <c:extLst xmlns:c15="http://schemas.microsoft.com/office/drawing/2012/chart" xmlns:c16r2="http://schemas.microsoft.com/office/drawing/2015/06/chart">
                  <c:ext xmlns:c16="http://schemas.microsoft.com/office/drawing/2014/chart" uri="{C3380CC4-5D6E-409C-BE32-E72D297353CC}">
                    <c16:uniqueId val="{0000001D-CD46-4C9D-9773-9E757CBFA3D8}"/>
                  </c:ext>
                  <c:ext xmlns:c15="http://schemas.microsoft.com/office/drawing/2012/chart" uri="{02D57815-91ED-43cb-92C2-25804820EDAC}">
                    <c15:datalabelsRange>
                      <c15:f>Hoja2!$C$28:$C$36</c15:f>
                      <c15:dlblRangeCache>
                        <c:ptCount val="9"/>
                        <c:pt idx="0">
                          <c:v>4.746</c:v>
                        </c:pt>
                        <c:pt idx="1">
                          <c:v>4.746</c:v>
                        </c:pt>
                        <c:pt idx="2">
                          <c:v>4.746</c:v>
                        </c:pt>
                        <c:pt idx="3">
                          <c:v>4.746</c:v>
                        </c:pt>
                        <c:pt idx="4">
                          <c:v>5.932</c:v>
                        </c:pt>
                        <c:pt idx="5">
                          <c:v>5.932</c:v>
                        </c:pt>
                        <c:pt idx="6">
                          <c:v>5.932</c:v>
                        </c:pt>
                        <c:pt idx="7">
                          <c:v>5.932</c:v>
                        </c:pt>
                        <c:pt idx="8">
                          <c:v>5.932</c:v>
                        </c:pt>
                      </c15:dlblRangeCache>
                    </c15:datalabelsRange>
                  </c:ext>
                </c:extLst>
              </c15:ser>
            </c15:filteredBarSeries>
            <c15:filteredBarSeries>
              <c15:ser>
                <c:idx val="3"/>
                <c:order val="3"/>
                <c:spPr>
                  <a:noFill/>
                  <a:ln>
                    <a:noFill/>
                  </a:ln>
                  <a:effectLst>
                    <a:innerShdw blurRad="114300">
                      <a:schemeClr val="accent4"/>
                    </a:innerShdw>
                  </a:effectLst>
                </c:spPr>
                <c:invertIfNegative val="0"/>
                <c:dLbls>
                  <c:dLbl>
                    <c:idx val="0"/>
                    <c:tx>
                      <c:rich>
                        <a:bodyPr/>
                        <a:lstStyle/>
                        <a:p>
                          <a:fld id="{6B1EDB0E-7779-4F12-85D9-CE79E6EDC56E}" type="CELLRANGE">
                            <a:rPr lang="en-US"/>
                            <a:pPr/>
                            <a:t>[CELLRANGE]</a:t>
                          </a:fld>
                          <a:endParaRPr lang="es-MX"/>
                        </a:p>
                      </c:rich>
                    </c:tx>
                    <c:dLblPos val="outEnd"/>
                    <c:showLegendKey val="0"/>
                    <c:showVal val="0"/>
                    <c:showCatName val="0"/>
                    <c:showSerName val="0"/>
                    <c:showPercent val="0"/>
                    <c:showBubbleSize val="0"/>
                    <c:extLst xmlns:c15="http://schemas.microsoft.com/office/drawing/2012/chart" xmlns:c16r2="http://schemas.microsoft.com/office/drawing/2015/06/chart">
                      <c:ext xmlns:c16="http://schemas.microsoft.com/office/drawing/2014/chart" uri="{C3380CC4-5D6E-409C-BE32-E72D297353CC}">
                        <c16:uniqueId val="{0000001E-CD46-4C9D-9773-9E757CBFA3D8}"/>
                      </c:ext>
                      <c:ext xmlns:c15="http://schemas.microsoft.com/office/drawing/2012/chart" uri="{CE6537A1-D6FC-4f65-9D91-7224C49458BB}">
                        <c15:dlblFieldTable/>
                        <c15:showDataLabelsRange val="1"/>
                      </c:ext>
                    </c:extLst>
                  </c:dLbl>
                  <c:dLbl>
                    <c:idx val="1"/>
                    <c:tx>
                      <c:rich>
                        <a:bodyPr/>
                        <a:lstStyle/>
                        <a:p>
                          <a:fld id="{11DCD7BE-370E-4235-B56D-E37C11C6CCDA}" type="CELLRANGE">
                            <a:rPr lang="en-US"/>
                            <a:pPr/>
                            <a:t>[CELLRANGE]</a:t>
                          </a:fld>
                          <a:endParaRPr lang="es-MX"/>
                        </a:p>
                      </c:rich>
                    </c:tx>
                    <c:dLblPos val="outEnd"/>
                    <c:showLegendKey val="0"/>
                    <c:showVal val="0"/>
                    <c:showCatName val="0"/>
                    <c:showSerName val="0"/>
                    <c:showPercent val="0"/>
                    <c:showBubbleSize val="0"/>
                    <c:extLst xmlns:c15="http://schemas.microsoft.com/office/drawing/2012/chart" xmlns:c16r2="http://schemas.microsoft.com/office/drawing/2015/06/chart">
                      <c:ext xmlns:c16="http://schemas.microsoft.com/office/drawing/2014/chart" uri="{C3380CC4-5D6E-409C-BE32-E72D297353CC}">
                        <c16:uniqueId val="{0000001F-CD46-4C9D-9773-9E757CBFA3D8}"/>
                      </c:ext>
                      <c:ext xmlns:c15="http://schemas.microsoft.com/office/drawing/2012/chart" uri="{CE6537A1-D6FC-4f65-9D91-7224C49458BB}">
                        <c15:dlblFieldTable/>
                        <c15:showDataLabelsRange val="1"/>
                      </c:ext>
                    </c:extLst>
                  </c:dLbl>
                  <c:dLbl>
                    <c:idx val="2"/>
                    <c:tx>
                      <c:rich>
                        <a:bodyPr/>
                        <a:lstStyle/>
                        <a:p>
                          <a:fld id="{103B071E-7DA5-4693-91FC-D7A7D0922AF0}" type="CELLRANGE">
                            <a:rPr lang="en-US"/>
                            <a:pPr/>
                            <a:t>[CELLRANGE]</a:t>
                          </a:fld>
                          <a:endParaRPr lang="es-MX"/>
                        </a:p>
                      </c:rich>
                    </c:tx>
                    <c:dLblPos val="outEnd"/>
                    <c:showLegendKey val="0"/>
                    <c:showVal val="0"/>
                    <c:showCatName val="0"/>
                    <c:showSerName val="0"/>
                    <c:showPercent val="0"/>
                    <c:showBubbleSize val="0"/>
                    <c:extLst xmlns:c15="http://schemas.microsoft.com/office/drawing/2012/chart" xmlns:c16r2="http://schemas.microsoft.com/office/drawing/2015/06/chart">
                      <c:ext xmlns:c16="http://schemas.microsoft.com/office/drawing/2014/chart" uri="{C3380CC4-5D6E-409C-BE32-E72D297353CC}">
                        <c16:uniqueId val="{00000020-CD46-4C9D-9773-9E757CBFA3D8}"/>
                      </c:ext>
                      <c:ext xmlns:c15="http://schemas.microsoft.com/office/drawing/2012/chart" uri="{CE6537A1-D6FC-4f65-9D91-7224C49458BB}">
                        <c15:dlblFieldTable/>
                        <c15:showDataLabelsRange val="1"/>
                      </c:ext>
                    </c:extLst>
                  </c:dLbl>
                  <c:dLbl>
                    <c:idx val="3"/>
                    <c:tx>
                      <c:rich>
                        <a:bodyPr/>
                        <a:lstStyle/>
                        <a:p>
                          <a:fld id="{D70D61E9-9F52-4D2D-990C-AD96DCA2731A}" type="CELLRANGE">
                            <a:rPr lang="en-US"/>
                            <a:pPr/>
                            <a:t>[CELLRANGE]</a:t>
                          </a:fld>
                          <a:endParaRPr lang="es-MX"/>
                        </a:p>
                      </c:rich>
                    </c:tx>
                    <c:dLblPos val="outEnd"/>
                    <c:showLegendKey val="0"/>
                    <c:showVal val="0"/>
                    <c:showCatName val="0"/>
                    <c:showSerName val="0"/>
                    <c:showPercent val="0"/>
                    <c:showBubbleSize val="0"/>
                    <c:extLst xmlns:c15="http://schemas.microsoft.com/office/drawing/2012/chart" xmlns:c16r2="http://schemas.microsoft.com/office/drawing/2015/06/chart">
                      <c:ext xmlns:c16="http://schemas.microsoft.com/office/drawing/2014/chart" uri="{C3380CC4-5D6E-409C-BE32-E72D297353CC}">
                        <c16:uniqueId val="{00000021-CD46-4C9D-9773-9E757CBFA3D8}"/>
                      </c:ext>
                      <c:ext xmlns:c15="http://schemas.microsoft.com/office/drawing/2012/chart" uri="{CE6537A1-D6FC-4f65-9D91-7224C49458BB}">
                        <c15:dlblFieldTable/>
                        <c15:showDataLabelsRange val="1"/>
                      </c:ext>
                    </c:extLst>
                  </c:dLbl>
                  <c:dLbl>
                    <c:idx val="4"/>
                    <c:tx>
                      <c:rich>
                        <a:bodyPr/>
                        <a:lstStyle/>
                        <a:p>
                          <a:fld id="{29C29E18-DCDE-4249-968B-3E40EB430E5B}" type="CELLRANGE">
                            <a:rPr lang="en-US"/>
                            <a:pPr/>
                            <a:t>[CELLRANGE]</a:t>
                          </a:fld>
                          <a:endParaRPr lang="es-MX"/>
                        </a:p>
                      </c:rich>
                    </c:tx>
                    <c:dLblPos val="outEnd"/>
                    <c:showLegendKey val="0"/>
                    <c:showVal val="0"/>
                    <c:showCatName val="0"/>
                    <c:showSerName val="0"/>
                    <c:showPercent val="0"/>
                    <c:showBubbleSize val="0"/>
                    <c:extLst xmlns:c15="http://schemas.microsoft.com/office/drawing/2012/chart" xmlns:c16r2="http://schemas.microsoft.com/office/drawing/2015/06/chart">
                      <c:ext xmlns:c16="http://schemas.microsoft.com/office/drawing/2014/chart" uri="{C3380CC4-5D6E-409C-BE32-E72D297353CC}">
                        <c16:uniqueId val="{00000022-CD46-4C9D-9773-9E757CBFA3D8}"/>
                      </c:ext>
                      <c:ext xmlns:c15="http://schemas.microsoft.com/office/drawing/2012/chart" uri="{CE6537A1-D6FC-4f65-9D91-7224C49458BB}">
                        <c15:dlblFieldTable/>
                        <c15:showDataLabelsRange val="1"/>
                      </c:ext>
                    </c:extLst>
                  </c:dLbl>
                  <c:dLbl>
                    <c:idx val="5"/>
                    <c:tx>
                      <c:rich>
                        <a:bodyPr/>
                        <a:lstStyle/>
                        <a:p>
                          <a:fld id="{CB9114C4-D491-4824-8238-0F1F89D8A489}" type="CELLRANGE">
                            <a:rPr lang="en-US"/>
                            <a:pPr/>
                            <a:t>[CELLRANGE]</a:t>
                          </a:fld>
                          <a:endParaRPr lang="es-MX"/>
                        </a:p>
                      </c:rich>
                    </c:tx>
                    <c:dLblPos val="outEnd"/>
                    <c:showLegendKey val="0"/>
                    <c:showVal val="0"/>
                    <c:showCatName val="0"/>
                    <c:showSerName val="0"/>
                    <c:showPercent val="0"/>
                    <c:showBubbleSize val="0"/>
                    <c:extLst xmlns:c15="http://schemas.microsoft.com/office/drawing/2012/chart" xmlns:c16r2="http://schemas.microsoft.com/office/drawing/2015/06/chart">
                      <c:ext xmlns:c16="http://schemas.microsoft.com/office/drawing/2014/chart" uri="{C3380CC4-5D6E-409C-BE32-E72D297353CC}">
                        <c16:uniqueId val="{00000023-CD46-4C9D-9773-9E757CBFA3D8}"/>
                      </c:ext>
                      <c:ext xmlns:c15="http://schemas.microsoft.com/office/drawing/2012/chart" uri="{CE6537A1-D6FC-4f65-9D91-7224C49458BB}">
                        <c15:dlblFieldTable/>
                        <c15:showDataLabelsRange val="1"/>
                      </c:ext>
                    </c:extLst>
                  </c:dLbl>
                  <c:dLbl>
                    <c:idx val="6"/>
                    <c:tx>
                      <c:rich>
                        <a:bodyPr/>
                        <a:lstStyle/>
                        <a:p>
                          <a:fld id="{53149E86-DBE8-47A8-BF90-0555C89EF068}" type="CELLRANGE">
                            <a:rPr lang="en-US"/>
                            <a:pPr/>
                            <a:t>[CELLRANGE]</a:t>
                          </a:fld>
                          <a:endParaRPr lang="es-MX"/>
                        </a:p>
                      </c:rich>
                    </c:tx>
                    <c:dLblPos val="outEnd"/>
                    <c:showLegendKey val="0"/>
                    <c:showVal val="0"/>
                    <c:showCatName val="0"/>
                    <c:showSerName val="0"/>
                    <c:showPercent val="0"/>
                    <c:showBubbleSize val="0"/>
                    <c:extLst xmlns:c15="http://schemas.microsoft.com/office/drawing/2012/chart" xmlns:c16r2="http://schemas.microsoft.com/office/drawing/2015/06/chart">
                      <c:ext xmlns:c16="http://schemas.microsoft.com/office/drawing/2014/chart" uri="{C3380CC4-5D6E-409C-BE32-E72D297353CC}">
                        <c16:uniqueId val="{00000024-CD46-4C9D-9773-9E757CBFA3D8}"/>
                      </c:ext>
                      <c:ext xmlns:c15="http://schemas.microsoft.com/office/drawing/2012/chart" uri="{CE6537A1-D6FC-4f65-9D91-7224C49458BB}">
                        <c15:dlblFieldTable/>
                        <c15:showDataLabelsRange val="1"/>
                      </c:ext>
                    </c:extLst>
                  </c:dLbl>
                  <c:dLbl>
                    <c:idx val="7"/>
                    <c:tx>
                      <c:rich>
                        <a:bodyPr/>
                        <a:lstStyle/>
                        <a:p>
                          <a:fld id="{4E335CE5-2FF9-4191-B549-0819C77E9E78}" type="CELLRANGE">
                            <a:rPr lang="en-US"/>
                            <a:pPr/>
                            <a:t>[CELLRANGE]</a:t>
                          </a:fld>
                          <a:endParaRPr lang="es-MX"/>
                        </a:p>
                      </c:rich>
                    </c:tx>
                    <c:dLblPos val="outEnd"/>
                    <c:showLegendKey val="0"/>
                    <c:showVal val="0"/>
                    <c:showCatName val="0"/>
                    <c:showSerName val="0"/>
                    <c:showPercent val="0"/>
                    <c:showBubbleSize val="0"/>
                    <c:extLst xmlns:c15="http://schemas.microsoft.com/office/drawing/2012/chart" xmlns:c16r2="http://schemas.microsoft.com/office/drawing/2015/06/chart">
                      <c:ext xmlns:c16="http://schemas.microsoft.com/office/drawing/2014/chart" uri="{C3380CC4-5D6E-409C-BE32-E72D297353CC}">
                        <c16:uniqueId val="{00000025-CD46-4C9D-9773-9E757CBFA3D8}"/>
                      </c:ext>
                      <c:ext xmlns:c15="http://schemas.microsoft.com/office/drawing/2012/chart" uri="{CE6537A1-D6FC-4f65-9D91-7224C49458BB}">
                        <c15:dlblFieldTable/>
                        <c15:showDataLabelsRange val="1"/>
                      </c:ext>
                    </c:extLst>
                  </c:dLbl>
                  <c:dLbl>
                    <c:idx val="8"/>
                    <c:tx>
                      <c:rich>
                        <a:bodyPr/>
                        <a:lstStyle/>
                        <a:p>
                          <a:fld id="{48C7C431-6AA7-4F8A-AD66-AA7A6D3EE0AC}" type="CELLRANGE">
                            <a:rPr lang="en-US"/>
                            <a:pPr/>
                            <a:t>[CELLRANGE]</a:t>
                          </a:fld>
                          <a:endParaRPr lang="es-MX"/>
                        </a:p>
                      </c:rich>
                    </c:tx>
                    <c:dLblPos val="outEnd"/>
                    <c:showLegendKey val="0"/>
                    <c:showVal val="0"/>
                    <c:showCatName val="0"/>
                    <c:showSerName val="0"/>
                    <c:showPercent val="0"/>
                    <c:showBubbleSize val="0"/>
                    <c:extLst xmlns:c15="http://schemas.microsoft.com/office/drawing/2012/chart" xmlns:c16r2="http://schemas.microsoft.com/office/drawing/2015/06/chart">
                      <c:ext xmlns:c16="http://schemas.microsoft.com/office/drawing/2014/chart" uri="{C3380CC4-5D6E-409C-BE32-E72D297353CC}">
                        <c16:uniqueId val="{00000026-CD46-4C9D-9773-9E757CBFA3D8}"/>
                      </c:ext>
                      <c:ext xmlns:c15="http://schemas.microsoft.com/office/drawing/2012/chart" uri="{CE6537A1-D6FC-4f65-9D91-7224C49458BB}">
                        <c15:dlblFieldTable/>
                        <c15:showDataLabelsRange val="1"/>
                      </c:ext>
                    </c:extLst>
                  </c:dLbl>
                  <c:spPr>
                    <a:noFill/>
                    <a:ln>
                      <a:noFill/>
                    </a:ln>
                    <a:effectLst/>
                  </c:spPr>
                  <c:txPr>
                    <a:bodyPr rot="0" spcFirstLastPara="1" vertOverflow="ellipsis" horzOverflow="clip" vert="horz" wrap="square" lIns="0" tIns="0" rIns="324000" bIns="0" anchor="t" anchorCtr="0">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outEnd"/>
                  <c:showLegendKey val="0"/>
                  <c:showVal val="0"/>
                  <c:showCatName val="0"/>
                  <c:showSerName val="0"/>
                  <c:showPercent val="0"/>
                  <c:showBubbleSize val="0"/>
                  <c:showLeaderLines val="0"/>
                  <c:extLst xmlns:c15="http://schemas.microsoft.com/office/drawing/2012/chart" xmlns:c16r2="http://schemas.microsoft.com/office/drawing/2015/06/chart">
                    <c:ext xmlns:c15="http://schemas.microsoft.com/office/drawing/2012/chart" uri="{CE6537A1-D6FC-4f65-9D91-7224C49458BB}">
                      <c15:spPr xmlns:c15="http://schemas.microsoft.com/office/drawing/2012/chart">
                        <a:prstGeom prst="rect">
                          <a:avLst/>
                        </a:prstGeom>
                        <a:noFill/>
                        <a:ln>
                          <a:noFill/>
                        </a:ln>
                      </c15:spPr>
                      <c15:showDataLabelsRange val="1"/>
                      <c15:showLeaderLines val="1"/>
                      <c15:leaderLines>
                        <c:spPr>
                          <a:ln w="9525">
                            <a:solidFill>
                              <a:schemeClr val="tx1">
                                <a:lumMod val="35000"/>
                                <a:lumOff val="65000"/>
                              </a:schemeClr>
                            </a:solidFill>
                          </a:ln>
                          <a:effectLst/>
                        </c:spPr>
                      </c15:leaderLines>
                    </c:ext>
                  </c:extLst>
                </c:dLbls>
                <c:cat>
                  <c:strRef>
                    <c:extLst xmlns:c15="http://schemas.microsoft.com/office/drawing/2012/chart" xmlns:c16r2="http://schemas.microsoft.com/office/drawing/2015/06/chart">
                      <c:ext xmlns:c15="http://schemas.microsoft.com/office/drawing/2012/chart" uri="{02D57815-91ED-43cb-92C2-25804820EDAC}">
                        <c15:formulaRef>
                          <c15:sqref>Hoja4!$M$7:$M$15</c15:sqref>
                        </c15:formulaRef>
                      </c:ext>
                    </c:extLst>
                    <c:strCache>
                      <c:ptCount val="9"/>
                      <c:pt idx="0">
                        <c:v>ERC2</c:v>
                      </c:pt>
                      <c:pt idx="1">
                        <c:v>ERC2</c:v>
                      </c:pt>
                      <c:pt idx="2">
                        <c:v>ERC2</c:v>
                      </c:pt>
                      <c:pt idx="3">
                        <c:v>ERC2</c:v>
                      </c:pt>
                      <c:pt idx="4">
                        <c:v>ERC2</c:v>
                      </c:pt>
                      <c:pt idx="5">
                        <c:v>ERC2</c:v>
                      </c:pt>
                      <c:pt idx="6">
                        <c:v>ERC2</c:v>
                      </c:pt>
                      <c:pt idx="7">
                        <c:v>ERC2</c:v>
                      </c:pt>
                      <c:pt idx="8">
                        <c:v>ERC2</c:v>
                      </c:pt>
                    </c:strCache>
                  </c:strRef>
                </c:cat>
                <c:val>
                  <c:numRef>
                    <c:extLst xmlns:c15="http://schemas.microsoft.com/office/drawing/2012/chart" xmlns:c16r2="http://schemas.microsoft.com/office/drawing/2015/06/chart">
                      <c:ext xmlns:c15="http://schemas.microsoft.com/office/drawing/2012/chart" uri="{02D57815-91ED-43cb-92C2-25804820EDAC}">
                        <c15:formulaRef>
                          <c15:sqref>Hoja2!$F$28:$F$36</c15:sqref>
                        </c15:formulaRef>
                      </c:ext>
                    </c:extLst>
                    <c:numCache>
                      <c:formatCode>General</c:formatCode>
                      <c:ptCount val="9"/>
                      <c:pt idx="0">
                        <c:v>1422293.73</c:v>
                      </c:pt>
                      <c:pt idx="1">
                        <c:v>1407927.12</c:v>
                      </c:pt>
                      <c:pt idx="2">
                        <c:v>1393560.52</c:v>
                      </c:pt>
                      <c:pt idx="3">
                        <c:v>1379193.92</c:v>
                      </c:pt>
                      <c:pt idx="4">
                        <c:v>517197.72</c:v>
                      </c:pt>
                      <c:pt idx="5">
                        <c:v>430998.1</c:v>
                      </c:pt>
                      <c:pt idx="6">
                        <c:v>344798.48</c:v>
                      </c:pt>
                      <c:pt idx="7">
                        <c:v>258598.86</c:v>
                      </c:pt>
                      <c:pt idx="8">
                        <c:v>172399.24</c:v>
                      </c:pt>
                    </c:numCache>
                  </c:numRef>
                </c:val>
                <c:extLst xmlns:c15="http://schemas.microsoft.com/office/drawing/2012/chart" xmlns:c16r2="http://schemas.microsoft.com/office/drawing/2015/06/chart">
                  <c:ext xmlns:c16="http://schemas.microsoft.com/office/drawing/2014/chart" uri="{C3380CC4-5D6E-409C-BE32-E72D297353CC}">
                    <c16:uniqueId val="{00000027-CD46-4C9D-9773-9E757CBFA3D8}"/>
                  </c:ext>
                  <c:ext xmlns:c15="http://schemas.microsoft.com/office/drawing/2012/chart" uri="{02D57815-91ED-43cb-92C2-25804820EDAC}">
                    <c15:datalabelsRange>
                      <c15:f>Hoja2!$I$28:$I$36</c15:f>
                      <c15:dlblRangeCache>
                        <c:ptCount val="9"/>
                        <c:pt idx="0">
                          <c:v>59.325</c:v>
                        </c:pt>
                        <c:pt idx="1">
                          <c:v>59.325</c:v>
                        </c:pt>
                        <c:pt idx="2">
                          <c:v>59.325</c:v>
                        </c:pt>
                        <c:pt idx="3">
                          <c:v>59.325</c:v>
                        </c:pt>
                        <c:pt idx="4">
                          <c:v>74.15</c:v>
                        </c:pt>
                        <c:pt idx="5">
                          <c:v>74.15</c:v>
                        </c:pt>
                        <c:pt idx="6">
                          <c:v>74.15</c:v>
                        </c:pt>
                        <c:pt idx="7">
                          <c:v>74.15</c:v>
                        </c:pt>
                        <c:pt idx="8">
                          <c:v>74.15</c:v>
                        </c:pt>
                      </c15:dlblRangeCache>
                    </c15:datalabelsRange>
                  </c:ext>
                </c:extLst>
              </c15:ser>
            </c15:filteredBarSeries>
          </c:ext>
        </c:extLst>
      </c:barChart>
      <c:catAx>
        <c:axId val="366867464"/>
        <c:scaling>
          <c:orientation val="minMax"/>
        </c:scaling>
        <c:delete val="0"/>
        <c:axPos val="b"/>
        <c:numFmt formatCode="General" sourceLinked="1"/>
        <c:majorTickMark val="none"/>
        <c:minorTickMark val="none"/>
        <c:tickLblPos val="low"/>
        <c:spPr>
          <a:noFill/>
          <a:ln w="19050"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366867072"/>
        <c:crosses val="autoZero"/>
        <c:auto val="0"/>
        <c:lblAlgn val="ctr"/>
        <c:lblOffset val="100"/>
        <c:noMultiLvlLbl val="0"/>
      </c:catAx>
      <c:valAx>
        <c:axId val="366867072"/>
        <c:scaling>
          <c:orientation val="minMax"/>
        </c:scaling>
        <c:delete val="0"/>
        <c:axPos val="l"/>
        <c:minorGridlines>
          <c:spPr>
            <a:ln>
              <a:noFill/>
            </a:ln>
            <a:effectLst/>
          </c:spPr>
        </c:minorGridlines>
        <c:title>
          <c:tx>
            <c:rich>
              <a:bodyPr rot="-5400000" spcFirstLastPara="1" vertOverflow="ellipsis" vert="horz" wrap="square" anchor="b" anchorCtr="1"/>
              <a:lstStyle/>
              <a:p>
                <a:pPr>
                  <a:defRPr sz="900" b="1" i="0" u="none" strike="noStrike" kern="1200" baseline="0">
                    <a:solidFill>
                      <a:schemeClr val="tx1">
                        <a:lumMod val="65000"/>
                        <a:lumOff val="35000"/>
                      </a:schemeClr>
                    </a:solidFill>
                    <a:latin typeface="+mn-lt"/>
                    <a:ea typeface="+mn-ea"/>
                    <a:cs typeface="+mn-cs"/>
                  </a:defRPr>
                </a:pPr>
                <a:r>
                  <a:rPr lang="es-MX"/>
                  <a:t>PRECIO</a:t>
                </a:r>
                <a:r>
                  <a:rPr lang="es-MX" baseline="0"/>
                  <a:t> DE LA OFERTA DE COMPRA</a:t>
                </a:r>
                <a:endParaRPr lang="es-MX"/>
              </a:p>
            </c:rich>
          </c:tx>
          <c:layout/>
          <c:overlay val="0"/>
          <c:spPr>
            <a:noFill/>
            <a:ln>
              <a:noFill/>
            </a:ln>
            <a:effectLst/>
          </c:spPr>
          <c:txPr>
            <a:bodyPr rot="-5400000" spcFirstLastPara="1" vertOverflow="ellipsis" vert="horz" wrap="square" anchor="b" anchorCtr="1"/>
            <a:lstStyle/>
            <a:p>
              <a:pPr>
                <a:defRPr sz="900" b="1" i="0" u="none" strike="noStrike" kern="1200" baseline="0">
                  <a:solidFill>
                    <a:schemeClr val="tx1">
                      <a:lumMod val="65000"/>
                      <a:lumOff val="35000"/>
                    </a:schemeClr>
                  </a:solidFill>
                  <a:latin typeface="+mn-lt"/>
                  <a:ea typeface="+mn-ea"/>
                  <a:cs typeface="+mn-cs"/>
                </a:defRPr>
              </a:pPr>
              <a:endParaRPr lang="es-MX"/>
            </a:p>
          </c:txPr>
        </c:title>
        <c:numFmt formatCode="General" sourceLinked="1"/>
        <c:majorTickMark val="none"/>
        <c:minorTickMark val="out"/>
        <c:tickLblPos val="nextTo"/>
        <c:spPr>
          <a:noFill/>
          <a:ln>
            <a:noFill/>
          </a:ln>
          <a:effectLst/>
        </c:spPr>
        <c:txPr>
          <a:bodyPr rot="0" spcFirstLastPara="1" vertOverflow="ellipsis"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366867464"/>
        <c:crosses val="autoZero"/>
        <c:crossBetween val="between"/>
      </c:valAx>
      <c:spPr>
        <a:noFill/>
        <a:ln>
          <a:noFill/>
        </a:ln>
        <a:effectLst/>
      </c:spPr>
    </c:plotArea>
    <c:legend>
      <c:legendPos val="t"/>
      <c:layout>
        <c:manualLayout>
          <c:xMode val="edge"/>
          <c:yMode val="edge"/>
          <c:x val="0.25407231802117924"/>
          <c:y val="1.7070580935092363E-2"/>
          <c:w val="0.44748790361778257"/>
          <c:h val="4.1299848532149346E-2"/>
        </c:manualLayout>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legend>
    <c:plotVisOnly val="1"/>
    <c:dispBlanksAs val="gap"/>
    <c:showDLblsOverMax val="0"/>
  </c:chart>
  <c:spPr>
    <a:noFill/>
    <a:ln>
      <a:noFill/>
    </a:ln>
    <a:effectLst/>
  </c:spPr>
  <c:txPr>
    <a:bodyPr/>
    <a:lstStyle/>
    <a:p>
      <a:pPr>
        <a:defRPr/>
      </a:pPr>
      <a:endParaRPr lang="es-MX"/>
    </a:p>
  </c:txPr>
  <c:externalData r:id="rId4">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7040675017088477"/>
          <c:y val="7.2462703820053584E-2"/>
          <c:w val="0.8014083684533253"/>
          <c:h val="0.8285661503176589"/>
        </c:manualLayout>
      </c:layout>
      <c:barChart>
        <c:barDir val="col"/>
        <c:grouping val="clustered"/>
        <c:varyColors val="0"/>
        <c:ser>
          <c:idx val="0"/>
          <c:order val="0"/>
          <c:tx>
            <c:v>Oferta de Compra de POTENCIA Aceptada de SSB</c:v>
          </c:tx>
          <c:spPr>
            <a:pattFill prst="narHorz">
              <a:fgClr>
                <a:schemeClr val="accent1"/>
              </a:fgClr>
              <a:bgClr>
                <a:schemeClr val="accent1">
                  <a:lumMod val="20000"/>
                  <a:lumOff val="80000"/>
                </a:schemeClr>
              </a:bgClr>
            </a:pattFill>
            <a:ln>
              <a:noFill/>
            </a:ln>
            <a:effectLst>
              <a:innerShdw blurRad="114300">
                <a:schemeClr val="accent1"/>
              </a:innerShdw>
            </a:effectLst>
          </c:spPr>
          <c:invertIfNegative val="0"/>
          <c:dLbls>
            <c:dLbl>
              <c:idx val="0"/>
              <c:layout>
                <c:manualLayout>
                  <c:x val="-1.3152950018789963E-2"/>
                  <c:y val="0.41495247031944843"/>
                </c:manualLayout>
              </c:layout>
              <c:tx>
                <c:rich>
                  <a:bodyPr/>
                  <a:lstStyle/>
                  <a:p>
                    <a:fld id="{84002DFF-0C6F-4C6E-B77A-0B60C6FBAB72}" type="CELLRANGE">
                      <a:rPr lang="en-US"/>
                      <a:pPr/>
                      <a:t>[CELLRANGE]</a:t>
                    </a:fld>
                    <a:endParaRPr lang="es-MX"/>
                  </a:p>
                </c:rich>
              </c:tx>
              <c:dLblPos val="outEnd"/>
              <c:showLegendKey val="0"/>
              <c:showVal val="0"/>
              <c:showCatName val="0"/>
              <c:showSerName val="0"/>
              <c:showPercent val="0"/>
              <c:showBubbleSize val="0"/>
              <c:extLst xmlns:c16r2="http://schemas.microsoft.com/office/drawing/2015/06/chart">
                <c:ext xmlns:c16="http://schemas.microsoft.com/office/drawing/2014/chart" uri="{C3380CC4-5D6E-409C-BE32-E72D297353CC}">
                  <c16:uniqueId val="{00000000-479B-4219-B344-89F2659303D4}"/>
                </c:ext>
                <c:ext xmlns:c15="http://schemas.microsoft.com/office/drawing/2012/chart" uri="{CE6537A1-D6FC-4f65-9D91-7224C49458BB}">
                  <c15:layout/>
                  <c15:dlblFieldTable/>
                  <c15:showDataLabelsRange val="1"/>
                </c:ext>
              </c:extLst>
            </c:dLbl>
            <c:dLbl>
              <c:idx val="1"/>
              <c:layout>
                <c:manualLayout>
                  <c:x val="-1.5031942878617095E-2"/>
                  <c:y val="0.41123259851585908"/>
                </c:manualLayout>
              </c:layout>
              <c:tx>
                <c:rich>
                  <a:bodyPr/>
                  <a:lstStyle/>
                  <a:p>
                    <a:fld id="{49EC32A4-8AA1-45E5-9D96-8117C7FE9ED5}" type="CELLRANGE">
                      <a:rPr lang="en-US"/>
                      <a:pPr/>
                      <a:t>[CELLRANGE]</a:t>
                    </a:fld>
                    <a:endParaRPr lang="es-MX"/>
                  </a:p>
                </c:rich>
              </c:tx>
              <c:dLblPos val="outEnd"/>
              <c:showLegendKey val="0"/>
              <c:showVal val="0"/>
              <c:showCatName val="0"/>
              <c:showSerName val="0"/>
              <c:showPercent val="0"/>
              <c:showBubbleSize val="0"/>
              <c:extLst xmlns:c16r2="http://schemas.microsoft.com/office/drawing/2015/06/chart">
                <c:ext xmlns:c16="http://schemas.microsoft.com/office/drawing/2014/chart" uri="{C3380CC4-5D6E-409C-BE32-E72D297353CC}">
                  <c16:uniqueId val="{00000001-479B-4219-B344-89F2659303D4}"/>
                </c:ext>
                <c:ext xmlns:c15="http://schemas.microsoft.com/office/drawing/2012/chart" uri="{CE6537A1-D6FC-4f65-9D91-7224C49458BB}">
                  <c15:layout/>
                  <c15:dlblFieldTable/>
                  <c15:showDataLabelsRange val="1"/>
                </c:ext>
              </c:extLst>
            </c:dLbl>
            <c:dLbl>
              <c:idx val="2"/>
              <c:layout>
                <c:manualLayout>
                  <c:x val="-1.3152950018789928E-2"/>
                  <c:y val="0.39626607554884657"/>
                </c:manualLayout>
              </c:layout>
              <c:tx>
                <c:rich>
                  <a:bodyPr/>
                  <a:lstStyle/>
                  <a:p>
                    <a:fld id="{78486652-8019-49C4-9916-7F0171C05587}" type="CELLRANGE">
                      <a:rPr lang="en-US"/>
                      <a:pPr/>
                      <a:t>[CELLRANGE]</a:t>
                    </a:fld>
                    <a:endParaRPr lang="es-MX"/>
                  </a:p>
                </c:rich>
              </c:tx>
              <c:dLblPos val="outEnd"/>
              <c:showLegendKey val="0"/>
              <c:showVal val="0"/>
              <c:showCatName val="0"/>
              <c:showSerName val="0"/>
              <c:showPercent val="0"/>
              <c:showBubbleSize val="0"/>
              <c:extLst xmlns:c16r2="http://schemas.microsoft.com/office/drawing/2015/06/chart">
                <c:ext xmlns:c16="http://schemas.microsoft.com/office/drawing/2014/chart" uri="{C3380CC4-5D6E-409C-BE32-E72D297353CC}">
                  <c16:uniqueId val="{00000002-479B-4219-B344-89F2659303D4}"/>
                </c:ext>
                <c:ext xmlns:c15="http://schemas.microsoft.com/office/drawing/2012/chart" uri="{CE6537A1-D6FC-4f65-9D91-7224C49458BB}">
                  <c15:layout/>
                  <c15:dlblFieldTable/>
                  <c15:showDataLabelsRange val="1"/>
                </c:ext>
              </c:extLst>
            </c:dLbl>
            <c:dLbl>
              <c:idx val="3"/>
              <c:layout>
                <c:manualLayout>
                  <c:x val="-1.5031942878617061E-2"/>
                  <c:y val="0.39619513234420828"/>
                </c:manualLayout>
              </c:layout>
              <c:tx>
                <c:rich>
                  <a:bodyPr/>
                  <a:lstStyle/>
                  <a:p>
                    <a:fld id="{C4F6BD72-D930-4818-B50A-E779CE23621F}" type="CELLRANGE">
                      <a:rPr lang="en-US"/>
                      <a:pPr/>
                      <a:t>[CELLRANGE]</a:t>
                    </a:fld>
                    <a:endParaRPr lang="es-MX"/>
                  </a:p>
                </c:rich>
              </c:tx>
              <c:dLblPos val="outEnd"/>
              <c:showLegendKey val="0"/>
              <c:showVal val="0"/>
              <c:showCatName val="0"/>
              <c:showSerName val="0"/>
              <c:showPercent val="0"/>
              <c:showBubbleSize val="0"/>
              <c:extLst xmlns:c16r2="http://schemas.microsoft.com/office/drawing/2015/06/chart">
                <c:ext xmlns:c16="http://schemas.microsoft.com/office/drawing/2014/chart" uri="{C3380CC4-5D6E-409C-BE32-E72D297353CC}">
                  <c16:uniqueId val="{00000003-479B-4219-B344-89F2659303D4}"/>
                </c:ext>
                <c:ext xmlns:c15="http://schemas.microsoft.com/office/drawing/2012/chart" uri="{CE6537A1-D6FC-4f65-9D91-7224C49458BB}">
                  <c15:layout/>
                  <c15:dlblFieldTable/>
                  <c15:showDataLabelsRange val="1"/>
                </c:ext>
              </c:extLst>
            </c:dLbl>
            <c:dLbl>
              <c:idx val="4"/>
              <c:layout>
                <c:manualLayout>
                  <c:x val="-1.3152950018789997E-2"/>
                  <c:y val="0.18059873344847427"/>
                </c:manualLayout>
              </c:layout>
              <c:tx>
                <c:rich>
                  <a:bodyPr/>
                  <a:lstStyle/>
                  <a:p>
                    <a:fld id="{98463A2D-143B-4701-A9CF-547C7C4768B7}" type="CELLRANGE">
                      <a:rPr lang="en-US"/>
                      <a:pPr/>
                      <a:t>[CELLRANGE]</a:t>
                    </a:fld>
                    <a:endParaRPr lang="es-MX"/>
                  </a:p>
                </c:rich>
              </c:tx>
              <c:dLblPos val="outEnd"/>
              <c:showLegendKey val="0"/>
              <c:showVal val="0"/>
              <c:showCatName val="0"/>
              <c:showSerName val="0"/>
              <c:showPercent val="0"/>
              <c:showBubbleSize val="0"/>
              <c:extLst xmlns:c16r2="http://schemas.microsoft.com/office/drawing/2015/06/chart">
                <c:ext xmlns:c16="http://schemas.microsoft.com/office/drawing/2014/chart" uri="{C3380CC4-5D6E-409C-BE32-E72D297353CC}">
                  <c16:uniqueId val="{00000004-479B-4219-B344-89F2659303D4}"/>
                </c:ext>
                <c:ext xmlns:c15="http://schemas.microsoft.com/office/drawing/2012/chart" uri="{CE6537A1-D6FC-4f65-9D91-7224C49458BB}">
                  <c15:layout/>
                  <c15:dlblFieldTable/>
                  <c15:showDataLabelsRange val="1"/>
                </c:ext>
              </c:extLst>
            </c:dLbl>
            <c:dLbl>
              <c:idx val="5"/>
              <c:layout>
                <c:manualLayout>
                  <c:x val="-1.3152950018789928E-2"/>
                  <c:y val="0.16115780216592096"/>
                </c:manualLayout>
              </c:layout>
              <c:tx>
                <c:rich>
                  <a:bodyPr/>
                  <a:lstStyle/>
                  <a:p>
                    <a:fld id="{E4BD14D8-FF34-4E70-AEB1-98E31F8B6A5E}" type="CELLRANGE">
                      <a:rPr lang="en-US"/>
                      <a:pPr/>
                      <a:t>[CELLRANGE]</a:t>
                    </a:fld>
                    <a:endParaRPr lang="es-MX"/>
                  </a:p>
                </c:rich>
              </c:tx>
              <c:dLblPos val="outEnd"/>
              <c:showLegendKey val="0"/>
              <c:showVal val="0"/>
              <c:showCatName val="0"/>
              <c:showSerName val="0"/>
              <c:showPercent val="0"/>
              <c:showBubbleSize val="0"/>
              <c:extLst xmlns:c16r2="http://schemas.microsoft.com/office/drawing/2015/06/chart">
                <c:ext xmlns:c16="http://schemas.microsoft.com/office/drawing/2014/chart" uri="{C3380CC4-5D6E-409C-BE32-E72D297353CC}">
                  <c16:uniqueId val="{00000005-479B-4219-B344-89F2659303D4}"/>
                </c:ext>
                <c:ext xmlns:c15="http://schemas.microsoft.com/office/drawing/2012/chart" uri="{CE6537A1-D6FC-4f65-9D91-7224C49458BB}">
                  <c15:layout/>
                  <c15:dlblFieldTable/>
                  <c15:showDataLabelsRange val="1"/>
                </c:ext>
              </c:extLst>
            </c:dLbl>
            <c:dLbl>
              <c:idx val="6"/>
              <c:layout>
                <c:manualLayout>
                  <c:x val="-1.6910935738444193E-2"/>
                  <c:y val="0.13596004514979668"/>
                </c:manualLayout>
              </c:layout>
              <c:tx>
                <c:rich>
                  <a:bodyPr/>
                  <a:lstStyle/>
                  <a:p>
                    <a:fld id="{4E346656-574A-4743-B442-C7AE495746FD}" type="CELLRANGE">
                      <a:rPr lang="en-US"/>
                      <a:pPr/>
                      <a:t>[CELLRANGE]</a:t>
                    </a:fld>
                    <a:endParaRPr lang="es-MX"/>
                  </a:p>
                </c:rich>
              </c:tx>
              <c:dLblPos val="outEnd"/>
              <c:showLegendKey val="0"/>
              <c:showVal val="0"/>
              <c:showCatName val="0"/>
              <c:showSerName val="0"/>
              <c:showPercent val="0"/>
              <c:showBubbleSize val="0"/>
              <c:extLst xmlns:c16r2="http://schemas.microsoft.com/office/drawing/2015/06/chart">
                <c:ext xmlns:c16="http://schemas.microsoft.com/office/drawing/2014/chart" uri="{C3380CC4-5D6E-409C-BE32-E72D297353CC}">
                  <c16:uniqueId val="{00000006-479B-4219-B344-89F2659303D4}"/>
                </c:ext>
                <c:ext xmlns:c15="http://schemas.microsoft.com/office/drawing/2012/chart" uri="{CE6537A1-D6FC-4f65-9D91-7224C49458BB}">
                  <c15:layout/>
                  <c15:dlblFieldTable/>
                  <c15:showDataLabelsRange val="1"/>
                </c:ext>
              </c:extLst>
            </c:dLbl>
            <c:dLbl>
              <c:idx val="7"/>
              <c:layout>
                <c:manualLayout>
                  <c:x val="-1.5031942878617061E-2"/>
                  <c:y val="0.11364058767265491"/>
                </c:manualLayout>
              </c:layout>
              <c:tx>
                <c:rich>
                  <a:bodyPr/>
                  <a:lstStyle/>
                  <a:p>
                    <a:fld id="{AF18498A-210E-4E13-9996-5579C59D5507}" type="CELLRANGE">
                      <a:rPr lang="en-US"/>
                      <a:pPr/>
                      <a:t>[CELLRANGE]</a:t>
                    </a:fld>
                    <a:endParaRPr lang="es-MX"/>
                  </a:p>
                </c:rich>
              </c:tx>
              <c:dLblPos val="outEnd"/>
              <c:showLegendKey val="0"/>
              <c:showVal val="0"/>
              <c:showCatName val="0"/>
              <c:showSerName val="0"/>
              <c:showPercent val="0"/>
              <c:showBubbleSize val="0"/>
              <c:extLst xmlns:c16r2="http://schemas.microsoft.com/office/drawing/2015/06/chart">
                <c:ext xmlns:c16="http://schemas.microsoft.com/office/drawing/2014/chart" uri="{C3380CC4-5D6E-409C-BE32-E72D297353CC}">
                  <c16:uniqueId val="{00000007-479B-4219-B344-89F2659303D4}"/>
                </c:ext>
                <c:ext xmlns:c15="http://schemas.microsoft.com/office/drawing/2012/chart" uri="{CE6537A1-D6FC-4f65-9D91-7224C49458BB}">
                  <c15:layout/>
                  <c15:dlblFieldTable/>
                  <c15:showDataLabelsRange val="1"/>
                </c:ext>
              </c:extLst>
            </c:dLbl>
            <c:dLbl>
              <c:idx val="8"/>
              <c:layout>
                <c:manualLayout>
                  <c:x val="-1.3152950018789928E-2"/>
                  <c:y val="8.9277603252961149E-2"/>
                </c:manualLayout>
              </c:layout>
              <c:tx>
                <c:rich>
                  <a:bodyPr/>
                  <a:lstStyle/>
                  <a:p>
                    <a:fld id="{2A692C65-B004-406F-80FD-7D7F48E3999C}" type="CELLRANGE">
                      <a:rPr lang="en-US"/>
                      <a:pPr/>
                      <a:t>[CELLRANGE]</a:t>
                    </a:fld>
                    <a:endParaRPr lang="es-MX"/>
                  </a:p>
                </c:rich>
              </c:tx>
              <c:dLblPos val="outEnd"/>
              <c:showLegendKey val="0"/>
              <c:showVal val="0"/>
              <c:showCatName val="0"/>
              <c:showSerName val="0"/>
              <c:showPercent val="0"/>
              <c:showBubbleSize val="0"/>
              <c:extLst xmlns:c16r2="http://schemas.microsoft.com/office/drawing/2015/06/chart">
                <c:ext xmlns:c16="http://schemas.microsoft.com/office/drawing/2014/chart" uri="{C3380CC4-5D6E-409C-BE32-E72D297353CC}">
                  <c16:uniqueId val="{00000008-479B-4219-B344-89F2659303D4}"/>
                </c:ext>
                <c:ext xmlns:c15="http://schemas.microsoft.com/office/drawing/2012/chart" uri="{CE6537A1-D6FC-4f65-9D91-7224C49458BB}">
                  <c15:layout/>
                  <c15:dlblFieldTable/>
                  <c15:showDataLabelsRange val="1"/>
                </c:ext>
              </c:extLst>
            </c:dLbl>
            <c:spPr>
              <a:noFill/>
              <a:ln>
                <a:noFill/>
              </a:ln>
              <a:effectLst/>
            </c:spPr>
            <c:txPr>
              <a:bodyPr rot="-5400000" spcFirstLastPara="1" vertOverflow="ellipsis" horzOverflow="clip" vert="horz" wrap="square" lIns="36000" tIns="19050" rIns="36000" bIns="18000" anchor="b" anchorCtr="0">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ctr"/>
            <c:showLegendKey val="0"/>
            <c:showVal val="0"/>
            <c:showCatName val="0"/>
            <c:showSerName val="0"/>
            <c:showPercent val="0"/>
            <c:showBubbleSize val="0"/>
            <c:showLeaderLines val="0"/>
            <c:extLst xmlns:c16r2="http://schemas.microsoft.com/office/drawing/2015/06/chart">
              <c:ext xmlns:c15="http://schemas.microsoft.com/office/drawing/2012/chart" uri="{CE6537A1-D6FC-4f65-9D91-7224C49458BB}">
                <c15:spPr xmlns:c15="http://schemas.microsoft.com/office/drawing/2012/chart">
                  <a:prstGeom prst="rect">
                    <a:avLst/>
                  </a:prstGeom>
                  <a:noFill/>
                  <a:ln>
                    <a:noFill/>
                  </a:ln>
                </c15:spPr>
                <c15:showDataLabelsRange val="1"/>
                <c15:showLeaderLines val="1"/>
                <c15:leaderLines>
                  <c:spPr>
                    <a:ln w="9525">
                      <a:solidFill>
                        <a:schemeClr val="tx1">
                          <a:lumMod val="35000"/>
                          <a:lumOff val="65000"/>
                        </a:schemeClr>
                      </a:solidFill>
                    </a:ln>
                    <a:effectLst/>
                  </c:spPr>
                </c15:leaderLines>
              </c:ext>
            </c:extLst>
          </c:dLbls>
          <c:cat>
            <c:numRef>
              <c:f>Hoja4!$N$7:$N$15</c:f>
              <c:numCache>
                <c:formatCode>General</c:formatCode>
                <c:ptCount val="9"/>
              </c:numCache>
            </c:numRef>
          </c:cat>
          <c:val>
            <c:numRef>
              <c:f>Hoja4!$G$7:$G$15</c:f>
              <c:numCache>
                <c:formatCode>_("$"* #,##0.00_);_("$"* \(#,##0.00\);_("$"* "-"??_);_(@_)</c:formatCode>
                <c:ptCount val="9"/>
                <c:pt idx="0">
                  <c:v>1422293.73</c:v>
                </c:pt>
                <c:pt idx="1">
                  <c:v>1407927.12</c:v>
                </c:pt>
                <c:pt idx="2">
                  <c:v>1350125.3</c:v>
                </c:pt>
                <c:pt idx="3">
                  <c:v>1349851.23</c:v>
                </c:pt>
                <c:pt idx="4">
                  <c:v>517197.72</c:v>
                </c:pt>
                <c:pt idx="5">
                  <c:v>430998.1</c:v>
                </c:pt>
                <c:pt idx="6">
                  <c:v>344798.48</c:v>
                </c:pt>
                <c:pt idx="7">
                  <c:v>258598.86</c:v>
                </c:pt>
                <c:pt idx="8">
                  <c:v>172399.24</c:v>
                </c:pt>
              </c:numCache>
            </c:numRef>
          </c:val>
          <c:extLst xmlns:c16r2="http://schemas.microsoft.com/office/drawing/2015/06/chart">
            <c:ext xmlns:c16="http://schemas.microsoft.com/office/drawing/2014/chart" uri="{C3380CC4-5D6E-409C-BE32-E72D297353CC}">
              <c16:uniqueId val="{00000009-479B-4219-B344-89F2659303D4}"/>
            </c:ext>
            <c:ext xmlns:c15="http://schemas.microsoft.com/office/drawing/2012/chart" uri="{02D57815-91ED-43cb-92C2-25804820EDAC}">
              <c15:datalabelsRange>
                <c15:f>Hoja2!$B$28:$B$36</c15:f>
                <c15:dlblRangeCache>
                  <c:ptCount val="9"/>
                  <c:pt idx="0">
                    <c:v>47.46</c:v>
                  </c:pt>
                  <c:pt idx="1">
                    <c:v>47.46</c:v>
                  </c:pt>
                  <c:pt idx="2">
                    <c:v>47.46</c:v>
                  </c:pt>
                  <c:pt idx="3">
                    <c:v>47.46</c:v>
                  </c:pt>
                  <c:pt idx="4">
                    <c:v>59.32</c:v>
                  </c:pt>
                  <c:pt idx="5">
                    <c:v>59.32</c:v>
                  </c:pt>
                  <c:pt idx="6">
                    <c:v>59.32</c:v>
                  </c:pt>
                  <c:pt idx="7">
                    <c:v>59.32</c:v>
                  </c:pt>
                  <c:pt idx="8">
                    <c:v>59.32</c:v>
                  </c:pt>
                </c15:dlblRangeCache>
              </c15:datalabelsRange>
            </c:ext>
          </c:extLst>
        </c:ser>
        <c:dLbls>
          <c:showLegendKey val="0"/>
          <c:showVal val="0"/>
          <c:showCatName val="0"/>
          <c:showSerName val="0"/>
          <c:showPercent val="0"/>
          <c:showBubbleSize val="0"/>
        </c:dLbls>
        <c:gapWidth val="50"/>
        <c:overlap val="50"/>
        <c:axId val="366867856"/>
        <c:axId val="366869424"/>
        <c:extLst xmlns:c16r2="http://schemas.microsoft.com/office/drawing/2015/06/chart">
          <c:ext xmlns:c15="http://schemas.microsoft.com/office/drawing/2012/chart" uri="{02D57815-91ED-43cb-92C2-25804820EDAC}">
            <c15:filteredBarSeries>
              <c15:ser>
                <c:idx val="1"/>
                <c:order val="1"/>
                <c:tx>
                  <c:strRef>
                    <c:extLst xmlns:c16r2="http://schemas.microsoft.com/office/drawing/2015/06/chart">
                      <c:ext uri="{02D57815-91ED-43cb-92C2-25804820EDAC}">
                        <c15:formulaRef>
                          <c15:sqref>Hoja1!$G$6</c15:sqref>
                        </c15:formulaRef>
                      </c:ext>
                    </c:extLst>
                    <c:strCache>
                      <c:ptCount val="1"/>
                      <c:pt idx="0">
                        <c:v>ERC</c:v>
                      </c:pt>
                    </c:strCache>
                  </c:strRef>
                </c:tx>
                <c:spPr>
                  <a:pattFill prst="narHorz">
                    <a:fgClr>
                      <a:schemeClr val="accent2"/>
                    </a:fgClr>
                    <a:bgClr>
                      <a:schemeClr val="accent2">
                        <a:lumMod val="20000"/>
                        <a:lumOff val="80000"/>
                      </a:schemeClr>
                    </a:bgClr>
                  </a:pattFill>
                  <a:ln>
                    <a:noFill/>
                  </a:ln>
                  <a:effectLst>
                    <a:innerShdw blurRad="114300">
                      <a:schemeClr val="accent2"/>
                    </a:innerShdw>
                  </a:effectLst>
                </c:spPr>
                <c:invertIfNegative val="0"/>
                <c:dLbls>
                  <c:dLbl>
                    <c:idx val="0"/>
                    <c:tx>
                      <c:rich>
                        <a:bodyPr/>
                        <a:lstStyle/>
                        <a:p>
                          <a:fld id="{0F5DAFC9-C60A-4B2C-B5C4-CC8DD1F5E408}" type="CELLRANGE">
                            <a:rPr lang="en-US"/>
                            <a:pPr/>
                            <a:t>[CELLRANGE]</a:t>
                          </a:fld>
                          <a:endParaRPr lang="es-MX"/>
                        </a:p>
                      </c:rich>
                    </c:tx>
                    <c:dLblPos val="ctr"/>
                    <c:showLegendKey val="0"/>
                    <c:showVal val="0"/>
                    <c:showCatName val="0"/>
                    <c:showSerName val="0"/>
                    <c:showPercent val="0"/>
                    <c:showBubbleSize val="0"/>
                    <c:extLst xmlns:c16r2="http://schemas.microsoft.com/office/drawing/2015/06/chart">
                      <c:ext xmlns:c16="http://schemas.microsoft.com/office/drawing/2014/chart" uri="{C3380CC4-5D6E-409C-BE32-E72D297353CC}">
                        <c16:uniqueId val="{0000000A-479B-4219-B344-89F2659303D4}"/>
                      </c:ext>
                      <c:ext uri="{CE6537A1-D6FC-4f65-9D91-7224C49458BB}">
                        <c15:dlblFieldTable/>
                        <c15:showDataLabelsRange val="1"/>
                      </c:ext>
                    </c:extLst>
                  </c:dLbl>
                  <c:dLbl>
                    <c:idx val="1"/>
                    <c:tx>
                      <c:rich>
                        <a:bodyPr/>
                        <a:lstStyle/>
                        <a:p>
                          <a:fld id="{FA537DFD-96F8-48A2-B0D6-FB35EC505AC1}" type="CELLRANGE">
                            <a:rPr lang="es-MX"/>
                            <a:pPr/>
                            <a:t>[CELLRANGE]</a:t>
                          </a:fld>
                          <a:endParaRPr lang="es-MX"/>
                        </a:p>
                      </c:rich>
                    </c:tx>
                    <c:dLblPos val="ctr"/>
                    <c:showLegendKey val="0"/>
                    <c:showVal val="0"/>
                    <c:showCatName val="0"/>
                    <c:showSerName val="0"/>
                    <c:showPercent val="0"/>
                    <c:showBubbleSize val="0"/>
                    <c:extLst>
                      <c:ext uri="{CE6537A1-D6FC-4f65-9D91-7224C49458BB}">
                        <c15:dlblFieldTable/>
                        <c15:xForSave val="1"/>
                        <c15:showDataLabelsRange val="1"/>
                      </c:ext>
                    </c:extLst>
                  </c:dLbl>
                  <c:dLbl>
                    <c:idx val="2"/>
                    <c:tx>
                      <c:rich>
                        <a:bodyPr/>
                        <a:lstStyle/>
                        <a:p>
                          <a:fld id="{3158F270-77BD-4D98-9642-AA0F59360FA6}" type="CELLRANGE">
                            <a:rPr lang="es-MX"/>
                            <a:pPr/>
                            <a:t>[CELLRANGE]</a:t>
                          </a:fld>
                          <a:endParaRPr lang="es-MX"/>
                        </a:p>
                      </c:rich>
                    </c:tx>
                    <c:dLblPos val="ctr"/>
                    <c:showLegendKey val="0"/>
                    <c:showVal val="0"/>
                    <c:showCatName val="0"/>
                    <c:showSerName val="0"/>
                    <c:showPercent val="0"/>
                    <c:showBubbleSize val="0"/>
                    <c:extLst>
                      <c:ext uri="{CE6537A1-D6FC-4f65-9D91-7224C49458BB}">
                        <c15:dlblFieldTable/>
                        <c15:xForSave val="1"/>
                        <c15:showDataLabelsRange val="1"/>
                      </c:ext>
                    </c:extLst>
                  </c:dLbl>
                  <c:dLbl>
                    <c:idx val="3"/>
                    <c:tx>
                      <c:rich>
                        <a:bodyPr/>
                        <a:lstStyle/>
                        <a:p>
                          <a:fld id="{A8F81BD2-0CE4-4F76-B1AA-B34A41274D71}" type="CELLRANGE">
                            <a:rPr lang="es-MX"/>
                            <a:pPr/>
                            <a:t>[CELLRANGE]</a:t>
                          </a:fld>
                          <a:endParaRPr lang="es-MX"/>
                        </a:p>
                      </c:rich>
                    </c:tx>
                    <c:dLblPos val="ctr"/>
                    <c:showLegendKey val="0"/>
                    <c:showVal val="0"/>
                    <c:showCatName val="0"/>
                    <c:showSerName val="0"/>
                    <c:showPercent val="0"/>
                    <c:showBubbleSize val="0"/>
                    <c:extLst>
                      <c:ext uri="{CE6537A1-D6FC-4f65-9D91-7224C49458BB}">
                        <c15:dlblFieldTable/>
                        <c15:xForSave val="1"/>
                        <c15:showDataLabelsRange val="1"/>
                      </c:ext>
                    </c:extLst>
                  </c:dLbl>
                  <c:dLbl>
                    <c:idx val="4"/>
                    <c:tx>
                      <c:rich>
                        <a:bodyPr/>
                        <a:lstStyle/>
                        <a:p>
                          <a:fld id="{795117F3-7F0E-4863-B863-FF6DB125A93B}" type="CELLRANGE">
                            <a:rPr lang="es-MX"/>
                            <a:pPr/>
                            <a:t>[CELLRANGE]</a:t>
                          </a:fld>
                          <a:endParaRPr lang="es-MX"/>
                        </a:p>
                      </c:rich>
                    </c:tx>
                    <c:dLblPos val="ctr"/>
                    <c:showLegendKey val="0"/>
                    <c:showVal val="0"/>
                    <c:showCatName val="0"/>
                    <c:showSerName val="0"/>
                    <c:showPercent val="0"/>
                    <c:showBubbleSize val="0"/>
                    <c:extLst>
                      <c:ext uri="{CE6537A1-D6FC-4f65-9D91-7224C49458BB}">
                        <c15:dlblFieldTable/>
                        <c15:xForSave val="1"/>
                        <c15:showDataLabelsRange val="1"/>
                      </c:ext>
                    </c:extLst>
                  </c:dLbl>
                  <c:dLbl>
                    <c:idx val="5"/>
                    <c:tx>
                      <c:rich>
                        <a:bodyPr/>
                        <a:lstStyle/>
                        <a:p>
                          <a:fld id="{CC04DFC2-B040-4195-9C3E-2AC66A7FA28B}" type="CELLRANGE">
                            <a:rPr lang="es-MX"/>
                            <a:pPr/>
                            <a:t>[CELLRANGE]</a:t>
                          </a:fld>
                          <a:endParaRPr lang="es-MX"/>
                        </a:p>
                      </c:rich>
                    </c:tx>
                    <c:dLblPos val="ctr"/>
                    <c:showLegendKey val="0"/>
                    <c:showVal val="0"/>
                    <c:showCatName val="0"/>
                    <c:showSerName val="0"/>
                    <c:showPercent val="0"/>
                    <c:showBubbleSize val="0"/>
                    <c:extLst>
                      <c:ext uri="{CE6537A1-D6FC-4f65-9D91-7224C49458BB}">
                        <c15:dlblFieldTable/>
                        <c15:xForSave val="1"/>
                        <c15:showDataLabelsRange val="1"/>
                      </c:ext>
                    </c:extLst>
                  </c:dLbl>
                  <c:dLbl>
                    <c:idx val="6"/>
                    <c:tx>
                      <c:rich>
                        <a:bodyPr/>
                        <a:lstStyle/>
                        <a:p>
                          <a:fld id="{B36CDA68-F6FA-488B-AA46-A21B5A54BC4F}" type="CELLRANGE">
                            <a:rPr lang="es-MX"/>
                            <a:pPr/>
                            <a:t>[CELLRANGE]</a:t>
                          </a:fld>
                          <a:endParaRPr lang="es-MX"/>
                        </a:p>
                      </c:rich>
                    </c:tx>
                    <c:dLblPos val="ctr"/>
                    <c:showLegendKey val="0"/>
                    <c:showVal val="0"/>
                    <c:showCatName val="0"/>
                    <c:showSerName val="0"/>
                    <c:showPercent val="0"/>
                    <c:showBubbleSize val="0"/>
                    <c:extLst>
                      <c:ext uri="{CE6537A1-D6FC-4f65-9D91-7224C49458BB}">
                        <c15:dlblFieldTable/>
                        <c15:xForSave val="1"/>
                        <c15:showDataLabelsRange val="1"/>
                      </c:ext>
                    </c:extLst>
                  </c:dLbl>
                  <c:dLbl>
                    <c:idx val="7"/>
                    <c:tx>
                      <c:rich>
                        <a:bodyPr/>
                        <a:lstStyle/>
                        <a:p>
                          <a:fld id="{90B7F035-A2FD-4D03-9B8F-DC530F09DE15}" type="CELLRANGE">
                            <a:rPr lang="es-MX"/>
                            <a:pPr/>
                            <a:t>[CELLRANGE]</a:t>
                          </a:fld>
                          <a:endParaRPr lang="es-MX"/>
                        </a:p>
                      </c:rich>
                    </c:tx>
                    <c:dLblPos val="ctr"/>
                    <c:showLegendKey val="0"/>
                    <c:showVal val="0"/>
                    <c:showCatName val="0"/>
                    <c:showSerName val="0"/>
                    <c:showPercent val="0"/>
                    <c:showBubbleSize val="0"/>
                    <c:extLst>
                      <c:ext uri="{CE6537A1-D6FC-4f65-9D91-7224C49458BB}">
                        <c15:dlblFieldTable/>
                        <c15:xForSave val="1"/>
                        <c15:showDataLabelsRange val="1"/>
                      </c:ext>
                    </c:extLst>
                  </c:dLbl>
                  <c:dLbl>
                    <c:idx val="8"/>
                    <c:tx>
                      <c:rich>
                        <a:bodyPr/>
                        <a:lstStyle/>
                        <a:p>
                          <a:fld id="{9CEB332D-311B-46D5-8E86-15B47329320E}" type="CELLRANGE">
                            <a:rPr lang="es-MX"/>
                            <a:pPr/>
                            <a:t>[CELLRANGE]</a:t>
                          </a:fld>
                          <a:endParaRPr lang="es-MX"/>
                        </a:p>
                      </c:rich>
                    </c:tx>
                    <c:dLblPos val="ctr"/>
                    <c:showLegendKey val="0"/>
                    <c:showVal val="0"/>
                    <c:showCatName val="0"/>
                    <c:showSerName val="0"/>
                    <c:showPercent val="0"/>
                    <c:showBubbleSize val="0"/>
                    <c:extLst>
                      <c:ext uri="{CE6537A1-D6FC-4f65-9D91-7224C49458BB}">
                        <c15:dlblFieldTable/>
                        <c15:xForSave val="1"/>
                        <c15:showDataLabelsRange val="1"/>
                      </c:ext>
                    </c:extLst>
                  </c:dLbl>
                  <c:spPr>
                    <a:noFill/>
                    <a:ln>
                      <a:noFill/>
                    </a:ln>
                    <a:effectLst/>
                  </c:spPr>
                  <c:txPr>
                    <a:bodyPr rot="-5400000" spcFirstLastPara="1" vertOverflow="ellipsis"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ctr"/>
                  <c:showLegendKey val="0"/>
                  <c:showVal val="0"/>
                  <c:showCatName val="0"/>
                  <c:showSerName val="0"/>
                  <c:showPercent val="0"/>
                  <c:showBubbleSize val="0"/>
                  <c:showLeaderLines val="0"/>
                  <c:extLst xmlns:c16r2="http://schemas.microsoft.com/office/drawing/2015/06/chart">
                    <c:ext uri="{CE6537A1-D6FC-4f65-9D91-7224C49458BB}">
                      <c15:showDataLabelsRange val="1"/>
                      <c15:showLeaderLines val="1"/>
                      <c15:leaderLines>
                        <c:spPr>
                          <a:ln w="9525">
                            <a:solidFill>
                              <a:schemeClr val="tx1">
                                <a:lumMod val="35000"/>
                                <a:lumOff val="65000"/>
                              </a:schemeClr>
                            </a:solidFill>
                          </a:ln>
                          <a:effectLst/>
                        </c:spPr>
                      </c15:leaderLines>
                    </c:ext>
                  </c:extLst>
                </c:dLbls>
                <c:cat>
                  <c:numRef>
                    <c:extLst xmlns:c16r2="http://schemas.microsoft.com/office/drawing/2015/06/chart">
                      <c:ext uri="{02D57815-91ED-43cb-92C2-25804820EDAC}">
                        <c15:formulaRef>
                          <c15:sqref>Hoja4!$N$7:$N$15</c15:sqref>
                        </c15:formulaRef>
                      </c:ext>
                    </c:extLst>
                    <c:numCache>
                      <c:formatCode>General</c:formatCode>
                      <c:ptCount val="9"/>
                    </c:numCache>
                  </c:numRef>
                </c:cat>
                <c:val>
                  <c:numRef>
                    <c:extLst xmlns:c16r2="http://schemas.microsoft.com/office/drawing/2015/06/chart">
                      <c:ext uri="{02D57815-91ED-43cb-92C2-25804820EDAC}">
                        <c15:formulaRef>
                          <c15:sqref>Hoja1!$G$28:$G$36</c15:sqref>
                        </c15:formulaRef>
                      </c:ext>
                    </c:extLst>
                    <c:numCache>
                      <c:formatCode>General</c:formatCode>
                      <c:ptCount val="9"/>
                      <c:pt idx="0">
                        <c:v>1422293.73</c:v>
                      </c:pt>
                      <c:pt idx="1">
                        <c:v>1407927.12</c:v>
                      </c:pt>
                      <c:pt idx="2">
                        <c:v>1393560.52</c:v>
                      </c:pt>
                      <c:pt idx="3">
                        <c:v>1379193.92</c:v>
                      </c:pt>
                      <c:pt idx="4">
                        <c:v>517197.72</c:v>
                      </c:pt>
                      <c:pt idx="5">
                        <c:v>430998.1</c:v>
                      </c:pt>
                      <c:pt idx="6">
                        <c:v>344798.48</c:v>
                      </c:pt>
                      <c:pt idx="7">
                        <c:v>258598.86</c:v>
                      </c:pt>
                      <c:pt idx="8">
                        <c:v>172399.24</c:v>
                      </c:pt>
                    </c:numCache>
                  </c:numRef>
                </c:val>
                <c:extLst xmlns:c16r2="http://schemas.microsoft.com/office/drawing/2015/06/chart">
                  <c:ext xmlns:c16="http://schemas.microsoft.com/office/drawing/2014/chart" uri="{C3380CC4-5D6E-409C-BE32-E72D297353CC}">
                    <c16:uniqueId val="{00000013-479B-4219-B344-89F2659303D4}"/>
                  </c:ext>
                  <c:ext uri="{02D57815-91ED-43cb-92C2-25804820EDAC}">
                    <c15:datalabelsRange>
                      <c15:f>Hoja2!$C$28:$C$36</c15:f>
                      <c15:dlblRangeCache>
                        <c:ptCount val="9"/>
                        <c:pt idx="0">
                          <c:v>4.746</c:v>
                        </c:pt>
                        <c:pt idx="1">
                          <c:v>4.746</c:v>
                        </c:pt>
                        <c:pt idx="2">
                          <c:v>4.746</c:v>
                        </c:pt>
                        <c:pt idx="3">
                          <c:v>4.746</c:v>
                        </c:pt>
                        <c:pt idx="4">
                          <c:v>5.932</c:v>
                        </c:pt>
                        <c:pt idx="5">
                          <c:v>5.932</c:v>
                        </c:pt>
                        <c:pt idx="6">
                          <c:v>5.932</c:v>
                        </c:pt>
                        <c:pt idx="7">
                          <c:v>5.932</c:v>
                        </c:pt>
                        <c:pt idx="8">
                          <c:v>5.932</c:v>
                        </c:pt>
                      </c15:dlblRangeCache>
                    </c15:datalabelsRange>
                  </c:ext>
                </c:extLst>
              </c15:ser>
            </c15:filteredBarSeries>
            <c15:filteredBarSeries>
              <c15:ser>
                <c:idx val="2"/>
                <c:order val="2"/>
                <c:tx>
                  <c:strRef>
                    <c:extLst xmlns:c15="http://schemas.microsoft.com/office/drawing/2012/chart" xmlns:c16r2="http://schemas.microsoft.com/office/drawing/2015/06/chart">
                      <c:ext xmlns:c15="http://schemas.microsoft.com/office/drawing/2012/chart" uri="{02D57815-91ED-43cb-92C2-25804820EDAC}">
                        <c15:formulaRef>
                          <c15:sqref>Hoja1!$H$6</c15:sqref>
                        </c15:formulaRef>
                      </c:ext>
                    </c:extLst>
                    <c:strCache>
                      <c:ptCount val="1"/>
                      <c:pt idx="0">
                        <c:v>ERC2</c:v>
                      </c:pt>
                    </c:strCache>
                  </c:strRef>
                </c:tx>
                <c:spPr>
                  <a:pattFill prst="narHorz">
                    <a:fgClr>
                      <a:schemeClr val="accent3"/>
                    </a:fgClr>
                    <a:bgClr>
                      <a:schemeClr val="accent3">
                        <a:lumMod val="20000"/>
                        <a:lumOff val="80000"/>
                      </a:schemeClr>
                    </a:bgClr>
                  </a:pattFill>
                  <a:ln>
                    <a:noFill/>
                  </a:ln>
                  <a:effectLst>
                    <a:innerShdw blurRad="114300">
                      <a:schemeClr val="accent3"/>
                    </a:innerShdw>
                  </a:effectLst>
                </c:spPr>
                <c:invertIfNegative val="0"/>
                <c:dLbls>
                  <c:dLbl>
                    <c:idx val="0"/>
                    <c:tx>
                      <c:rich>
                        <a:bodyPr/>
                        <a:lstStyle/>
                        <a:p>
                          <a:fld id="{B8F0F3EA-8F6B-4C65-A83A-F6672FFAAC69}" type="CELLRANGE">
                            <a:rPr lang="en-US"/>
                            <a:pPr/>
                            <a:t>[CELLRANGE]</a:t>
                          </a:fld>
                          <a:endParaRPr lang="es-MX"/>
                        </a:p>
                      </c:rich>
                    </c:tx>
                    <c:dLblPos val="ctr"/>
                    <c:showLegendKey val="0"/>
                    <c:showVal val="0"/>
                    <c:showCatName val="0"/>
                    <c:showSerName val="0"/>
                    <c:showPercent val="0"/>
                    <c:showBubbleSize val="0"/>
                    <c:extLst xmlns:c15="http://schemas.microsoft.com/office/drawing/2012/chart" xmlns:c16r2="http://schemas.microsoft.com/office/drawing/2015/06/chart">
                      <c:ext xmlns:c16="http://schemas.microsoft.com/office/drawing/2014/chart" uri="{C3380CC4-5D6E-409C-BE32-E72D297353CC}">
                        <c16:uniqueId val="{00000014-479B-4219-B344-89F2659303D4}"/>
                      </c:ext>
                      <c:ext xmlns:c15="http://schemas.microsoft.com/office/drawing/2012/chart" uri="{CE6537A1-D6FC-4f65-9D91-7224C49458BB}">
                        <c15:dlblFieldTable/>
                        <c15:showDataLabelsRange val="1"/>
                      </c:ext>
                    </c:extLst>
                  </c:dLbl>
                  <c:dLbl>
                    <c:idx val="1"/>
                    <c:tx>
                      <c:rich>
                        <a:bodyPr/>
                        <a:lstStyle/>
                        <a:p>
                          <a:fld id="{0E554ED4-4A14-4A1B-8DCC-4DE121ADD771}" type="CELLRANGE">
                            <a:rPr lang="es-MX"/>
                            <a:pPr/>
                            <a:t>[CELLRANGE]</a:t>
                          </a:fld>
                          <a:endParaRPr lang="es-MX"/>
                        </a:p>
                      </c:rich>
                    </c:tx>
                    <c:dLblPos val="ctr"/>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Lst>
                  </c:dLbl>
                  <c:dLbl>
                    <c:idx val="2"/>
                    <c:tx>
                      <c:rich>
                        <a:bodyPr/>
                        <a:lstStyle/>
                        <a:p>
                          <a:fld id="{1B79DE2D-98AA-4556-B373-F39741AF03AA}" type="CELLRANGE">
                            <a:rPr lang="es-MX"/>
                            <a:pPr/>
                            <a:t>[CELLRANGE]</a:t>
                          </a:fld>
                          <a:endParaRPr lang="es-MX"/>
                        </a:p>
                      </c:rich>
                    </c:tx>
                    <c:dLblPos val="ctr"/>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Lst>
                  </c:dLbl>
                  <c:dLbl>
                    <c:idx val="3"/>
                    <c:tx>
                      <c:rich>
                        <a:bodyPr/>
                        <a:lstStyle/>
                        <a:p>
                          <a:fld id="{4D9C8C2D-C77F-4E13-81F7-3305E720B788}" type="CELLRANGE">
                            <a:rPr lang="es-MX"/>
                            <a:pPr/>
                            <a:t>[CELLRANGE]</a:t>
                          </a:fld>
                          <a:endParaRPr lang="es-MX"/>
                        </a:p>
                      </c:rich>
                    </c:tx>
                    <c:dLblPos val="ctr"/>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Lst>
                  </c:dLbl>
                  <c:dLbl>
                    <c:idx val="4"/>
                    <c:tx>
                      <c:rich>
                        <a:bodyPr/>
                        <a:lstStyle/>
                        <a:p>
                          <a:fld id="{45FC56FE-823E-4FA1-840A-A206A420CC71}" type="CELLRANGE">
                            <a:rPr lang="es-MX"/>
                            <a:pPr/>
                            <a:t>[CELLRANGE]</a:t>
                          </a:fld>
                          <a:endParaRPr lang="es-MX"/>
                        </a:p>
                      </c:rich>
                    </c:tx>
                    <c:dLblPos val="ctr"/>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Lst>
                  </c:dLbl>
                  <c:dLbl>
                    <c:idx val="5"/>
                    <c:tx>
                      <c:rich>
                        <a:bodyPr/>
                        <a:lstStyle/>
                        <a:p>
                          <a:fld id="{656B554B-6F99-44F7-B284-A117021C0ADB}" type="CELLRANGE">
                            <a:rPr lang="es-MX"/>
                            <a:pPr/>
                            <a:t>[CELLRANGE]</a:t>
                          </a:fld>
                          <a:endParaRPr lang="es-MX"/>
                        </a:p>
                      </c:rich>
                    </c:tx>
                    <c:dLblPos val="ctr"/>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Lst>
                  </c:dLbl>
                  <c:dLbl>
                    <c:idx val="6"/>
                    <c:tx>
                      <c:rich>
                        <a:bodyPr/>
                        <a:lstStyle/>
                        <a:p>
                          <a:fld id="{A8B56683-AAA8-46EC-8EC1-17BA05A568F0}" type="CELLRANGE">
                            <a:rPr lang="es-MX"/>
                            <a:pPr/>
                            <a:t>[CELLRANGE]</a:t>
                          </a:fld>
                          <a:endParaRPr lang="es-MX"/>
                        </a:p>
                      </c:rich>
                    </c:tx>
                    <c:dLblPos val="ctr"/>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Lst>
                  </c:dLbl>
                  <c:dLbl>
                    <c:idx val="7"/>
                    <c:tx>
                      <c:rich>
                        <a:bodyPr/>
                        <a:lstStyle/>
                        <a:p>
                          <a:fld id="{ECAA96F9-3538-4A65-B7C0-2DD16B174E8F}" type="CELLRANGE">
                            <a:rPr lang="es-MX"/>
                            <a:pPr/>
                            <a:t>[CELLRANGE]</a:t>
                          </a:fld>
                          <a:endParaRPr lang="es-MX"/>
                        </a:p>
                      </c:rich>
                    </c:tx>
                    <c:dLblPos val="ctr"/>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Lst>
                  </c:dLbl>
                  <c:dLbl>
                    <c:idx val="8"/>
                    <c:tx>
                      <c:rich>
                        <a:bodyPr/>
                        <a:lstStyle/>
                        <a:p>
                          <a:fld id="{9CC230A7-AFEA-4409-B468-408553E3FD29}" type="CELLRANGE">
                            <a:rPr lang="es-MX"/>
                            <a:pPr/>
                            <a:t>[CELLRANGE]</a:t>
                          </a:fld>
                          <a:endParaRPr lang="es-MX"/>
                        </a:p>
                      </c:rich>
                    </c:tx>
                    <c:dLblPos val="ctr"/>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Lst>
                  </c:dLbl>
                  <c:spPr>
                    <a:noFill/>
                    <a:ln>
                      <a:noFill/>
                    </a:ln>
                    <a:effectLst/>
                  </c:spPr>
                  <c:txPr>
                    <a:bodyPr rot="-5400000" spcFirstLastPara="1" vertOverflow="ellipsis"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ctr"/>
                  <c:showLegendKey val="0"/>
                  <c:showVal val="0"/>
                  <c:showCatName val="0"/>
                  <c:showSerName val="0"/>
                  <c:showPercent val="0"/>
                  <c:showBubbleSize val="0"/>
                  <c:showLeaderLines val="0"/>
                  <c:extLst xmlns:c15="http://schemas.microsoft.com/office/drawing/2012/chart" xmlns:c16r2="http://schemas.microsoft.com/office/drawing/2015/06/chart">
                    <c:ext xmlns:c15="http://schemas.microsoft.com/office/drawing/2012/chart" uri="{CE6537A1-D6FC-4f65-9D91-7224C49458BB}">
                      <c15:showDataLabelsRange val="1"/>
                      <c15:showLeaderLines val="1"/>
                      <c15:leaderLines>
                        <c:spPr>
                          <a:ln w="9525">
                            <a:solidFill>
                              <a:schemeClr val="tx1">
                                <a:lumMod val="35000"/>
                                <a:lumOff val="65000"/>
                              </a:schemeClr>
                            </a:solidFill>
                          </a:ln>
                          <a:effectLst/>
                        </c:spPr>
                      </c15:leaderLines>
                    </c:ext>
                  </c:extLst>
                </c:dLbls>
                <c:cat>
                  <c:numRef>
                    <c:extLst xmlns:c15="http://schemas.microsoft.com/office/drawing/2012/chart" xmlns:c16r2="http://schemas.microsoft.com/office/drawing/2015/06/chart">
                      <c:ext xmlns:c15="http://schemas.microsoft.com/office/drawing/2012/chart" uri="{02D57815-91ED-43cb-92C2-25804820EDAC}">
                        <c15:formulaRef>
                          <c15:sqref>Hoja4!$N$7:$N$15</c15:sqref>
                        </c15:formulaRef>
                      </c:ext>
                    </c:extLst>
                    <c:numCache>
                      <c:formatCode>General</c:formatCode>
                      <c:ptCount val="9"/>
                    </c:numCache>
                  </c:numRef>
                </c:cat>
                <c:val>
                  <c:numRef>
                    <c:extLst xmlns:c15="http://schemas.microsoft.com/office/drawing/2012/chart" xmlns:c16r2="http://schemas.microsoft.com/office/drawing/2015/06/chart">
                      <c:ext xmlns:c15="http://schemas.microsoft.com/office/drawing/2012/chart" uri="{02D57815-91ED-43cb-92C2-25804820EDAC}">
                        <c15:formulaRef>
                          <c15:sqref>Hoja1!$H$28:$H$36</c15:sqref>
                        </c15:formulaRef>
                      </c:ext>
                    </c:extLst>
                    <c:numCache>
                      <c:formatCode>General</c:formatCode>
                      <c:ptCount val="9"/>
                      <c:pt idx="0">
                        <c:v>1422293.73</c:v>
                      </c:pt>
                      <c:pt idx="1">
                        <c:v>1407927.12</c:v>
                      </c:pt>
                      <c:pt idx="2">
                        <c:v>1393560.52</c:v>
                      </c:pt>
                      <c:pt idx="3">
                        <c:v>1379193.92</c:v>
                      </c:pt>
                      <c:pt idx="4">
                        <c:v>517197.72</c:v>
                      </c:pt>
                      <c:pt idx="5">
                        <c:v>430998.1</c:v>
                      </c:pt>
                      <c:pt idx="6">
                        <c:v>344798.48</c:v>
                      </c:pt>
                      <c:pt idx="7">
                        <c:v>258598.86</c:v>
                      </c:pt>
                      <c:pt idx="8">
                        <c:v>172399.24</c:v>
                      </c:pt>
                    </c:numCache>
                  </c:numRef>
                </c:val>
                <c:extLst xmlns:c15="http://schemas.microsoft.com/office/drawing/2012/chart" xmlns:c16r2="http://schemas.microsoft.com/office/drawing/2015/06/chart">
                  <c:ext xmlns:c16="http://schemas.microsoft.com/office/drawing/2014/chart" uri="{C3380CC4-5D6E-409C-BE32-E72D297353CC}">
                    <c16:uniqueId val="{0000001D-479B-4219-B344-89F2659303D4}"/>
                  </c:ext>
                  <c:ext xmlns:c15="http://schemas.microsoft.com/office/drawing/2012/chart" uri="{02D57815-91ED-43cb-92C2-25804820EDAC}">
                    <c15:datalabelsRange>
                      <c15:f>Hoja2!$D$28:$D$36</c15:f>
                      <c15:dlblRangeCache>
                        <c:ptCount val="9"/>
                        <c:pt idx="0">
                          <c:v>7.119</c:v>
                        </c:pt>
                        <c:pt idx="1">
                          <c:v>7.119</c:v>
                        </c:pt>
                        <c:pt idx="2">
                          <c:v>7.119</c:v>
                        </c:pt>
                        <c:pt idx="3">
                          <c:v>7.119</c:v>
                        </c:pt>
                        <c:pt idx="4">
                          <c:v>8.898</c:v>
                        </c:pt>
                        <c:pt idx="5">
                          <c:v>8.898</c:v>
                        </c:pt>
                        <c:pt idx="6">
                          <c:v>8.898</c:v>
                        </c:pt>
                        <c:pt idx="7">
                          <c:v>8.898</c:v>
                        </c:pt>
                        <c:pt idx="8">
                          <c:v>8.898</c:v>
                        </c:pt>
                      </c15:dlblRangeCache>
                    </c15:datalabelsRange>
                  </c:ext>
                </c:extLst>
              </c15:ser>
            </c15:filteredBarSeries>
            <c15:filteredBarSeries>
              <c15:ser>
                <c:idx val="3"/>
                <c:order val="3"/>
                <c:spPr>
                  <a:noFill/>
                  <a:ln>
                    <a:noFill/>
                  </a:ln>
                  <a:effectLst>
                    <a:innerShdw blurRad="114300">
                      <a:schemeClr val="accent4"/>
                    </a:innerShdw>
                  </a:effectLst>
                </c:spPr>
                <c:invertIfNegative val="0"/>
                <c:dLbls>
                  <c:dLbl>
                    <c:idx val="0"/>
                    <c:tx>
                      <c:rich>
                        <a:bodyPr/>
                        <a:lstStyle/>
                        <a:p>
                          <a:fld id="{6B1EDB0E-7779-4F12-85D9-CE79E6EDC56E}" type="CELLRANGE">
                            <a:rPr lang="en-US"/>
                            <a:pPr/>
                            <a:t>[CELLRANGE]</a:t>
                          </a:fld>
                          <a:endParaRPr lang="es-MX"/>
                        </a:p>
                      </c:rich>
                    </c:tx>
                    <c:dLblPos val="outEnd"/>
                    <c:showLegendKey val="0"/>
                    <c:showVal val="0"/>
                    <c:showCatName val="0"/>
                    <c:showSerName val="0"/>
                    <c:showPercent val="0"/>
                    <c:showBubbleSize val="0"/>
                    <c:extLst xmlns:c15="http://schemas.microsoft.com/office/drawing/2012/chart" xmlns:c16r2="http://schemas.microsoft.com/office/drawing/2015/06/chart">
                      <c:ext xmlns:c16="http://schemas.microsoft.com/office/drawing/2014/chart" uri="{C3380CC4-5D6E-409C-BE32-E72D297353CC}">
                        <c16:uniqueId val="{0000001E-479B-4219-B344-89F2659303D4}"/>
                      </c:ext>
                      <c:ext xmlns:c15="http://schemas.microsoft.com/office/drawing/2012/chart" uri="{CE6537A1-D6FC-4f65-9D91-7224C49458BB}">
                        <c15:dlblFieldTable/>
                        <c15:showDataLabelsRange val="1"/>
                      </c:ext>
                    </c:extLst>
                  </c:dLbl>
                  <c:dLbl>
                    <c:idx val="1"/>
                    <c:tx>
                      <c:rich>
                        <a:bodyPr/>
                        <a:lstStyle/>
                        <a:p>
                          <a:fld id="{11DCD7BE-370E-4235-B56D-E37C11C6CCDA}" type="CELLRANGE">
                            <a:rPr lang="en-US"/>
                            <a:pPr/>
                            <a:t>[CELLRANGE]</a:t>
                          </a:fld>
                          <a:endParaRPr lang="es-MX"/>
                        </a:p>
                      </c:rich>
                    </c:tx>
                    <c:dLblPos val="outEnd"/>
                    <c:showLegendKey val="0"/>
                    <c:showVal val="0"/>
                    <c:showCatName val="0"/>
                    <c:showSerName val="0"/>
                    <c:showPercent val="0"/>
                    <c:showBubbleSize val="0"/>
                    <c:extLst xmlns:c15="http://schemas.microsoft.com/office/drawing/2012/chart" xmlns:c16r2="http://schemas.microsoft.com/office/drawing/2015/06/chart">
                      <c:ext xmlns:c16="http://schemas.microsoft.com/office/drawing/2014/chart" uri="{C3380CC4-5D6E-409C-BE32-E72D297353CC}">
                        <c16:uniqueId val="{0000001F-479B-4219-B344-89F2659303D4}"/>
                      </c:ext>
                      <c:ext xmlns:c15="http://schemas.microsoft.com/office/drawing/2012/chart" uri="{CE6537A1-D6FC-4f65-9D91-7224C49458BB}">
                        <c15:dlblFieldTable/>
                        <c15:showDataLabelsRange val="1"/>
                      </c:ext>
                    </c:extLst>
                  </c:dLbl>
                  <c:dLbl>
                    <c:idx val="2"/>
                    <c:tx>
                      <c:rich>
                        <a:bodyPr/>
                        <a:lstStyle/>
                        <a:p>
                          <a:fld id="{103B071E-7DA5-4693-91FC-D7A7D0922AF0}" type="CELLRANGE">
                            <a:rPr lang="en-US"/>
                            <a:pPr/>
                            <a:t>[CELLRANGE]</a:t>
                          </a:fld>
                          <a:endParaRPr lang="es-MX"/>
                        </a:p>
                      </c:rich>
                    </c:tx>
                    <c:dLblPos val="outEnd"/>
                    <c:showLegendKey val="0"/>
                    <c:showVal val="0"/>
                    <c:showCatName val="0"/>
                    <c:showSerName val="0"/>
                    <c:showPercent val="0"/>
                    <c:showBubbleSize val="0"/>
                    <c:extLst xmlns:c15="http://schemas.microsoft.com/office/drawing/2012/chart" xmlns:c16r2="http://schemas.microsoft.com/office/drawing/2015/06/chart">
                      <c:ext xmlns:c16="http://schemas.microsoft.com/office/drawing/2014/chart" uri="{C3380CC4-5D6E-409C-BE32-E72D297353CC}">
                        <c16:uniqueId val="{00000020-479B-4219-B344-89F2659303D4}"/>
                      </c:ext>
                      <c:ext xmlns:c15="http://schemas.microsoft.com/office/drawing/2012/chart" uri="{CE6537A1-D6FC-4f65-9D91-7224C49458BB}">
                        <c15:dlblFieldTable/>
                        <c15:showDataLabelsRange val="1"/>
                      </c:ext>
                    </c:extLst>
                  </c:dLbl>
                  <c:dLbl>
                    <c:idx val="3"/>
                    <c:tx>
                      <c:rich>
                        <a:bodyPr/>
                        <a:lstStyle/>
                        <a:p>
                          <a:fld id="{D70D61E9-9F52-4D2D-990C-AD96DCA2731A}" type="CELLRANGE">
                            <a:rPr lang="en-US"/>
                            <a:pPr/>
                            <a:t>[CELLRANGE]</a:t>
                          </a:fld>
                          <a:endParaRPr lang="es-MX"/>
                        </a:p>
                      </c:rich>
                    </c:tx>
                    <c:dLblPos val="outEnd"/>
                    <c:showLegendKey val="0"/>
                    <c:showVal val="0"/>
                    <c:showCatName val="0"/>
                    <c:showSerName val="0"/>
                    <c:showPercent val="0"/>
                    <c:showBubbleSize val="0"/>
                    <c:extLst xmlns:c15="http://schemas.microsoft.com/office/drawing/2012/chart" xmlns:c16r2="http://schemas.microsoft.com/office/drawing/2015/06/chart">
                      <c:ext xmlns:c16="http://schemas.microsoft.com/office/drawing/2014/chart" uri="{C3380CC4-5D6E-409C-BE32-E72D297353CC}">
                        <c16:uniqueId val="{00000021-479B-4219-B344-89F2659303D4}"/>
                      </c:ext>
                      <c:ext xmlns:c15="http://schemas.microsoft.com/office/drawing/2012/chart" uri="{CE6537A1-D6FC-4f65-9D91-7224C49458BB}">
                        <c15:dlblFieldTable/>
                        <c15:showDataLabelsRange val="1"/>
                      </c:ext>
                    </c:extLst>
                  </c:dLbl>
                  <c:dLbl>
                    <c:idx val="4"/>
                    <c:tx>
                      <c:rich>
                        <a:bodyPr/>
                        <a:lstStyle/>
                        <a:p>
                          <a:fld id="{29C29E18-DCDE-4249-968B-3E40EB430E5B}" type="CELLRANGE">
                            <a:rPr lang="en-US"/>
                            <a:pPr/>
                            <a:t>[CELLRANGE]</a:t>
                          </a:fld>
                          <a:endParaRPr lang="es-MX"/>
                        </a:p>
                      </c:rich>
                    </c:tx>
                    <c:dLblPos val="outEnd"/>
                    <c:showLegendKey val="0"/>
                    <c:showVal val="0"/>
                    <c:showCatName val="0"/>
                    <c:showSerName val="0"/>
                    <c:showPercent val="0"/>
                    <c:showBubbleSize val="0"/>
                    <c:extLst xmlns:c15="http://schemas.microsoft.com/office/drawing/2012/chart" xmlns:c16r2="http://schemas.microsoft.com/office/drawing/2015/06/chart">
                      <c:ext xmlns:c16="http://schemas.microsoft.com/office/drawing/2014/chart" uri="{C3380CC4-5D6E-409C-BE32-E72D297353CC}">
                        <c16:uniqueId val="{00000022-479B-4219-B344-89F2659303D4}"/>
                      </c:ext>
                      <c:ext xmlns:c15="http://schemas.microsoft.com/office/drawing/2012/chart" uri="{CE6537A1-D6FC-4f65-9D91-7224C49458BB}">
                        <c15:dlblFieldTable/>
                        <c15:showDataLabelsRange val="1"/>
                      </c:ext>
                    </c:extLst>
                  </c:dLbl>
                  <c:dLbl>
                    <c:idx val="5"/>
                    <c:tx>
                      <c:rich>
                        <a:bodyPr/>
                        <a:lstStyle/>
                        <a:p>
                          <a:fld id="{CB9114C4-D491-4824-8238-0F1F89D8A489}" type="CELLRANGE">
                            <a:rPr lang="en-US"/>
                            <a:pPr/>
                            <a:t>[CELLRANGE]</a:t>
                          </a:fld>
                          <a:endParaRPr lang="es-MX"/>
                        </a:p>
                      </c:rich>
                    </c:tx>
                    <c:dLblPos val="outEnd"/>
                    <c:showLegendKey val="0"/>
                    <c:showVal val="0"/>
                    <c:showCatName val="0"/>
                    <c:showSerName val="0"/>
                    <c:showPercent val="0"/>
                    <c:showBubbleSize val="0"/>
                    <c:extLst xmlns:c15="http://schemas.microsoft.com/office/drawing/2012/chart" xmlns:c16r2="http://schemas.microsoft.com/office/drawing/2015/06/chart">
                      <c:ext xmlns:c16="http://schemas.microsoft.com/office/drawing/2014/chart" uri="{C3380CC4-5D6E-409C-BE32-E72D297353CC}">
                        <c16:uniqueId val="{00000023-479B-4219-B344-89F2659303D4}"/>
                      </c:ext>
                      <c:ext xmlns:c15="http://schemas.microsoft.com/office/drawing/2012/chart" uri="{CE6537A1-D6FC-4f65-9D91-7224C49458BB}">
                        <c15:dlblFieldTable/>
                        <c15:showDataLabelsRange val="1"/>
                      </c:ext>
                    </c:extLst>
                  </c:dLbl>
                  <c:dLbl>
                    <c:idx val="6"/>
                    <c:tx>
                      <c:rich>
                        <a:bodyPr/>
                        <a:lstStyle/>
                        <a:p>
                          <a:fld id="{53149E86-DBE8-47A8-BF90-0555C89EF068}" type="CELLRANGE">
                            <a:rPr lang="en-US"/>
                            <a:pPr/>
                            <a:t>[CELLRANGE]</a:t>
                          </a:fld>
                          <a:endParaRPr lang="es-MX"/>
                        </a:p>
                      </c:rich>
                    </c:tx>
                    <c:dLblPos val="outEnd"/>
                    <c:showLegendKey val="0"/>
                    <c:showVal val="0"/>
                    <c:showCatName val="0"/>
                    <c:showSerName val="0"/>
                    <c:showPercent val="0"/>
                    <c:showBubbleSize val="0"/>
                    <c:extLst xmlns:c15="http://schemas.microsoft.com/office/drawing/2012/chart" xmlns:c16r2="http://schemas.microsoft.com/office/drawing/2015/06/chart">
                      <c:ext xmlns:c16="http://schemas.microsoft.com/office/drawing/2014/chart" uri="{C3380CC4-5D6E-409C-BE32-E72D297353CC}">
                        <c16:uniqueId val="{00000024-479B-4219-B344-89F2659303D4}"/>
                      </c:ext>
                      <c:ext xmlns:c15="http://schemas.microsoft.com/office/drawing/2012/chart" uri="{CE6537A1-D6FC-4f65-9D91-7224C49458BB}">
                        <c15:dlblFieldTable/>
                        <c15:showDataLabelsRange val="1"/>
                      </c:ext>
                    </c:extLst>
                  </c:dLbl>
                  <c:dLbl>
                    <c:idx val="7"/>
                    <c:tx>
                      <c:rich>
                        <a:bodyPr/>
                        <a:lstStyle/>
                        <a:p>
                          <a:fld id="{4E335CE5-2FF9-4191-B549-0819C77E9E78}" type="CELLRANGE">
                            <a:rPr lang="en-US"/>
                            <a:pPr/>
                            <a:t>[CELLRANGE]</a:t>
                          </a:fld>
                          <a:endParaRPr lang="es-MX"/>
                        </a:p>
                      </c:rich>
                    </c:tx>
                    <c:dLblPos val="outEnd"/>
                    <c:showLegendKey val="0"/>
                    <c:showVal val="0"/>
                    <c:showCatName val="0"/>
                    <c:showSerName val="0"/>
                    <c:showPercent val="0"/>
                    <c:showBubbleSize val="0"/>
                    <c:extLst xmlns:c15="http://schemas.microsoft.com/office/drawing/2012/chart" xmlns:c16r2="http://schemas.microsoft.com/office/drawing/2015/06/chart">
                      <c:ext xmlns:c16="http://schemas.microsoft.com/office/drawing/2014/chart" uri="{C3380CC4-5D6E-409C-BE32-E72D297353CC}">
                        <c16:uniqueId val="{00000025-479B-4219-B344-89F2659303D4}"/>
                      </c:ext>
                      <c:ext xmlns:c15="http://schemas.microsoft.com/office/drawing/2012/chart" uri="{CE6537A1-D6FC-4f65-9D91-7224C49458BB}">
                        <c15:dlblFieldTable/>
                        <c15:showDataLabelsRange val="1"/>
                      </c:ext>
                    </c:extLst>
                  </c:dLbl>
                  <c:dLbl>
                    <c:idx val="8"/>
                    <c:tx>
                      <c:rich>
                        <a:bodyPr/>
                        <a:lstStyle/>
                        <a:p>
                          <a:fld id="{48C7C431-6AA7-4F8A-AD66-AA7A6D3EE0AC}" type="CELLRANGE">
                            <a:rPr lang="en-US"/>
                            <a:pPr/>
                            <a:t>[CELLRANGE]</a:t>
                          </a:fld>
                          <a:endParaRPr lang="es-MX"/>
                        </a:p>
                      </c:rich>
                    </c:tx>
                    <c:dLblPos val="outEnd"/>
                    <c:showLegendKey val="0"/>
                    <c:showVal val="0"/>
                    <c:showCatName val="0"/>
                    <c:showSerName val="0"/>
                    <c:showPercent val="0"/>
                    <c:showBubbleSize val="0"/>
                    <c:extLst xmlns:c15="http://schemas.microsoft.com/office/drawing/2012/chart" xmlns:c16r2="http://schemas.microsoft.com/office/drawing/2015/06/chart">
                      <c:ext xmlns:c16="http://schemas.microsoft.com/office/drawing/2014/chart" uri="{C3380CC4-5D6E-409C-BE32-E72D297353CC}">
                        <c16:uniqueId val="{00000026-479B-4219-B344-89F2659303D4}"/>
                      </c:ext>
                      <c:ext xmlns:c15="http://schemas.microsoft.com/office/drawing/2012/chart" uri="{CE6537A1-D6FC-4f65-9D91-7224C49458BB}">
                        <c15:dlblFieldTable/>
                        <c15:showDataLabelsRange val="1"/>
                      </c:ext>
                    </c:extLst>
                  </c:dLbl>
                  <c:spPr>
                    <a:noFill/>
                    <a:ln>
                      <a:noFill/>
                    </a:ln>
                    <a:effectLst/>
                  </c:spPr>
                  <c:txPr>
                    <a:bodyPr rot="0" spcFirstLastPara="1" vertOverflow="ellipsis" horzOverflow="clip" vert="horz" wrap="square" lIns="0" tIns="0" rIns="324000" bIns="0" anchor="t" anchorCtr="0">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outEnd"/>
                  <c:showLegendKey val="0"/>
                  <c:showVal val="0"/>
                  <c:showCatName val="0"/>
                  <c:showSerName val="0"/>
                  <c:showPercent val="0"/>
                  <c:showBubbleSize val="0"/>
                  <c:showLeaderLines val="0"/>
                  <c:extLst xmlns:c15="http://schemas.microsoft.com/office/drawing/2012/chart" xmlns:c16r2="http://schemas.microsoft.com/office/drawing/2015/06/chart">
                    <c:ext xmlns:c15="http://schemas.microsoft.com/office/drawing/2012/chart" uri="{CE6537A1-D6FC-4f65-9D91-7224C49458BB}">
                      <c15:spPr xmlns:c15="http://schemas.microsoft.com/office/drawing/2012/chart">
                        <a:prstGeom prst="rect">
                          <a:avLst/>
                        </a:prstGeom>
                        <a:noFill/>
                        <a:ln>
                          <a:noFill/>
                        </a:ln>
                      </c15:spPr>
                      <c15:showDataLabelsRange val="1"/>
                      <c15:showLeaderLines val="1"/>
                      <c15:leaderLines>
                        <c:spPr>
                          <a:ln w="9525">
                            <a:solidFill>
                              <a:schemeClr val="tx1">
                                <a:lumMod val="35000"/>
                                <a:lumOff val="65000"/>
                              </a:schemeClr>
                            </a:solidFill>
                          </a:ln>
                          <a:effectLst/>
                        </c:spPr>
                      </c15:leaderLines>
                    </c:ext>
                  </c:extLst>
                </c:dLbls>
                <c:cat>
                  <c:numRef>
                    <c:extLst xmlns:c15="http://schemas.microsoft.com/office/drawing/2012/chart" xmlns:c16r2="http://schemas.microsoft.com/office/drawing/2015/06/chart">
                      <c:ext xmlns:c15="http://schemas.microsoft.com/office/drawing/2012/chart" uri="{02D57815-91ED-43cb-92C2-25804820EDAC}">
                        <c15:formulaRef>
                          <c15:sqref>Hoja4!$N$7:$N$15</c15:sqref>
                        </c15:formulaRef>
                      </c:ext>
                    </c:extLst>
                    <c:numCache>
                      <c:formatCode>General</c:formatCode>
                      <c:ptCount val="9"/>
                    </c:numCache>
                  </c:numRef>
                </c:cat>
                <c:val>
                  <c:numRef>
                    <c:extLst xmlns:c15="http://schemas.microsoft.com/office/drawing/2012/chart" xmlns:c16r2="http://schemas.microsoft.com/office/drawing/2015/06/chart">
                      <c:ext xmlns:c15="http://schemas.microsoft.com/office/drawing/2012/chart" uri="{02D57815-91ED-43cb-92C2-25804820EDAC}">
                        <c15:formulaRef>
                          <c15:sqref>Hoja2!$F$28:$F$36</c15:sqref>
                        </c15:formulaRef>
                      </c:ext>
                    </c:extLst>
                    <c:numCache>
                      <c:formatCode>General</c:formatCode>
                      <c:ptCount val="9"/>
                      <c:pt idx="0">
                        <c:v>1422293.73</c:v>
                      </c:pt>
                      <c:pt idx="1">
                        <c:v>1407927.12</c:v>
                      </c:pt>
                      <c:pt idx="2">
                        <c:v>1393560.52</c:v>
                      </c:pt>
                      <c:pt idx="3">
                        <c:v>1379193.92</c:v>
                      </c:pt>
                      <c:pt idx="4">
                        <c:v>517197.72</c:v>
                      </c:pt>
                      <c:pt idx="5">
                        <c:v>430998.1</c:v>
                      </c:pt>
                      <c:pt idx="6">
                        <c:v>344798.48</c:v>
                      </c:pt>
                      <c:pt idx="7">
                        <c:v>258598.86</c:v>
                      </c:pt>
                      <c:pt idx="8">
                        <c:v>172399.24</c:v>
                      </c:pt>
                    </c:numCache>
                  </c:numRef>
                </c:val>
                <c:extLst xmlns:c15="http://schemas.microsoft.com/office/drawing/2012/chart" xmlns:c16r2="http://schemas.microsoft.com/office/drawing/2015/06/chart">
                  <c:ext xmlns:c16="http://schemas.microsoft.com/office/drawing/2014/chart" uri="{C3380CC4-5D6E-409C-BE32-E72D297353CC}">
                    <c16:uniqueId val="{00000027-479B-4219-B344-89F2659303D4}"/>
                  </c:ext>
                  <c:ext xmlns:c15="http://schemas.microsoft.com/office/drawing/2012/chart" uri="{02D57815-91ED-43cb-92C2-25804820EDAC}">
                    <c15:datalabelsRange>
                      <c15:f>Hoja2!$I$28:$I$36</c15:f>
                      <c15:dlblRangeCache>
                        <c:ptCount val="9"/>
                        <c:pt idx="0">
                          <c:v>59.325</c:v>
                        </c:pt>
                        <c:pt idx="1">
                          <c:v>59.325</c:v>
                        </c:pt>
                        <c:pt idx="2">
                          <c:v>59.325</c:v>
                        </c:pt>
                        <c:pt idx="3">
                          <c:v>59.325</c:v>
                        </c:pt>
                        <c:pt idx="4">
                          <c:v>74.15</c:v>
                        </c:pt>
                        <c:pt idx="5">
                          <c:v>74.15</c:v>
                        </c:pt>
                        <c:pt idx="6">
                          <c:v>74.15</c:v>
                        </c:pt>
                        <c:pt idx="7">
                          <c:v>74.15</c:v>
                        </c:pt>
                        <c:pt idx="8">
                          <c:v>74.15</c:v>
                        </c:pt>
                      </c15:dlblRangeCache>
                    </c15:datalabelsRange>
                  </c:ext>
                </c:extLst>
              </c15:ser>
            </c15:filteredBarSeries>
          </c:ext>
        </c:extLst>
      </c:barChart>
      <c:catAx>
        <c:axId val="366867856"/>
        <c:scaling>
          <c:orientation val="minMax"/>
        </c:scaling>
        <c:delete val="0"/>
        <c:axPos val="b"/>
        <c:numFmt formatCode="General" sourceLinked="1"/>
        <c:majorTickMark val="none"/>
        <c:minorTickMark val="none"/>
        <c:tickLblPos val="low"/>
        <c:spPr>
          <a:noFill/>
          <a:ln w="19050"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366869424"/>
        <c:crosses val="autoZero"/>
        <c:auto val="0"/>
        <c:lblAlgn val="ctr"/>
        <c:lblOffset val="100"/>
        <c:noMultiLvlLbl val="0"/>
      </c:catAx>
      <c:valAx>
        <c:axId val="366869424"/>
        <c:scaling>
          <c:orientation val="minMax"/>
        </c:scaling>
        <c:delete val="0"/>
        <c:axPos val="l"/>
        <c:minorGridlines>
          <c:spPr>
            <a:ln>
              <a:noFill/>
            </a:ln>
            <a:effectLst/>
          </c:spPr>
        </c:minorGridlines>
        <c:title>
          <c:tx>
            <c:rich>
              <a:bodyPr rot="-5400000" spcFirstLastPara="1" vertOverflow="ellipsis" vert="horz" wrap="square" anchor="b" anchorCtr="1"/>
              <a:lstStyle/>
              <a:p>
                <a:pPr>
                  <a:defRPr sz="900" b="1" i="0" u="none" strike="noStrike" kern="1200" baseline="0">
                    <a:solidFill>
                      <a:schemeClr val="tx1">
                        <a:lumMod val="65000"/>
                        <a:lumOff val="35000"/>
                      </a:schemeClr>
                    </a:solidFill>
                    <a:latin typeface="+mn-lt"/>
                    <a:ea typeface="+mn-ea"/>
                    <a:cs typeface="+mn-cs"/>
                  </a:defRPr>
                </a:pPr>
                <a:r>
                  <a:rPr lang="es-MX"/>
                  <a:t>PRECIO</a:t>
                </a:r>
                <a:r>
                  <a:rPr lang="es-MX" baseline="0"/>
                  <a:t> DE LA OFERTA DE COMPRA</a:t>
                </a:r>
                <a:endParaRPr lang="es-MX"/>
              </a:p>
            </c:rich>
          </c:tx>
          <c:layout/>
          <c:overlay val="0"/>
          <c:spPr>
            <a:noFill/>
            <a:ln>
              <a:noFill/>
            </a:ln>
            <a:effectLst/>
          </c:spPr>
          <c:txPr>
            <a:bodyPr rot="-5400000" spcFirstLastPara="1" vertOverflow="ellipsis" vert="horz" wrap="square" anchor="b" anchorCtr="1"/>
            <a:lstStyle/>
            <a:p>
              <a:pPr>
                <a:defRPr sz="900" b="1" i="0" u="none" strike="noStrike" kern="1200" baseline="0">
                  <a:solidFill>
                    <a:schemeClr val="tx1">
                      <a:lumMod val="65000"/>
                      <a:lumOff val="35000"/>
                    </a:schemeClr>
                  </a:solidFill>
                  <a:latin typeface="+mn-lt"/>
                  <a:ea typeface="+mn-ea"/>
                  <a:cs typeface="+mn-cs"/>
                </a:defRPr>
              </a:pPr>
              <a:endParaRPr lang="es-MX"/>
            </a:p>
          </c:txPr>
        </c:title>
        <c:numFmt formatCode="_(&quot;$&quot;* #,##0.00_);_(&quot;$&quot;* \(#,##0.00\);_(&quot;$&quot;* &quot;-&quot;??_);_(@_)" sourceLinked="1"/>
        <c:majorTickMark val="none"/>
        <c:minorTickMark val="out"/>
        <c:tickLblPos val="nextTo"/>
        <c:spPr>
          <a:noFill/>
          <a:ln>
            <a:noFill/>
          </a:ln>
          <a:effectLst/>
        </c:spPr>
        <c:txPr>
          <a:bodyPr rot="0" spcFirstLastPara="1" vertOverflow="ellipsis"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366867856"/>
        <c:crosses val="autoZero"/>
        <c:crossBetween val="between"/>
      </c:valAx>
      <c:spPr>
        <a:noFill/>
        <a:ln>
          <a:noFill/>
        </a:ln>
        <a:effectLst/>
      </c:spPr>
    </c:plotArea>
    <c:legend>
      <c:legendPos val="t"/>
      <c:layout>
        <c:manualLayout>
          <c:xMode val="edge"/>
          <c:yMode val="edge"/>
          <c:x val="0.25407231802117924"/>
          <c:y val="1.7070580935092363E-2"/>
          <c:w val="0.44748790361778257"/>
          <c:h val="4.1299848532149346E-2"/>
        </c:manualLayout>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legend>
    <c:plotVisOnly val="1"/>
    <c:dispBlanksAs val="gap"/>
    <c:showDLblsOverMax val="0"/>
  </c:chart>
  <c:spPr>
    <a:noFill/>
    <a:ln>
      <a:noFill/>
    </a:ln>
    <a:effectLst/>
  </c:spPr>
  <c:txPr>
    <a:bodyPr/>
    <a:lstStyle/>
    <a:p>
      <a:pPr>
        <a:defRPr/>
      </a:pPr>
      <a:endParaRPr lang="es-MX"/>
    </a:p>
  </c:txPr>
  <c:externalData r:id="rId4">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7040675017088477"/>
          <c:y val="7.2462703820053584E-2"/>
          <c:w val="0.8014083684533253"/>
          <c:h val="0.8285661503176589"/>
        </c:manualLayout>
      </c:layout>
      <c:barChart>
        <c:barDir val="col"/>
        <c:grouping val="clustered"/>
        <c:varyColors val="0"/>
        <c:ser>
          <c:idx val="1"/>
          <c:order val="1"/>
          <c:tx>
            <c:v>Oferta de Compra de ERC</c:v>
          </c:tx>
          <c:spPr>
            <a:pattFill prst="narHorz">
              <a:fgClr>
                <a:schemeClr val="accent2"/>
              </a:fgClr>
              <a:bgClr>
                <a:schemeClr val="accent2">
                  <a:lumMod val="20000"/>
                  <a:lumOff val="80000"/>
                </a:schemeClr>
              </a:bgClr>
            </a:pattFill>
            <a:ln>
              <a:noFill/>
            </a:ln>
            <a:effectLst>
              <a:innerShdw blurRad="114300">
                <a:schemeClr val="accent2"/>
              </a:innerShdw>
            </a:effectLst>
          </c:spPr>
          <c:invertIfNegative val="0"/>
          <c:dLbls>
            <c:dLbl>
              <c:idx val="0"/>
              <c:layout/>
              <c:tx>
                <c:rich>
                  <a:bodyPr/>
                  <a:lstStyle/>
                  <a:p>
                    <a:fld id="{125C8DBF-CC2F-4647-B432-537D16B8CCFD}" type="CELLRANGE">
                      <a:rPr lang="en-US"/>
                      <a:pPr/>
                      <a:t>[CELLRANGE]</a:t>
                    </a:fld>
                    <a:endParaRPr lang="es-MX"/>
                  </a:p>
                </c:rich>
              </c:tx>
              <c:dLblPos val="ctr"/>
              <c:showLegendKey val="0"/>
              <c:showVal val="0"/>
              <c:showCatName val="0"/>
              <c:showSerName val="0"/>
              <c:showPercent val="0"/>
              <c:showBubbleSize val="0"/>
              <c:extLst xmlns:c15="http://schemas.microsoft.com/office/drawing/2012/chart" xmlns:c16r2="http://schemas.microsoft.com/office/drawing/2015/06/chart">
                <c:ext xmlns:c16="http://schemas.microsoft.com/office/drawing/2014/chart" uri="{C3380CC4-5D6E-409C-BE32-E72D297353CC}">
                  <c16:uniqueId val="{00000000-B262-458B-A5D7-79166A5E5870}"/>
                </c:ext>
                <c:ext xmlns:c15="http://schemas.microsoft.com/office/drawing/2012/chart" uri="{CE6537A1-D6FC-4f65-9D91-7224C49458BB}">
                  <c15:layout/>
                  <c15:dlblFieldTable/>
                  <c15:showDataLabelsRange val="1"/>
                </c:ext>
              </c:extLst>
            </c:dLbl>
            <c:dLbl>
              <c:idx val="1"/>
              <c:layout/>
              <c:tx>
                <c:rich>
                  <a:bodyPr/>
                  <a:lstStyle/>
                  <a:p>
                    <a:fld id="{4C6514E1-A451-4A2F-A998-191DFF315BA2}" type="CELLRANGE">
                      <a:rPr lang="es-MX"/>
                      <a:pPr/>
                      <a:t>[CELLRANGE]</a:t>
                    </a:fld>
                    <a:endParaRPr lang="es-MX"/>
                  </a:p>
                </c:rich>
              </c:tx>
              <c:dLblPos val="ctr"/>
              <c:showLegendKey val="0"/>
              <c:showVal val="0"/>
              <c:showCatName val="0"/>
              <c:showSerName val="0"/>
              <c:showPercent val="0"/>
              <c:showBubbleSize val="0"/>
              <c:extLst>
                <c:ext xmlns:c15="http://schemas.microsoft.com/office/drawing/2012/chart" uri="{CE6537A1-D6FC-4f65-9D91-7224C49458BB}">
                  <c15:layout/>
                  <c15:dlblFieldTable/>
                  <c15:xForSave val="1"/>
                  <c15:showDataLabelsRange val="1"/>
                </c:ext>
              </c:extLst>
            </c:dLbl>
            <c:dLbl>
              <c:idx val="2"/>
              <c:layout/>
              <c:tx>
                <c:rich>
                  <a:bodyPr/>
                  <a:lstStyle/>
                  <a:p>
                    <a:fld id="{F13F3E54-07D8-4BC2-8859-3A396AF52B1D}" type="CELLRANGE">
                      <a:rPr lang="es-MX"/>
                      <a:pPr/>
                      <a:t>[CELLRANGE]</a:t>
                    </a:fld>
                    <a:endParaRPr lang="es-MX"/>
                  </a:p>
                </c:rich>
              </c:tx>
              <c:dLblPos val="ctr"/>
              <c:showLegendKey val="0"/>
              <c:showVal val="0"/>
              <c:showCatName val="0"/>
              <c:showSerName val="0"/>
              <c:showPercent val="0"/>
              <c:showBubbleSize val="0"/>
              <c:extLst>
                <c:ext xmlns:c15="http://schemas.microsoft.com/office/drawing/2012/chart" uri="{CE6537A1-D6FC-4f65-9D91-7224C49458BB}">
                  <c15:layout/>
                  <c15:dlblFieldTable/>
                  <c15:xForSave val="1"/>
                  <c15:showDataLabelsRange val="1"/>
                </c:ext>
              </c:extLst>
            </c:dLbl>
            <c:dLbl>
              <c:idx val="3"/>
              <c:layout/>
              <c:tx>
                <c:rich>
                  <a:bodyPr/>
                  <a:lstStyle/>
                  <a:p>
                    <a:fld id="{0AE870FD-F18F-494A-A69F-57392F186F01}" type="CELLRANGE">
                      <a:rPr lang="es-MX"/>
                      <a:pPr/>
                      <a:t>[CELLRANGE]</a:t>
                    </a:fld>
                    <a:endParaRPr lang="es-MX"/>
                  </a:p>
                </c:rich>
              </c:tx>
              <c:dLblPos val="ctr"/>
              <c:showLegendKey val="0"/>
              <c:showVal val="0"/>
              <c:showCatName val="0"/>
              <c:showSerName val="0"/>
              <c:showPercent val="0"/>
              <c:showBubbleSize val="0"/>
              <c:extLst>
                <c:ext xmlns:c15="http://schemas.microsoft.com/office/drawing/2012/chart" uri="{CE6537A1-D6FC-4f65-9D91-7224C49458BB}">
                  <c15:layout/>
                  <c15:dlblFieldTable/>
                  <c15:xForSave val="1"/>
                  <c15:showDataLabelsRange val="1"/>
                </c:ext>
              </c:extLst>
            </c:dLbl>
            <c:dLbl>
              <c:idx val="4"/>
              <c:layout/>
              <c:tx>
                <c:rich>
                  <a:bodyPr/>
                  <a:lstStyle/>
                  <a:p>
                    <a:fld id="{36642EE4-9532-4779-9754-E4FA1D472507}" type="CELLRANGE">
                      <a:rPr lang="es-MX"/>
                      <a:pPr/>
                      <a:t>[CELLRANGE]</a:t>
                    </a:fld>
                    <a:endParaRPr lang="es-MX"/>
                  </a:p>
                </c:rich>
              </c:tx>
              <c:dLblPos val="ctr"/>
              <c:showLegendKey val="0"/>
              <c:showVal val="0"/>
              <c:showCatName val="0"/>
              <c:showSerName val="0"/>
              <c:showPercent val="0"/>
              <c:showBubbleSize val="0"/>
              <c:extLst>
                <c:ext xmlns:c15="http://schemas.microsoft.com/office/drawing/2012/chart" uri="{CE6537A1-D6FC-4f65-9D91-7224C49458BB}">
                  <c15:layout/>
                  <c15:dlblFieldTable/>
                  <c15:xForSave val="1"/>
                  <c15:showDataLabelsRange val="1"/>
                </c:ext>
              </c:extLst>
            </c:dLbl>
            <c:dLbl>
              <c:idx val="5"/>
              <c:layout/>
              <c:tx>
                <c:rich>
                  <a:bodyPr/>
                  <a:lstStyle/>
                  <a:p>
                    <a:fld id="{BFE847C9-1AE5-4455-9972-BCF5CFE2328C}" type="CELLRANGE">
                      <a:rPr lang="es-MX"/>
                      <a:pPr/>
                      <a:t>[CELLRANGE]</a:t>
                    </a:fld>
                    <a:endParaRPr lang="es-MX"/>
                  </a:p>
                </c:rich>
              </c:tx>
              <c:dLblPos val="ctr"/>
              <c:showLegendKey val="0"/>
              <c:showVal val="0"/>
              <c:showCatName val="0"/>
              <c:showSerName val="0"/>
              <c:showPercent val="0"/>
              <c:showBubbleSize val="0"/>
              <c:extLst>
                <c:ext xmlns:c15="http://schemas.microsoft.com/office/drawing/2012/chart" uri="{CE6537A1-D6FC-4f65-9D91-7224C49458BB}">
                  <c15:layout/>
                  <c15:dlblFieldTable/>
                  <c15:xForSave val="1"/>
                  <c15:showDataLabelsRange val="1"/>
                </c:ext>
              </c:extLst>
            </c:dLbl>
            <c:dLbl>
              <c:idx val="6"/>
              <c:layout/>
              <c:tx>
                <c:rich>
                  <a:bodyPr/>
                  <a:lstStyle/>
                  <a:p>
                    <a:fld id="{CB124C23-D690-4EC0-BE60-A4B5ACE8D60A}" type="CELLRANGE">
                      <a:rPr lang="es-MX"/>
                      <a:pPr/>
                      <a:t>[CELLRANGE]</a:t>
                    </a:fld>
                    <a:endParaRPr lang="es-MX"/>
                  </a:p>
                </c:rich>
              </c:tx>
              <c:dLblPos val="ctr"/>
              <c:showLegendKey val="0"/>
              <c:showVal val="0"/>
              <c:showCatName val="0"/>
              <c:showSerName val="0"/>
              <c:showPercent val="0"/>
              <c:showBubbleSize val="0"/>
              <c:extLst>
                <c:ext xmlns:c15="http://schemas.microsoft.com/office/drawing/2012/chart" uri="{CE6537A1-D6FC-4f65-9D91-7224C49458BB}">
                  <c15:layout/>
                  <c15:dlblFieldTable/>
                  <c15:xForSave val="1"/>
                  <c15:showDataLabelsRange val="1"/>
                </c:ext>
              </c:extLst>
            </c:dLbl>
            <c:dLbl>
              <c:idx val="7"/>
              <c:layout/>
              <c:tx>
                <c:rich>
                  <a:bodyPr/>
                  <a:lstStyle/>
                  <a:p>
                    <a:fld id="{B2C2D0E9-79C5-46A0-A4A5-F1D953FE01C7}" type="CELLRANGE">
                      <a:rPr lang="es-MX"/>
                      <a:pPr/>
                      <a:t>[CELLRANGE]</a:t>
                    </a:fld>
                    <a:endParaRPr lang="es-MX"/>
                  </a:p>
                </c:rich>
              </c:tx>
              <c:dLblPos val="ctr"/>
              <c:showLegendKey val="0"/>
              <c:showVal val="0"/>
              <c:showCatName val="0"/>
              <c:showSerName val="0"/>
              <c:showPercent val="0"/>
              <c:showBubbleSize val="0"/>
              <c:extLst>
                <c:ext xmlns:c15="http://schemas.microsoft.com/office/drawing/2012/chart" uri="{CE6537A1-D6FC-4f65-9D91-7224C49458BB}">
                  <c15:layout/>
                  <c15:dlblFieldTable/>
                  <c15:xForSave val="1"/>
                  <c15:showDataLabelsRange val="1"/>
                </c:ext>
              </c:extLst>
            </c:dLbl>
            <c:dLbl>
              <c:idx val="8"/>
              <c:layout/>
              <c:tx>
                <c:rich>
                  <a:bodyPr/>
                  <a:lstStyle/>
                  <a:p>
                    <a:fld id="{EB993E46-7CA1-4698-83CD-483A58EE23EF}" type="CELLRANGE">
                      <a:rPr lang="es-MX"/>
                      <a:pPr/>
                      <a:t>[CELLRANGE]</a:t>
                    </a:fld>
                    <a:endParaRPr lang="es-MX"/>
                  </a:p>
                </c:rich>
              </c:tx>
              <c:dLblPos val="ctr"/>
              <c:showLegendKey val="0"/>
              <c:showVal val="0"/>
              <c:showCatName val="0"/>
              <c:showSerName val="0"/>
              <c:showPercent val="0"/>
              <c:showBubbleSize val="0"/>
              <c:extLst>
                <c:ext xmlns:c15="http://schemas.microsoft.com/office/drawing/2012/chart" uri="{CE6537A1-D6FC-4f65-9D91-7224C49458BB}">
                  <c15:layout/>
                  <c15:dlblFieldTable/>
                  <c15:xForSave val="1"/>
                  <c15:showDataLabelsRange val="1"/>
                </c:ext>
              </c:extLst>
            </c:dLbl>
            <c:spPr>
              <a:noFill/>
              <a:ln>
                <a:noFill/>
              </a:ln>
              <a:effectLst/>
            </c:spPr>
            <c:txPr>
              <a:bodyPr rot="-5400000" spcFirstLastPara="1" vertOverflow="ellipsis"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ctr"/>
            <c:showLegendKey val="0"/>
            <c:showVal val="0"/>
            <c:showCatName val="0"/>
            <c:showSerName val="0"/>
            <c:showPercent val="0"/>
            <c:showBubbleSize val="0"/>
            <c:showLeaderLines val="0"/>
            <c:extLst xmlns:c15="http://schemas.microsoft.com/office/drawing/2012/chart" xmlns:c16r2="http://schemas.microsoft.com/office/drawing/2015/06/chart">
              <c:ext xmlns:c15="http://schemas.microsoft.com/office/drawing/2012/chart" uri="{CE6537A1-D6FC-4f65-9D91-7224C49458BB}">
                <c15:layout/>
                <c15:showDataLabelsRange val="1"/>
                <c15:showLeaderLines val="1"/>
                <c15:leaderLines>
                  <c:spPr>
                    <a:ln w="9525">
                      <a:solidFill>
                        <a:schemeClr val="tx1">
                          <a:lumMod val="35000"/>
                          <a:lumOff val="65000"/>
                        </a:schemeClr>
                      </a:solidFill>
                    </a:ln>
                    <a:effectLst/>
                  </c:spPr>
                </c15:leaderLines>
              </c:ext>
            </c:extLst>
          </c:dLbls>
          <c:cat>
            <c:numRef>
              <c:f>Hoja4!$N$7:$N$15</c:f>
              <c:numCache>
                <c:formatCode>General</c:formatCode>
                <c:ptCount val="9"/>
              </c:numCache>
            </c:numRef>
          </c:cat>
          <c:val>
            <c:numRef>
              <c:f>Hoja4!$G$7:$G$15</c:f>
              <c:numCache>
                <c:formatCode>_("$"* #,##0.00_);_("$"* \(#,##0.00\);_("$"* "-"??_);_(@_)</c:formatCode>
                <c:ptCount val="9"/>
                <c:pt idx="0">
                  <c:v>1422293.73</c:v>
                </c:pt>
                <c:pt idx="1">
                  <c:v>1407927.12</c:v>
                </c:pt>
                <c:pt idx="2">
                  <c:v>1350125.3</c:v>
                </c:pt>
                <c:pt idx="3">
                  <c:v>1349851.23</c:v>
                </c:pt>
                <c:pt idx="4">
                  <c:v>517197.72</c:v>
                </c:pt>
                <c:pt idx="5">
                  <c:v>430998.1</c:v>
                </c:pt>
                <c:pt idx="6">
                  <c:v>344798.48</c:v>
                </c:pt>
                <c:pt idx="7">
                  <c:v>258598.86</c:v>
                </c:pt>
                <c:pt idx="8">
                  <c:v>172399.24</c:v>
                </c:pt>
              </c:numCache>
            </c:numRef>
          </c:val>
          <c:extLst xmlns:c15="http://schemas.microsoft.com/office/drawing/2012/chart" xmlns:c16r2="http://schemas.microsoft.com/office/drawing/2015/06/chart">
            <c:ext xmlns:c16="http://schemas.microsoft.com/office/drawing/2014/chart" uri="{C3380CC4-5D6E-409C-BE32-E72D297353CC}">
              <c16:uniqueId val="{00000009-B262-458B-A5D7-79166A5E5870}"/>
            </c:ext>
            <c:ext xmlns:c15="http://schemas.microsoft.com/office/drawing/2012/chart" uri="{02D57815-91ED-43cb-92C2-25804820EDAC}">
              <c15:datalabelsRange>
                <c15:f>Hoja2!$C$28:$C$36</c15:f>
                <c15:dlblRangeCache>
                  <c:ptCount val="9"/>
                  <c:pt idx="0">
                    <c:v>4.746</c:v>
                  </c:pt>
                  <c:pt idx="1">
                    <c:v>4.746</c:v>
                  </c:pt>
                  <c:pt idx="2">
                    <c:v>4.746</c:v>
                  </c:pt>
                  <c:pt idx="3">
                    <c:v>4.746</c:v>
                  </c:pt>
                  <c:pt idx="4">
                    <c:v>5.932</c:v>
                  </c:pt>
                  <c:pt idx="5">
                    <c:v>5.932</c:v>
                  </c:pt>
                  <c:pt idx="6">
                    <c:v>5.932</c:v>
                  </c:pt>
                  <c:pt idx="7">
                    <c:v>5.932</c:v>
                  </c:pt>
                  <c:pt idx="8">
                    <c:v>5.932</c:v>
                  </c:pt>
                </c15:dlblRangeCache>
              </c15:datalabelsRange>
            </c:ext>
          </c:extLst>
        </c:ser>
        <c:dLbls>
          <c:showLegendKey val="0"/>
          <c:showVal val="0"/>
          <c:showCatName val="0"/>
          <c:showSerName val="0"/>
          <c:showPercent val="0"/>
          <c:showBubbleSize val="0"/>
        </c:dLbls>
        <c:gapWidth val="300"/>
        <c:overlap val="50"/>
        <c:axId val="366868640"/>
        <c:axId val="366869032"/>
        <c:extLst xmlns:c16r2="http://schemas.microsoft.com/office/drawing/2015/06/chart">
          <c:ext xmlns:c15="http://schemas.microsoft.com/office/drawing/2012/chart" uri="{02D57815-91ED-43cb-92C2-25804820EDAC}">
            <c15:filteredBarSeries>
              <c15:ser>
                <c:idx val="0"/>
                <c:order val="0"/>
                <c:tx>
                  <c:v>Oferta de Compra de POTENCIA Aceptada de SSB</c:v>
                </c:tx>
                <c:spPr>
                  <a:pattFill prst="narHorz">
                    <a:fgClr>
                      <a:schemeClr val="accent1"/>
                    </a:fgClr>
                    <a:bgClr>
                      <a:schemeClr val="accent1">
                        <a:lumMod val="20000"/>
                        <a:lumOff val="80000"/>
                      </a:schemeClr>
                    </a:bgClr>
                  </a:pattFill>
                  <a:ln>
                    <a:noFill/>
                  </a:ln>
                  <a:effectLst>
                    <a:innerShdw blurRad="114300">
                      <a:schemeClr val="accent1"/>
                    </a:innerShdw>
                  </a:effectLst>
                </c:spPr>
                <c:invertIfNegative val="0"/>
                <c:dLbls>
                  <c:dLbl>
                    <c:idx val="0"/>
                    <c:layout>
                      <c:manualLayout>
                        <c:x val="-1.3152950018789963E-2"/>
                        <c:y val="0.41495247031944843"/>
                      </c:manualLayout>
                    </c:layout>
                    <c:tx>
                      <c:rich>
                        <a:bodyPr/>
                        <a:lstStyle/>
                        <a:p>
                          <a:fld id="{14973BB2-E9D6-4329-B1E6-FD3AA1953CAA}" type="CELLRANGE">
                            <a:rPr lang="en-US"/>
                            <a:pPr/>
                            <a:t>[CELLRANGE]</a:t>
                          </a:fld>
                          <a:endParaRPr lang="es-MX"/>
                        </a:p>
                      </c:rich>
                    </c:tx>
                    <c:dLblPos val="outEnd"/>
                    <c:showLegendKey val="0"/>
                    <c:showVal val="0"/>
                    <c:showCatName val="0"/>
                    <c:showSerName val="0"/>
                    <c:showPercent val="0"/>
                    <c:showBubbleSize val="0"/>
                    <c:extLst xmlns:c16r2="http://schemas.microsoft.com/office/drawing/2015/06/chart">
                      <c:ext xmlns:c16="http://schemas.microsoft.com/office/drawing/2014/chart" uri="{C3380CC4-5D6E-409C-BE32-E72D297353CC}">
                        <c16:uniqueId val="{0000000A-B262-458B-A5D7-79166A5E5870}"/>
                      </c:ext>
                      <c:ext uri="{CE6537A1-D6FC-4f65-9D91-7224C49458BB}">
                        <c15:dlblFieldTable/>
                        <c15:showDataLabelsRange val="1"/>
                      </c:ext>
                    </c:extLst>
                  </c:dLbl>
                  <c:dLbl>
                    <c:idx val="1"/>
                    <c:layout>
                      <c:manualLayout>
                        <c:x val="-1.5031942878617095E-2"/>
                        <c:y val="0.41123259851585908"/>
                      </c:manualLayout>
                    </c:layout>
                    <c:tx>
                      <c:rich>
                        <a:bodyPr/>
                        <a:lstStyle/>
                        <a:p>
                          <a:fld id="{D3DDC7E5-F9E8-4E5D-9359-575FD27390F0}" type="CELLRANGE">
                            <a:rPr lang="en-US"/>
                            <a:pPr/>
                            <a:t>[CELLRANGE]</a:t>
                          </a:fld>
                          <a:endParaRPr lang="es-MX"/>
                        </a:p>
                      </c:rich>
                    </c:tx>
                    <c:dLblPos val="outEnd"/>
                    <c:showLegendKey val="0"/>
                    <c:showVal val="0"/>
                    <c:showCatName val="0"/>
                    <c:showSerName val="0"/>
                    <c:showPercent val="0"/>
                    <c:showBubbleSize val="0"/>
                    <c:extLst xmlns:c16r2="http://schemas.microsoft.com/office/drawing/2015/06/chart">
                      <c:ext xmlns:c16="http://schemas.microsoft.com/office/drawing/2014/chart" uri="{C3380CC4-5D6E-409C-BE32-E72D297353CC}">
                        <c16:uniqueId val="{0000000B-B262-458B-A5D7-79166A5E5870}"/>
                      </c:ext>
                      <c:ext uri="{CE6537A1-D6FC-4f65-9D91-7224C49458BB}">
                        <c15:dlblFieldTable/>
                        <c15:showDataLabelsRange val="1"/>
                      </c:ext>
                    </c:extLst>
                  </c:dLbl>
                  <c:dLbl>
                    <c:idx val="2"/>
                    <c:layout>
                      <c:manualLayout>
                        <c:x val="-1.3152950018789928E-2"/>
                        <c:y val="0.39626607554884657"/>
                      </c:manualLayout>
                    </c:layout>
                    <c:tx>
                      <c:rich>
                        <a:bodyPr/>
                        <a:lstStyle/>
                        <a:p>
                          <a:fld id="{6E21F04E-AD43-4ED2-BF3A-BFF5A355BA71}" type="CELLRANGE">
                            <a:rPr lang="en-US"/>
                            <a:pPr/>
                            <a:t>[CELLRANGE]</a:t>
                          </a:fld>
                          <a:endParaRPr lang="es-MX"/>
                        </a:p>
                      </c:rich>
                    </c:tx>
                    <c:dLblPos val="outEnd"/>
                    <c:showLegendKey val="0"/>
                    <c:showVal val="0"/>
                    <c:showCatName val="0"/>
                    <c:showSerName val="0"/>
                    <c:showPercent val="0"/>
                    <c:showBubbleSize val="0"/>
                    <c:extLst xmlns:c16r2="http://schemas.microsoft.com/office/drawing/2015/06/chart">
                      <c:ext xmlns:c16="http://schemas.microsoft.com/office/drawing/2014/chart" uri="{C3380CC4-5D6E-409C-BE32-E72D297353CC}">
                        <c16:uniqueId val="{0000000C-B262-458B-A5D7-79166A5E5870}"/>
                      </c:ext>
                      <c:ext uri="{CE6537A1-D6FC-4f65-9D91-7224C49458BB}">
                        <c15:dlblFieldTable/>
                        <c15:showDataLabelsRange val="1"/>
                      </c:ext>
                    </c:extLst>
                  </c:dLbl>
                  <c:dLbl>
                    <c:idx val="3"/>
                    <c:layout>
                      <c:manualLayout>
                        <c:x val="-1.5031942878617061E-2"/>
                        <c:y val="0.39619513234420828"/>
                      </c:manualLayout>
                    </c:layout>
                    <c:tx>
                      <c:rich>
                        <a:bodyPr/>
                        <a:lstStyle/>
                        <a:p>
                          <a:fld id="{8B3E439B-3ED4-4963-9875-DF6996FBC360}" type="CELLRANGE">
                            <a:rPr lang="en-US"/>
                            <a:pPr/>
                            <a:t>[CELLRANGE]</a:t>
                          </a:fld>
                          <a:endParaRPr lang="es-MX"/>
                        </a:p>
                      </c:rich>
                    </c:tx>
                    <c:dLblPos val="outEnd"/>
                    <c:showLegendKey val="0"/>
                    <c:showVal val="0"/>
                    <c:showCatName val="0"/>
                    <c:showSerName val="0"/>
                    <c:showPercent val="0"/>
                    <c:showBubbleSize val="0"/>
                    <c:extLst xmlns:c16r2="http://schemas.microsoft.com/office/drawing/2015/06/chart">
                      <c:ext xmlns:c16="http://schemas.microsoft.com/office/drawing/2014/chart" uri="{C3380CC4-5D6E-409C-BE32-E72D297353CC}">
                        <c16:uniqueId val="{0000000D-B262-458B-A5D7-79166A5E5870}"/>
                      </c:ext>
                      <c:ext uri="{CE6537A1-D6FC-4f65-9D91-7224C49458BB}">
                        <c15:dlblFieldTable/>
                        <c15:showDataLabelsRange val="1"/>
                      </c:ext>
                    </c:extLst>
                  </c:dLbl>
                  <c:dLbl>
                    <c:idx val="4"/>
                    <c:layout>
                      <c:manualLayout>
                        <c:x val="-1.3152950018789997E-2"/>
                        <c:y val="0.18059873344847427"/>
                      </c:manualLayout>
                    </c:layout>
                    <c:tx>
                      <c:rich>
                        <a:bodyPr/>
                        <a:lstStyle/>
                        <a:p>
                          <a:fld id="{92C7D738-9205-4D6B-80A3-7C6C31361E1A}" type="CELLRANGE">
                            <a:rPr lang="en-US"/>
                            <a:pPr/>
                            <a:t>[CELLRANGE]</a:t>
                          </a:fld>
                          <a:endParaRPr lang="es-MX"/>
                        </a:p>
                      </c:rich>
                    </c:tx>
                    <c:dLblPos val="outEnd"/>
                    <c:showLegendKey val="0"/>
                    <c:showVal val="0"/>
                    <c:showCatName val="0"/>
                    <c:showSerName val="0"/>
                    <c:showPercent val="0"/>
                    <c:showBubbleSize val="0"/>
                    <c:extLst xmlns:c16r2="http://schemas.microsoft.com/office/drawing/2015/06/chart">
                      <c:ext xmlns:c16="http://schemas.microsoft.com/office/drawing/2014/chart" uri="{C3380CC4-5D6E-409C-BE32-E72D297353CC}">
                        <c16:uniqueId val="{0000000E-B262-458B-A5D7-79166A5E5870}"/>
                      </c:ext>
                      <c:ext uri="{CE6537A1-D6FC-4f65-9D91-7224C49458BB}">
                        <c15:dlblFieldTable/>
                        <c15:showDataLabelsRange val="1"/>
                      </c:ext>
                    </c:extLst>
                  </c:dLbl>
                  <c:dLbl>
                    <c:idx val="5"/>
                    <c:layout>
                      <c:manualLayout>
                        <c:x val="-1.3152950018789928E-2"/>
                        <c:y val="0.16115780216592096"/>
                      </c:manualLayout>
                    </c:layout>
                    <c:tx>
                      <c:rich>
                        <a:bodyPr/>
                        <a:lstStyle/>
                        <a:p>
                          <a:fld id="{895C64E9-5D34-4B68-A3D1-08D9F173E3A9}" type="CELLRANGE">
                            <a:rPr lang="en-US"/>
                            <a:pPr/>
                            <a:t>[CELLRANGE]</a:t>
                          </a:fld>
                          <a:endParaRPr lang="es-MX"/>
                        </a:p>
                      </c:rich>
                    </c:tx>
                    <c:dLblPos val="outEnd"/>
                    <c:showLegendKey val="0"/>
                    <c:showVal val="0"/>
                    <c:showCatName val="0"/>
                    <c:showSerName val="0"/>
                    <c:showPercent val="0"/>
                    <c:showBubbleSize val="0"/>
                    <c:extLst xmlns:c16r2="http://schemas.microsoft.com/office/drawing/2015/06/chart">
                      <c:ext xmlns:c16="http://schemas.microsoft.com/office/drawing/2014/chart" uri="{C3380CC4-5D6E-409C-BE32-E72D297353CC}">
                        <c16:uniqueId val="{0000000F-B262-458B-A5D7-79166A5E5870}"/>
                      </c:ext>
                      <c:ext uri="{CE6537A1-D6FC-4f65-9D91-7224C49458BB}">
                        <c15:dlblFieldTable/>
                        <c15:showDataLabelsRange val="1"/>
                      </c:ext>
                    </c:extLst>
                  </c:dLbl>
                  <c:dLbl>
                    <c:idx val="6"/>
                    <c:layout>
                      <c:manualLayout>
                        <c:x val="-1.6910935738444193E-2"/>
                        <c:y val="0.13596004514979668"/>
                      </c:manualLayout>
                    </c:layout>
                    <c:tx>
                      <c:rich>
                        <a:bodyPr/>
                        <a:lstStyle/>
                        <a:p>
                          <a:fld id="{A4F26267-FD45-4961-BF51-BA02642C6345}" type="CELLRANGE">
                            <a:rPr lang="en-US"/>
                            <a:pPr/>
                            <a:t>[CELLRANGE]</a:t>
                          </a:fld>
                          <a:endParaRPr lang="es-MX"/>
                        </a:p>
                      </c:rich>
                    </c:tx>
                    <c:dLblPos val="outEnd"/>
                    <c:showLegendKey val="0"/>
                    <c:showVal val="0"/>
                    <c:showCatName val="0"/>
                    <c:showSerName val="0"/>
                    <c:showPercent val="0"/>
                    <c:showBubbleSize val="0"/>
                    <c:extLst xmlns:c16r2="http://schemas.microsoft.com/office/drawing/2015/06/chart">
                      <c:ext xmlns:c16="http://schemas.microsoft.com/office/drawing/2014/chart" uri="{C3380CC4-5D6E-409C-BE32-E72D297353CC}">
                        <c16:uniqueId val="{00000010-B262-458B-A5D7-79166A5E5870}"/>
                      </c:ext>
                      <c:ext uri="{CE6537A1-D6FC-4f65-9D91-7224C49458BB}">
                        <c15:dlblFieldTable/>
                        <c15:showDataLabelsRange val="1"/>
                      </c:ext>
                    </c:extLst>
                  </c:dLbl>
                  <c:dLbl>
                    <c:idx val="7"/>
                    <c:layout>
                      <c:manualLayout>
                        <c:x val="-1.5031942878617061E-2"/>
                        <c:y val="0.11364058767265491"/>
                      </c:manualLayout>
                    </c:layout>
                    <c:tx>
                      <c:rich>
                        <a:bodyPr/>
                        <a:lstStyle/>
                        <a:p>
                          <a:fld id="{2A6A8A52-6A90-4A48-9954-5FC375D108BB}" type="CELLRANGE">
                            <a:rPr lang="en-US"/>
                            <a:pPr/>
                            <a:t>[CELLRANGE]</a:t>
                          </a:fld>
                          <a:endParaRPr lang="es-MX"/>
                        </a:p>
                      </c:rich>
                    </c:tx>
                    <c:dLblPos val="outEnd"/>
                    <c:showLegendKey val="0"/>
                    <c:showVal val="0"/>
                    <c:showCatName val="0"/>
                    <c:showSerName val="0"/>
                    <c:showPercent val="0"/>
                    <c:showBubbleSize val="0"/>
                    <c:extLst xmlns:c16r2="http://schemas.microsoft.com/office/drawing/2015/06/chart">
                      <c:ext xmlns:c16="http://schemas.microsoft.com/office/drawing/2014/chart" uri="{C3380CC4-5D6E-409C-BE32-E72D297353CC}">
                        <c16:uniqueId val="{00000011-B262-458B-A5D7-79166A5E5870}"/>
                      </c:ext>
                      <c:ext uri="{CE6537A1-D6FC-4f65-9D91-7224C49458BB}">
                        <c15:dlblFieldTable/>
                        <c15:showDataLabelsRange val="1"/>
                      </c:ext>
                    </c:extLst>
                  </c:dLbl>
                  <c:dLbl>
                    <c:idx val="8"/>
                    <c:layout>
                      <c:manualLayout>
                        <c:x val="-1.3152950018789928E-2"/>
                        <c:y val="8.9277603252961149E-2"/>
                      </c:manualLayout>
                    </c:layout>
                    <c:tx>
                      <c:rich>
                        <a:bodyPr/>
                        <a:lstStyle/>
                        <a:p>
                          <a:fld id="{A51C3AAD-B7EA-4EB1-9109-A225A629AF06}" type="CELLRANGE">
                            <a:rPr lang="en-US"/>
                            <a:pPr/>
                            <a:t>[CELLRANGE]</a:t>
                          </a:fld>
                          <a:endParaRPr lang="es-MX"/>
                        </a:p>
                      </c:rich>
                    </c:tx>
                    <c:dLblPos val="outEnd"/>
                    <c:showLegendKey val="0"/>
                    <c:showVal val="0"/>
                    <c:showCatName val="0"/>
                    <c:showSerName val="0"/>
                    <c:showPercent val="0"/>
                    <c:showBubbleSize val="0"/>
                    <c:extLst xmlns:c16r2="http://schemas.microsoft.com/office/drawing/2015/06/chart">
                      <c:ext xmlns:c16="http://schemas.microsoft.com/office/drawing/2014/chart" uri="{C3380CC4-5D6E-409C-BE32-E72D297353CC}">
                        <c16:uniqueId val="{00000012-B262-458B-A5D7-79166A5E5870}"/>
                      </c:ext>
                      <c:ext uri="{CE6537A1-D6FC-4f65-9D91-7224C49458BB}">
                        <c15:dlblFieldTable/>
                        <c15:showDataLabelsRange val="1"/>
                      </c:ext>
                    </c:extLst>
                  </c:dLbl>
                  <c:spPr>
                    <a:noFill/>
                    <a:ln>
                      <a:noFill/>
                    </a:ln>
                    <a:effectLst/>
                  </c:spPr>
                  <c:txPr>
                    <a:bodyPr rot="-5400000" spcFirstLastPara="1" vertOverflow="ellipsis" horzOverflow="clip" vert="horz" wrap="square" lIns="36000" tIns="19050" rIns="36000" bIns="18000" anchor="b" anchorCtr="0">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ctr"/>
                  <c:showLegendKey val="0"/>
                  <c:showVal val="0"/>
                  <c:showCatName val="0"/>
                  <c:showSerName val="0"/>
                  <c:showPercent val="0"/>
                  <c:showBubbleSize val="0"/>
                  <c:showLeaderLines val="0"/>
                  <c:extLst xmlns:c16r2="http://schemas.microsoft.com/office/drawing/2015/06/chart">
                    <c:ext uri="{CE6537A1-D6FC-4f65-9D91-7224C49458BB}">
                      <c15:spPr xmlns:c15="http://schemas.microsoft.com/office/drawing/2012/chart">
                        <a:prstGeom prst="rect">
                          <a:avLst/>
                        </a:prstGeom>
                        <a:noFill/>
                        <a:ln>
                          <a:noFill/>
                        </a:ln>
                      </c15:spPr>
                      <c15:showDataLabelsRange val="1"/>
                      <c15:showLeaderLines val="1"/>
                      <c15:leaderLines>
                        <c:spPr>
                          <a:ln w="9525">
                            <a:solidFill>
                              <a:schemeClr val="tx1">
                                <a:lumMod val="35000"/>
                                <a:lumOff val="65000"/>
                              </a:schemeClr>
                            </a:solidFill>
                          </a:ln>
                          <a:effectLst/>
                        </c:spPr>
                      </c15:leaderLines>
                    </c:ext>
                  </c:extLst>
                </c:dLbls>
                <c:cat>
                  <c:numRef>
                    <c:extLst xmlns:c16r2="http://schemas.microsoft.com/office/drawing/2015/06/chart">
                      <c:ext uri="{02D57815-91ED-43cb-92C2-25804820EDAC}">
                        <c15:formulaRef>
                          <c15:sqref>Hoja4!$N$7:$N$15</c15:sqref>
                        </c15:formulaRef>
                      </c:ext>
                    </c:extLst>
                    <c:numCache>
                      <c:formatCode>General</c:formatCode>
                      <c:ptCount val="9"/>
                    </c:numCache>
                  </c:numRef>
                </c:cat>
                <c:val>
                  <c:numRef>
                    <c:extLst xmlns:c16r2="http://schemas.microsoft.com/office/drawing/2015/06/chart">
                      <c:ext uri="{02D57815-91ED-43cb-92C2-25804820EDAC}">
                        <c15:formulaRef>
                          <c15:sqref>Hoja4!$G$7:$G$15</c15:sqref>
                        </c15:formulaRef>
                      </c:ext>
                    </c:extLst>
                    <c:numCache>
                      <c:formatCode>_("$"* #,##0.00_);_("$"* \(#,##0.00\);_("$"* "-"??_);_(@_)</c:formatCode>
                      <c:ptCount val="9"/>
                      <c:pt idx="0">
                        <c:v>1422293.73</c:v>
                      </c:pt>
                      <c:pt idx="1">
                        <c:v>1407927.12</c:v>
                      </c:pt>
                      <c:pt idx="2">
                        <c:v>1350125.3</c:v>
                      </c:pt>
                      <c:pt idx="3">
                        <c:v>1349851.23</c:v>
                      </c:pt>
                      <c:pt idx="4">
                        <c:v>517197.72</c:v>
                      </c:pt>
                      <c:pt idx="5">
                        <c:v>430998.1</c:v>
                      </c:pt>
                      <c:pt idx="6">
                        <c:v>344798.48</c:v>
                      </c:pt>
                      <c:pt idx="7">
                        <c:v>258598.86</c:v>
                      </c:pt>
                      <c:pt idx="8">
                        <c:v>172399.24</c:v>
                      </c:pt>
                    </c:numCache>
                  </c:numRef>
                </c:val>
                <c:extLst xmlns:c16r2="http://schemas.microsoft.com/office/drawing/2015/06/chart">
                  <c:ext xmlns:c16="http://schemas.microsoft.com/office/drawing/2014/chart" uri="{C3380CC4-5D6E-409C-BE32-E72D297353CC}">
                    <c16:uniqueId val="{00000013-B262-458B-A5D7-79166A5E5870}"/>
                  </c:ext>
                  <c:ext uri="{02D57815-91ED-43cb-92C2-25804820EDAC}">
                    <c15:datalabelsRange>
                      <c15:f>Hoja2!$B$28:$B$36</c15:f>
                      <c15:dlblRangeCache>
                        <c:ptCount val="9"/>
                        <c:pt idx="0">
                          <c:v>47.46</c:v>
                        </c:pt>
                        <c:pt idx="1">
                          <c:v>47.46</c:v>
                        </c:pt>
                        <c:pt idx="2">
                          <c:v>47.46</c:v>
                        </c:pt>
                        <c:pt idx="3">
                          <c:v>47.46</c:v>
                        </c:pt>
                        <c:pt idx="4">
                          <c:v>59.32</c:v>
                        </c:pt>
                        <c:pt idx="5">
                          <c:v>59.32</c:v>
                        </c:pt>
                        <c:pt idx="6">
                          <c:v>59.32</c:v>
                        </c:pt>
                        <c:pt idx="7">
                          <c:v>59.32</c:v>
                        </c:pt>
                        <c:pt idx="8">
                          <c:v>59.32</c:v>
                        </c:pt>
                      </c15:dlblRangeCache>
                    </c15:datalabelsRange>
                  </c:ext>
                </c:extLst>
              </c15:ser>
            </c15:filteredBarSeries>
            <c15:filteredBarSeries>
              <c15:ser>
                <c:idx val="2"/>
                <c:order val="2"/>
                <c:tx>
                  <c:strRef>
                    <c:extLst xmlns:c15="http://schemas.microsoft.com/office/drawing/2012/chart" xmlns:c16r2="http://schemas.microsoft.com/office/drawing/2015/06/chart">
                      <c:ext xmlns:c15="http://schemas.microsoft.com/office/drawing/2012/chart" uri="{02D57815-91ED-43cb-92C2-25804820EDAC}">
                        <c15:formulaRef>
                          <c15:sqref>Hoja1!$H$6</c15:sqref>
                        </c15:formulaRef>
                      </c:ext>
                    </c:extLst>
                    <c:strCache>
                      <c:ptCount val="1"/>
                      <c:pt idx="0">
                        <c:v>ERC2</c:v>
                      </c:pt>
                    </c:strCache>
                  </c:strRef>
                </c:tx>
                <c:spPr>
                  <a:pattFill prst="narHorz">
                    <a:fgClr>
                      <a:schemeClr val="accent3"/>
                    </a:fgClr>
                    <a:bgClr>
                      <a:schemeClr val="accent3">
                        <a:lumMod val="20000"/>
                        <a:lumOff val="80000"/>
                      </a:schemeClr>
                    </a:bgClr>
                  </a:pattFill>
                  <a:ln>
                    <a:noFill/>
                  </a:ln>
                  <a:effectLst>
                    <a:innerShdw blurRad="114300">
                      <a:schemeClr val="accent3"/>
                    </a:innerShdw>
                  </a:effectLst>
                </c:spPr>
                <c:invertIfNegative val="0"/>
                <c:dLbls>
                  <c:dLbl>
                    <c:idx val="0"/>
                    <c:tx>
                      <c:rich>
                        <a:bodyPr/>
                        <a:lstStyle/>
                        <a:p>
                          <a:fld id="{790EAADE-862F-470F-9539-E52E14EA87FA}" type="CELLRANGE">
                            <a:rPr lang="en-US"/>
                            <a:pPr/>
                            <a:t>[CELLRANGE]</a:t>
                          </a:fld>
                          <a:endParaRPr lang="es-MX"/>
                        </a:p>
                      </c:rich>
                    </c:tx>
                    <c:dLblPos val="ctr"/>
                    <c:showLegendKey val="0"/>
                    <c:showVal val="0"/>
                    <c:showCatName val="0"/>
                    <c:showSerName val="0"/>
                    <c:showPercent val="0"/>
                    <c:showBubbleSize val="0"/>
                    <c:extLst xmlns:c15="http://schemas.microsoft.com/office/drawing/2012/chart" xmlns:c16r2="http://schemas.microsoft.com/office/drawing/2015/06/chart">
                      <c:ext xmlns:c16="http://schemas.microsoft.com/office/drawing/2014/chart" uri="{C3380CC4-5D6E-409C-BE32-E72D297353CC}">
                        <c16:uniqueId val="{00000014-B262-458B-A5D7-79166A5E5870}"/>
                      </c:ext>
                      <c:ext xmlns:c15="http://schemas.microsoft.com/office/drawing/2012/chart" uri="{CE6537A1-D6FC-4f65-9D91-7224C49458BB}">
                        <c15:dlblFieldTable/>
                        <c15:showDataLabelsRange val="1"/>
                      </c:ext>
                    </c:extLst>
                  </c:dLbl>
                  <c:dLbl>
                    <c:idx val="1"/>
                    <c:tx>
                      <c:rich>
                        <a:bodyPr/>
                        <a:lstStyle/>
                        <a:p>
                          <a:fld id="{1FEC0BE0-1813-4207-83BA-75C6A4862F83}" type="CELLRANGE">
                            <a:rPr lang="es-MX"/>
                            <a:pPr/>
                            <a:t>[CELLRANGE]</a:t>
                          </a:fld>
                          <a:endParaRPr lang="es-MX"/>
                        </a:p>
                      </c:rich>
                    </c:tx>
                    <c:dLblPos val="ctr"/>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Lst>
                  </c:dLbl>
                  <c:dLbl>
                    <c:idx val="2"/>
                    <c:tx>
                      <c:rich>
                        <a:bodyPr/>
                        <a:lstStyle/>
                        <a:p>
                          <a:fld id="{DF1CD39F-96FB-4D9C-A20A-8A171249B474}" type="CELLRANGE">
                            <a:rPr lang="es-MX"/>
                            <a:pPr/>
                            <a:t>[CELLRANGE]</a:t>
                          </a:fld>
                          <a:endParaRPr lang="es-MX"/>
                        </a:p>
                      </c:rich>
                    </c:tx>
                    <c:dLblPos val="ctr"/>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Lst>
                  </c:dLbl>
                  <c:dLbl>
                    <c:idx val="3"/>
                    <c:tx>
                      <c:rich>
                        <a:bodyPr/>
                        <a:lstStyle/>
                        <a:p>
                          <a:fld id="{29C997DC-53BE-4BA5-98C2-CB0EB78ABC6D}" type="CELLRANGE">
                            <a:rPr lang="es-MX"/>
                            <a:pPr/>
                            <a:t>[CELLRANGE]</a:t>
                          </a:fld>
                          <a:endParaRPr lang="es-MX"/>
                        </a:p>
                      </c:rich>
                    </c:tx>
                    <c:dLblPos val="ctr"/>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Lst>
                  </c:dLbl>
                  <c:dLbl>
                    <c:idx val="4"/>
                    <c:tx>
                      <c:rich>
                        <a:bodyPr/>
                        <a:lstStyle/>
                        <a:p>
                          <a:fld id="{1E29B770-089E-4172-AFAB-D2E20D878DBC}" type="CELLRANGE">
                            <a:rPr lang="es-MX"/>
                            <a:pPr/>
                            <a:t>[CELLRANGE]</a:t>
                          </a:fld>
                          <a:endParaRPr lang="es-MX"/>
                        </a:p>
                      </c:rich>
                    </c:tx>
                    <c:dLblPos val="ctr"/>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Lst>
                  </c:dLbl>
                  <c:dLbl>
                    <c:idx val="5"/>
                    <c:tx>
                      <c:rich>
                        <a:bodyPr/>
                        <a:lstStyle/>
                        <a:p>
                          <a:fld id="{6638982E-129D-4116-A862-4E69F9CFBAFF}" type="CELLRANGE">
                            <a:rPr lang="es-MX"/>
                            <a:pPr/>
                            <a:t>[CELLRANGE]</a:t>
                          </a:fld>
                          <a:endParaRPr lang="es-MX"/>
                        </a:p>
                      </c:rich>
                    </c:tx>
                    <c:dLblPos val="ctr"/>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Lst>
                  </c:dLbl>
                  <c:dLbl>
                    <c:idx val="6"/>
                    <c:tx>
                      <c:rich>
                        <a:bodyPr/>
                        <a:lstStyle/>
                        <a:p>
                          <a:fld id="{C3C8782D-62CA-4FEE-8A71-4A50A4EB5A89}" type="CELLRANGE">
                            <a:rPr lang="es-MX"/>
                            <a:pPr/>
                            <a:t>[CELLRANGE]</a:t>
                          </a:fld>
                          <a:endParaRPr lang="es-MX"/>
                        </a:p>
                      </c:rich>
                    </c:tx>
                    <c:dLblPos val="ctr"/>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Lst>
                  </c:dLbl>
                  <c:dLbl>
                    <c:idx val="7"/>
                    <c:tx>
                      <c:rich>
                        <a:bodyPr/>
                        <a:lstStyle/>
                        <a:p>
                          <a:fld id="{52AB24D3-A37D-4741-B025-11B25C9B6AA0}" type="CELLRANGE">
                            <a:rPr lang="es-MX"/>
                            <a:pPr/>
                            <a:t>[CELLRANGE]</a:t>
                          </a:fld>
                          <a:endParaRPr lang="es-MX"/>
                        </a:p>
                      </c:rich>
                    </c:tx>
                    <c:dLblPos val="ctr"/>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Lst>
                  </c:dLbl>
                  <c:dLbl>
                    <c:idx val="8"/>
                    <c:tx>
                      <c:rich>
                        <a:bodyPr/>
                        <a:lstStyle/>
                        <a:p>
                          <a:fld id="{BF1A5D18-A30C-4B8D-AFCB-0DFF39ABBAD0}" type="CELLRANGE">
                            <a:rPr lang="es-MX"/>
                            <a:pPr/>
                            <a:t>[CELLRANGE]</a:t>
                          </a:fld>
                          <a:endParaRPr lang="es-MX"/>
                        </a:p>
                      </c:rich>
                    </c:tx>
                    <c:dLblPos val="ctr"/>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Lst>
                  </c:dLbl>
                  <c:spPr>
                    <a:noFill/>
                    <a:ln>
                      <a:noFill/>
                    </a:ln>
                    <a:effectLst/>
                  </c:spPr>
                  <c:txPr>
                    <a:bodyPr rot="-5400000" spcFirstLastPara="1" vertOverflow="ellipsis"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ctr"/>
                  <c:showLegendKey val="0"/>
                  <c:showVal val="0"/>
                  <c:showCatName val="0"/>
                  <c:showSerName val="0"/>
                  <c:showPercent val="0"/>
                  <c:showBubbleSize val="0"/>
                  <c:showLeaderLines val="0"/>
                  <c:extLst xmlns:c15="http://schemas.microsoft.com/office/drawing/2012/chart" xmlns:c16r2="http://schemas.microsoft.com/office/drawing/2015/06/chart">
                    <c:ext xmlns:c15="http://schemas.microsoft.com/office/drawing/2012/chart" uri="{CE6537A1-D6FC-4f65-9D91-7224C49458BB}">
                      <c15:showDataLabelsRange val="1"/>
                      <c15:showLeaderLines val="1"/>
                      <c15:leaderLines>
                        <c:spPr>
                          <a:ln w="9525">
                            <a:solidFill>
                              <a:schemeClr val="tx1">
                                <a:lumMod val="35000"/>
                                <a:lumOff val="65000"/>
                              </a:schemeClr>
                            </a:solidFill>
                          </a:ln>
                          <a:effectLst/>
                        </c:spPr>
                      </c15:leaderLines>
                    </c:ext>
                  </c:extLst>
                </c:dLbls>
                <c:cat>
                  <c:numRef>
                    <c:extLst xmlns:c15="http://schemas.microsoft.com/office/drawing/2012/chart" xmlns:c16r2="http://schemas.microsoft.com/office/drawing/2015/06/chart">
                      <c:ext xmlns:c15="http://schemas.microsoft.com/office/drawing/2012/chart" uri="{02D57815-91ED-43cb-92C2-25804820EDAC}">
                        <c15:formulaRef>
                          <c15:sqref>Hoja4!$N$7:$N$15</c15:sqref>
                        </c15:formulaRef>
                      </c:ext>
                    </c:extLst>
                    <c:numCache>
                      <c:formatCode>General</c:formatCode>
                      <c:ptCount val="9"/>
                    </c:numCache>
                  </c:numRef>
                </c:cat>
                <c:val>
                  <c:numRef>
                    <c:extLst xmlns:c15="http://schemas.microsoft.com/office/drawing/2012/chart" xmlns:c16r2="http://schemas.microsoft.com/office/drawing/2015/06/chart">
                      <c:ext xmlns:c15="http://schemas.microsoft.com/office/drawing/2012/chart" uri="{02D57815-91ED-43cb-92C2-25804820EDAC}">
                        <c15:formulaRef>
                          <c15:sqref>Hoja1!$H$28:$H$36</c15:sqref>
                        </c15:formulaRef>
                      </c:ext>
                    </c:extLst>
                    <c:numCache>
                      <c:formatCode>General</c:formatCode>
                      <c:ptCount val="9"/>
                      <c:pt idx="0">
                        <c:v>1422293.73</c:v>
                      </c:pt>
                      <c:pt idx="1">
                        <c:v>1407927.12</c:v>
                      </c:pt>
                      <c:pt idx="2">
                        <c:v>1393560.52</c:v>
                      </c:pt>
                      <c:pt idx="3">
                        <c:v>1379193.92</c:v>
                      </c:pt>
                      <c:pt idx="4">
                        <c:v>517197.72</c:v>
                      </c:pt>
                      <c:pt idx="5">
                        <c:v>430998.1</c:v>
                      </c:pt>
                      <c:pt idx="6">
                        <c:v>344798.48</c:v>
                      </c:pt>
                      <c:pt idx="7">
                        <c:v>258598.86</c:v>
                      </c:pt>
                      <c:pt idx="8">
                        <c:v>172399.24</c:v>
                      </c:pt>
                    </c:numCache>
                  </c:numRef>
                </c:val>
                <c:extLst xmlns:c15="http://schemas.microsoft.com/office/drawing/2012/chart" xmlns:c16r2="http://schemas.microsoft.com/office/drawing/2015/06/chart">
                  <c:ext xmlns:c16="http://schemas.microsoft.com/office/drawing/2014/chart" uri="{C3380CC4-5D6E-409C-BE32-E72D297353CC}">
                    <c16:uniqueId val="{0000001D-B262-458B-A5D7-79166A5E5870}"/>
                  </c:ext>
                  <c:ext xmlns:c15="http://schemas.microsoft.com/office/drawing/2012/chart" uri="{02D57815-91ED-43cb-92C2-25804820EDAC}">
                    <c15:datalabelsRange>
                      <c15:f>Hoja2!$D$28:$D$36</c15:f>
                      <c15:dlblRangeCache>
                        <c:ptCount val="9"/>
                        <c:pt idx="0">
                          <c:v>7.119</c:v>
                        </c:pt>
                        <c:pt idx="1">
                          <c:v>7.119</c:v>
                        </c:pt>
                        <c:pt idx="2">
                          <c:v>7.119</c:v>
                        </c:pt>
                        <c:pt idx="3">
                          <c:v>7.119</c:v>
                        </c:pt>
                        <c:pt idx="4">
                          <c:v>8.898</c:v>
                        </c:pt>
                        <c:pt idx="5">
                          <c:v>8.898</c:v>
                        </c:pt>
                        <c:pt idx="6">
                          <c:v>8.898</c:v>
                        </c:pt>
                        <c:pt idx="7">
                          <c:v>8.898</c:v>
                        </c:pt>
                        <c:pt idx="8">
                          <c:v>8.898</c:v>
                        </c:pt>
                      </c15:dlblRangeCache>
                    </c15:datalabelsRange>
                  </c:ext>
                </c:extLst>
              </c15:ser>
            </c15:filteredBarSeries>
            <c15:filteredBarSeries>
              <c15:ser>
                <c:idx val="3"/>
                <c:order val="3"/>
                <c:spPr>
                  <a:noFill/>
                  <a:ln>
                    <a:noFill/>
                  </a:ln>
                  <a:effectLst>
                    <a:innerShdw blurRad="114300">
                      <a:schemeClr val="accent4"/>
                    </a:innerShdw>
                  </a:effectLst>
                </c:spPr>
                <c:invertIfNegative val="0"/>
                <c:dLbls>
                  <c:dLbl>
                    <c:idx val="0"/>
                    <c:tx>
                      <c:rich>
                        <a:bodyPr/>
                        <a:lstStyle/>
                        <a:p>
                          <a:fld id="{6B1EDB0E-7779-4F12-85D9-CE79E6EDC56E}" type="CELLRANGE">
                            <a:rPr lang="en-US"/>
                            <a:pPr/>
                            <a:t>[CELLRANGE]</a:t>
                          </a:fld>
                          <a:endParaRPr lang="es-MX"/>
                        </a:p>
                      </c:rich>
                    </c:tx>
                    <c:dLblPos val="outEnd"/>
                    <c:showLegendKey val="0"/>
                    <c:showVal val="0"/>
                    <c:showCatName val="0"/>
                    <c:showSerName val="0"/>
                    <c:showPercent val="0"/>
                    <c:showBubbleSize val="0"/>
                    <c:extLst xmlns:c15="http://schemas.microsoft.com/office/drawing/2012/chart" xmlns:c16r2="http://schemas.microsoft.com/office/drawing/2015/06/chart">
                      <c:ext xmlns:c16="http://schemas.microsoft.com/office/drawing/2014/chart" uri="{C3380CC4-5D6E-409C-BE32-E72D297353CC}">
                        <c16:uniqueId val="{0000001E-B262-458B-A5D7-79166A5E5870}"/>
                      </c:ext>
                      <c:ext xmlns:c15="http://schemas.microsoft.com/office/drawing/2012/chart" uri="{CE6537A1-D6FC-4f65-9D91-7224C49458BB}">
                        <c15:dlblFieldTable/>
                        <c15:showDataLabelsRange val="1"/>
                      </c:ext>
                    </c:extLst>
                  </c:dLbl>
                  <c:dLbl>
                    <c:idx val="1"/>
                    <c:tx>
                      <c:rich>
                        <a:bodyPr/>
                        <a:lstStyle/>
                        <a:p>
                          <a:fld id="{11DCD7BE-370E-4235-B56D-E37C11C6CCDA}" type="CELLRANGE">
                            <a:rPr lang="en-US"/>
                            <a:pPr/>
                            <a:t>[CELLRANGE]</a:t>
                          </a:fld>
                          <a:endParaRPr lang="es-MX"/>
                        </a:p>
                      </c:rich>
                    </c:tx>
                    <c:dLblPos val="outEnd"/>
                    <c:showLegendKey val="0"/>
                    <c:showVal val="0"/>
                    <c:showCatName val="0"/>
                    <c:showSerName val="0"/>
                    <c:showPercent val="0"/>
                    <c:showBubbleSize val="0"/>
                    <c:extLst xmlns:c15="http://schemas.microsoft.com/office/drawing/2012/chart" xmlns:c16r2="http://schemas.microsoft.com/office/drawing/2015/06/chart">
                      <c:ext xmlns:c16="http://schemas.microsoft.com/office/drawing/2014/chart" uri="{C3380CC4-5D6E-409C-BE32-E72D297353CC}">
                        <c16:uniqueId val="{0000001F-B262-458B-A5D7-79166A5E5870}"/>
                      </c:ext>
                      <c:ext xmlns:c15="http://schemas.microsoft.com/office/drawing/2012/chart" uri="{CE6537A1-D6FC-4f65-9D91-7224C49458BB}">
                        <c15:dlblFieldTable/>
                        <c15:showDataLabelsRange val="1"/>
                      </c:ext>
                    </c:extLst>
                  </c:dLbl>
                  <c:dLbl>
                    <c:idx val="2"/>
                    <c:tx>
                      <c:rich>
                        <a:bodyPr/>
                        <a:lstStyle/>
                        <a:p>
                          <a:fld id="{103B071E-7DA5-4693-91FC-D7A7D0922AF0}" type="CELLRANGE">
                            <a:rPr lang="en-US"/>
                            <a:pPr/>
                            <a:t>[CELLRANGE]</a:t>
                          </a:fld>
                          <a:endParaRPr lang="es-MX"/>
                        </a:p>
                      </c:rich>
                    </c:tx>
                    <c:dLblPos val="outEnd"/>
                    <c:showLegendKey val="0"/>
                    <c:showVal val="0"/>
                    <c:showCatName val="0"/>
                    <c:showSerName val="0"/>
                    <c:showPercent val="0"/>
                    <c:showBubbleSize val="0"/>
                    <c:extLst xmlns:c15="http://schemas.microsoft.com/office/drawing/2012/chart" xmlns:c16r2="http://schemas.microsoft.com/office/drawing/2015/06/chart">
                      <c:ext xmlns:c16="http://schemas.microsoft.com/office/drawing/2014/chart" uri="{C3380CC4-5D6E-409C-BE32-E72D297353CC}">
                        <c16:uniqueId val="{00000020-B262-458B-A5D7-79166A5E5870}"/>
                      </c:ext>
                      <c:ext xmlns:c15="http://schemas.microsoft.com/office/drawing/2012/chart" uri="{CE6537A1-D6FC-4f65-9D91-7224C49458BB}">
                        <c15:dlblFieldTable/>
                        <c15:showDataLabelsRange val="1"/>
                      </c:ext>
                    </c:extLst>
                  </c:dLbl>
                  <c:dLbl>
                    <c:idx val="3"/>
                    <c:tx>
                      <c:rich>
                        <a:bodyPr/>
                        <a:lstStyle/>
                        <a:p>
                          <a:fld id="{D70D61E9-9F52-4D2D-990C-AD96DCA2731A}" type="CELLRANGE">
                            <a:rPr lang="en-US"/>
                            <a:pPr/>
                            <a:t>[CELLRANGE]</a:t>
                          </a:fld>
                          <a:endParaRPr lang="es-MX"/>
                        </a:p>
                      </c:rich>
                    </c:tx>
                    <c:dLblPos val="outEnd"/>
                    <c:showLegendKey val="0"/>
                    <c:showVal val="0"/>
                    <c:showCatName val="0"/>
                    <c:showSerName val="0"/>
                    <c:showPercent val="0"/>
                    <c:showBubbleSize val="0"/>
                    <c:extLst xmlns:c15="http://schemas.microsoft.com/office/drawing/2012/chart" xmlns:c16r2="http://schemas.microsoft.com/office/drawing/2015/06/chart">
                      <c:ext xmlns:c16="http://schemas.microsoft.com/office/drawing/2014/chart" uri="{C3380CC4-5D6E-409C-BE32-E72D297353CC}">
                        <c16:uniqueId val="{00000021-B262-458B-A5D7-79166A5E5870}"/>
                      </c:ext>
                      <c:ext xmlns:c15="http://schemas.microsoft.com/office/drawing/2012/chart" uri="{CE6537A1-D6FC-4f65-9D91-7224C49458BB}">
                        <c15:dlblFieldTable/>
                        <c15:showDataLabelsRange val="1"/>
                      </c:ext>
                    </c:extLst>
                  </c:dLbl>
                  <c:dLbl>
                    <c:idx val="4"/>
                    <c:tx>
                      <c:rich>
                        <a:bodyPr/>
                        <a:lstStyle/>
                        <a:p>
                          <a:fld id="{29C29E18-DCDE-4249-968B-3E40EB430E5B}" type="CELLRANGE">
                            <a:rPr lang="en-US"/>
                            <a:pPr/>
                            <a:t>[CELLRANGE]</a:t>
                          </a:fld>
                          <a:endParaRPr lang="es-MX"/>
                        </a:p>
                      </c:rich>
                    </c:tx>
                    <c:dLblPos val="outEnd"/>
                    <c:showLegendKey val="0"/>
                    <c:showVal val="0"/>
                    <c:showCatName val="0"/>
                    <c:showSerName val="0"/>
                    <c:showPercent val="0"/>
                    <c:showBubbleSize val="0"/>
                    <c:extLst xmlns:c15="http://schemas.microsoft.com/office/drawing/2012/chart" xmlns:c16r2="http://schemas.microsoft.com/office/drawing/2015/06/chart">
                      <c:ext xmlns:c16="http://schemas.microsoft.com/office/drawing/2014/chart" uri="{C3380CC4-5D6E-409C-BE32-E72D297353CC}">
                        <c16:uniqueId val="{00000022-B262-458B-A5D7-79166A5E5870}"/>
                      </c:ext>
                      <c:ext xmlns:c15="http://schemas.microsoft.com/office/drawing/2012/chart" uri="{CE6537A1-D6FC-4f65-9D91-7224C49458BB}">
                        <c15:dlblFieldTable/>
                        <c15:showDataLabelsRange val="1"/>
                      </c:ext>
                    </c:extLst>
                  </c:dLbl>
                  <c:dLbl>
                    <c:idx val="5"/>
                    <c:tx>
                      <c:rich>
                        <a:bodyPr/>
                        <a:lstStyle/>
                        <a:p>
                          <a:fld id="{CB9114C4-D491-4824-8238-0F1F89D8A489}" type="CELLRANGE">
                            <a:rPr lang="en-US"/>
                            <a:pPr/>
                            <a:t>[CELLRANGE]</a:t>
                          </a:fld>
                          <a:endParaRPr lang="es-MX"/>
                        </a:p>
                      </c:rich>
                    </c:tx>
                    <c:dLblPos val="outEnd"/>
                    <c:showLegendKey val="0"/>
                    <c:showVal val="0"/>
                    <c:showCatName val="0"/>
                    <c:showSerName val="0"/>
                    <c:showPercent val="0"/>
                    <c:showBubbleSize val="0"/>
                    <c:extLst xmlns:c15="http://schemas.microsoft.com/office/drawing/2012/chart" xmlns:c16r2="http://schemas.microsoft.com/office/drawing/2015/06/chart">
                      <c:ext xmlns:c16="http://schemas.microsoft.com/office/drawing/2014/chart" uri="{C3380CC4-5D6E-409C-BE32-E72D297353CC}">
                        <c16:uniqueId val="{00000023-B262-458B-A5D7-79166A5E5870}"/>
                      </c:ext>
                      <c:ext xmlns:c15="http://schemas.microsoft.com/office/drawing/2012/chart" uri="{CE6537A1-D6FC-4f65-9D91-7224C49458BB}">
                        <c15:dlblFieldTable/>
                        <c15:showDataLabelsRange val="1"/>
                      </c:ext>
                    </c:extLst>
                  </c:dLbl>
                  <c:dLbl>
                    <c:idx val="6"/>
                    <c:tx>
                      <c:rich>
                        <a:bodyPr/>
                        <a:lstStyle/>
                        <a:p>
                          <a:fld id="{53149E86-DBE8-47A8-BF90-0555C89EF068}" type="CELLRANGE">
                            <a:rPr lang="en-US"/>
                            <a:pPr/>
                            <a:t>[CELLRANGE]</a:t>
                          </a:fld>
                          <a:endParaRPr lang="es-MX"/>
                        </a:p>
                      </c:rich>
                    </c:tx>
                    <c:dLblPos val="outEnd"/>
                    <c:showLegendKey val="0"/>
                    <c:showVal val="0"/>
                    <c:showCatName val="0"/>
                    <c:showSerName val="0"/>
                    <c:showPercent val="0"/>
                    <c:showBubbleSize val="0"/>
                    <c:extLst xmlns:c15="http://schemas.microsoft.com/office/drawing/2012/chart" xmlns:c16r2="http://schemas.microsoft.com/office/drawing/2015/06/chart">
                      <c:ext xmlns:c16="http://schemas.microsoft.com/office/drawing/2014/chart" uri="{C3380CC4-5D6E-409C-BE32-E72D297353CC}">
                        <c16:uniqueId val="{00000024-B262-458B-A5D7-79166A5E5870}"/>
                      </c:ext>
                      <c:ext xmlns:c15="http://schemas.microsoft.com/office/drawing/2012/chart" uri="{CE6537A1-D6FC-4f65-9D91-7224C49458BB}">
                        <c15:dlblFieldTable/>
                        <c15:showDataLabelsRange val="1"/>
                      </c:ext>
                    </c:extLst>
                  </c:dLbl>
                  <c:dLbl>
                    <c:idx val="7"/>
                    <c:tx>
                      <c:rich>
                        <a:bodyPr/>
                        <a:lstStyle/>
                        <a:p>
                          <a:fld id="{4E335CE5-2FF9-4191-B549-0819C77E9E78}" type="CELLRANGE">
                            <a:rPr lang="en-US"/>
                            <a:pPr/>
                            <a:t>[CELLRANGE]</a:t>
                          </a:fld>
                          <a:endParaRPr lang="es-MX"/>
                        </a:p>
                      </c:rich>
                    </c:tx>
                    <c:dLblPos val="outEnd"/>
                    <c:showLegendKey val="0"/>
                    <c:showVal val="0"/>
                    <c:showCatName val="0"/>
                    <c:showSerName val="0"/>
                    <c:showPercent val="0"/>
                    <c:showBubbleSize val="0"/>
                    <c:extLst xmlns:c15="http://schemas.microsoft.com/office/drawing/2012/chart" xmlns:c16r2="http://schemas.microsoft.com/office/drawing/2015/06/chart">
                      <c:ext xmlns:c16="http://schemas.microsoft.com/office/drawing/2014/chart" uri="{C3380CC4-5D6E-409C-BE32-E72D297353CC}">
                        <c16:uniqueId val="{00000025-B262-458B-A5D7-79166A5E5870}"/>
                      </c:ext>
                      <c:ext xmlns:c15="http://schemas.microsoft.com/office/drawing/2012/chart" uri="{CE6537A1-D6FC-4f65-9D91-7224C49458BB}">
                        <c15:dlblFieldTable/>
                        <c15:showDataLabelsRange val="1"/>
                      </c:ext>
                    </c:extLst>
                  </c:dLbl>
                  <c:dLbl>
                    <c:idx val="8"/>
                    <c:tx>
                      <c:rich>
                        <a:bodyPr/>
                        <a:lstStyle/>
                        <a:p>
                          <a:fld id="{48C7C431-6AA7-4F8A-AD66-AA7A6D3EE0AC}" type="CELLRANGE">
                            <a:rPr lang="en-US"/>
                            <a:pPr/>
                            <a:t>[CELLRANGE]</a:t>
                          </a:fld>
                          <a:endParaRPr lang="es-MX"/>
                        </a:p>
                      </c:rich>
                    </c:tx>
                    <c:dLblPos val="outEnd"/>
                    <c:showLegendKey val="0"/>
                    <c:showVal val="0"/>
                    <c:showCatName val="0"/>
                    <c:showSerName val="0"/>
                    <c:showPercent val="0"/>
                    <c:showBubbleSize val="0"/>
                    <c:extLst xmlns:c15="http://schemas.microsoft.com/office/drawing/2012/chart" xmlns:c16r2="http://schemas.microsoft.com/office/drawing/2015/06/chart">
                      <c:ext xmlns:c16="http://schemas.microsoft.com/office/drawing/2014/chart" uri="{C3380CC4-5D6E-409C-BE32-E72D297353CC}">
                        <c16:uniqueId val="{00000026-B262-458B-A5D7-79166A5E5870}"/>
                      </c:ext>
                      <c:ext xmlns:c15="http://schemas.microsoft.com/office/drawing/2012/chart" uri="{CE6537A1-D6FC-4f65-9D91-7224C49458BB}">
                        <c15:dlblFieldTable/>
                        <c15:showDataLabelsRange val="1"/>
                      </c:ext>
                    </c:extLst>
                  </c:dLbl>
                  <c:spPr>
                    <a:noFill/>
                    <a:ln>
                      <a:noFill/>
                    </a:ln>
                    <a:effectLst/>
                  </c:spPr>
                  <c:txPr>
                    <a:bodyPr rot="0" spcFirstLastPara="1" vertOverflow="ellipsis" horzOverflow="clip" vert="horz" wrap="square" lIns="0" tIns="0" rIns="324000" bIns="0" anchor="t" anchorCtr="0">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outEnd"/>
                  <c:showLegendKey val="0"/>
                  <c:showVal val="0"/>
                  <c:showCatName val="0"/>
                  <c:showSerName val="0"/>
                  <c:showPercent val="0"/>
                  <c:showBubbleSize val="0"/>
                  <c:showLeaderLines val="0"/>
                  <c:extLst xmlns:c15="http://schemas.microsoft.com/office/drawing/2012/chart" xmlns:c16r2="http://schemas.microsoft.com/office/drawing/2015/06/chart">
                    <c:ext xmlns:c15="http://schemas.microsoft.com/office/drawing/2012/chart" uri="{CE6537A1-D6FC-4f65-9D91-7224C49458BB}">
                      <c15:spPr xmlns:c15="http://schemas.microsoft.com/office/drawing/2012/chart">
                        <a:prstGeom prst="rect">
                          <a:avLst/>
                        </a:prstGeom>
                        <a:noFill/>
                        <a:ln>
                          <a:noFill/>
                        </a:ln>
                      </c15:spPr>
                      <c15:showDataLabelsRange val="1"/>
                      <c15:showLeaderLines val="1"/>
                      <c15:leaderLines>
                        <c:spPr>
                          <a:ln w="9525">
                            <a:solidFill>
                              <a:schemeClr val="tx1">
                                <a:lumMod val="35000"/>
                                <a:lumOff val="65000"/>
                              </a:schemeClr>
                            </a:solidFill>
                          </a:ln>
                          <a:effectLst/>
                        </c:spPr>
                      </c15:leaderLines>
                    </c:ext>
                  </c:extLst>
                </c:dLbls>
                <c:cat>
                  <c:numRef>
                    <c:extLst xmlns:c15="http://schemas.microsoft.com/office/drawing/2012/chart" xmlns:c16r2="http://schemas.microsoft.com/office/drawing/2015/06/chart">
                      <c:ext xmlns:c15="http://schemas.microsoft.com/office/drawing/2012/chart" uri="{02D57815-91ED-43cb-92C2-25804820EDAC}">
                        <c15:formulaRef>
                          <c15:sqref>Hoja4!$N$7:$N$15</c15:sqref>
                        </c15:formulaRef>
                      </c:ext>
                    </c:extLst>
                    <c:numCache>
                      <c:formatCode>General</c:formatCode>
                      <c:ptCount val="9"/>
                    </c:numCache>
                  </c:numRef>
                </c:cat>
                <c:val>
                  <c:numRef>
                    <c:extLst xmlns:c15="http://schemas.microsoft.com/office/drawing/2012/chart" xmlns:c16r2="http://schemas.microsoft.com/office/drawing/2015/06/chart">
                      <c:ext xmlns:c15="http://schemas.microsoft.com/office/drawing/2012/chart" uri="{02D57815-91ED-43cb-92C2-25804820EDAC}">
                        <c15:formulaRef>
                          <c15:sqref>Hoja2!$F$28:$F$36</c15:sqref>
                        </c15:formulaRef>
                      </c:ext>
                    </c:extLst>
                    <c:numCache>
                      <c:formatCode>General</c:formatCode>
                      <c:ptCount val="9"/>
                      <c:pt idx="0">
                        <c:v>1422293.73</c:v>
                      </c:pt>
                      <c:pt idx="1">
                        <c:v>1407927.12</c:v>
                      </c:pt>
                      <c:pt idx="2">
                        <c:v>1393560.52</c:v>
                      </c:pt>
                      <c:pt idx="3">
                        <c:v>1379193.92</c:v>
                      </c:pt>
                      <c:pt idx="4">
                        <c:v>517197.72</c:v>
                      </c:pt>
                      <c:pt idx="5">
                        <c:v>430998.1</c:v>
                      </c:pt>
                      <c:pt idx="6">
                        <c:v>344798.48</c:v>
                      </c:pt>
                      <c:pt idx="7">
                        <c:v>258598.86</c:v>
                      </c:pt>
                      <c:pt idx="8">
                        <c:v>172399.24</c:v>
                      </c:pt>
                    </c:numCache>
                  </c:numRef>
                </c:val>
                <c:extLst xmlns:c15="http://schemas.microsoft.com/office/drawing/2012/chart" xmlns:c16r2="http://schemas.microsoft.com/office/drawing/2015/06/chart">
                  <c:ext xmlns:c16="http://schemas.microsoft.com/office/drawing/2014/chart" uri="{C3380CC4-5D6E-409C-BE32-E72D297353CC}">
                    <c16:uniqueId val="{00000027-B262-458B-A5D7-79166A5E5870}"/>
                  </c:ext>
                  <c:ext xmlns:c15="http://schemas.microsoft.com/office/drawing/2012/chart" uri="{02D57815-91ED-43cb-92C2-25804820EDAC}">
                    <c15:datalabelsRange>
                      <c15:f>Hoja2!$I$28:$I$36</c15:f>
                      <c15:dlblRangeCache>
                        <c:ptCount val="9"/>
                        <c:pt idx="0">
                          <c:v>59.325</c:v>
                        </c:pt>
                        <c:pt idx="1">
                          <c:v>59.325</c:v>
                        </c:pt>
                        <c:pt idx="2">
                          <c:v>59.325</c:v>
                        </c:pt>
                        <c:pt idx="3">
                          <c:v>59.325</c:v>
                        </c:pt>
                        <c:pt idx="4">
                          <c:v>74.15</c:v>
                        </c:pt>
                        <c:pt idx="5">
                          <c:v>74.15</c:v>
                        </c:pt>
                        <c:pt idx="6">
                          <c:v>74.15</c:v>
                        </c:pt>
                        <c:pt idx="7">
                          <c:v>74.15</c:v>
                        </c:pt>
                        <c:pt idx="8">
                          <c:v>74.15</c:v>
                        </c:pt>
                      </c15:dlblRangeCache>
                    </c15:datalabelsRange>
                  </c:ext>
                </c:extLst>
              </c15:ser>
            </c15:filteredBarSeries>
          </c:ext>
        </c:extLst>
      </c:barChart>
      <c:catAx>
        <c:axId val="366868640"/>
        <c:scaling>
          <c:orientation val="minMax"/>
        </c:scaling>
        <c:delete val="0"/>
        <c:axPos val="b"/>
        <c:numFmt formatCode="General" sourceLinked="1"/>
        <c:majorTickMark val="none"/>
        <c:minorTickMark val="none"/>
        <c:tickLblPos val="low"/>
        <c:spPr>
          <a:noFill/>
          <a:ln w="19050"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366869032"/>
        <c:crosses val="autoZero"/>
        <c:auto val="0"/>
        <c:lblAlgn val="ctr"/>
        <c:lblOffset val="100"/>
        <c:noMultiLvlLbl val="0"/>
      </c:catAx>
      <c:valAx>
        <c:axId val="366869032"/>
        <c:scaling>
          <c:orientation val="minMax"/>
        </c:scaling>
        <c:delete val="1"/>
        <c:axPos val="l"/>
        <c:minorGridlines>
          <c:spPr>
            <a:ln>
              <a:noFill/>
            </a:ln>
            <a:effectLst/>
          </c:spPr>
        </c:minorGridlines>
        <c:numFmt formatCode="_(&quot;$&quot;* #,##0.00_);_(&quot;$&quot;* \(#,##0.00\);_(&quot;$&quot;* &quot;-&quot;??_);_(@_)" sourceLinked="1"/>
        <c:majorTickMark val="none"/>
        <c:minorTickMark val="out"/>
        <c:tickLblPos val="nextTo"/>
        <c:crossAx val="366868640"/>
        <c:crosses val="autoZero"/>
        <c:crossBetween val="between"/>
      </c:valAx>
      <c:spPr>
        <a:noFill/>
        <a:ln>
          <a:noFill/>
        </a:ln>
        <a:effectLst/>
      </c:spPr>
    </c:plotArea>
    <c:legend>
      <c:legendPos val="t"/>
      <c:layout>
        <c:manualLayout>
          <c:xMode val="edge"/>
          <c:yMode val="edge"/>
          <c:x val="0.13757482682195729"/>
          <c:y val="4.8734355096804606E-2"/>
          <c:w val="0.47943079832044672"/>
          <c:h val="4.1299848532149346E-2"/>
        </c:manualLayout>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legend>
    <c:plotVisOnly val="1"/>
    <c:dispBlanksAs val="gap"/>
    <c:showDLblsOverMax val="0"/>
  </c:chart>
  <c:spPr>
    <a:noFill/>
    <a:ln>
      <a:noFill/>
    </a:ln>
    <a:effectLst/>
  </c:spPr>
  <c:txPr>
    <a:bodyPr/>
    <a:lstStyle/>
    <a:p>
      <a:pPr>
        <a:defRPr/>
      </a:pPr>
      <a:endParaRPr lang="es-MX"/>
    </a:p>
  </c:txPr>
  <c:externalData r:id="rId4">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7040675017088477"/>
          <c:y val="8.9733860987583805E-2"/>
          <c:w val="0.8014083684533253"/>
          <c:h val="0.8285661503176589"/>
        </c:manualLayout>
      </c:layout>
      <c:barChart>
        <c:barDir val="col"/>
        <c:grouping val="clustered"/>
        <c:varyColors val="0"/>
        <c:ser>
          <c:idx val="2"/>
          <c:order val="2"/>
          <c:tx>
            <c:v>Oferta de compra de ERC2</c:v>
          </c:tx>
          <c:spPr>
            <a:pattFill prst="narHorz">
              <a:fgClr>
                <a:schemeClr val="accent3"/>
              </a:fgClr>
              <a:bgClr>
                <a:schemeClr val="accent3">
                  <a:lumMod val="20000"/>
                  <a:lumOff val="80000"/>
                </a:schemeClr>
              </a:bgClr>
            </a:pattFill>
            <a:ln>
              <a:noFill/>
            </a:ln>
            <a:effectLst>
              <a:innerShdw blurRad="114300">
                <a:schemeClr val="accent3"/>
              </a:innerShdw>
            </a:effectLst>
          </c:spPr>
          <c:invertIfNegative val="0"/>
          <c:dLbls>
            <c:dLbl>
              <c:idx val="0"/>
              <c:layout/>
              <c:tx>
                <c:rich>
                  <a:bodyPr/>
                  <a:lstStyle/>
                  <a:p>
                    <a:fld id="{B7EB5864-D345-4C67-BBED-175230B1BD78}" type="CELLRANGE">
                      <a:rPr lang="en-US"/>
                      <a:pPr/>
                      <a:t>[CELLRANGE]</a:t>
                    </a:fld>
                    <a:endParaRPr lang="es-MX"/>
                  </a:p>
                </c:rich>
              </c:tx>
              <c:dLblPos val="ctr"/>
              <c:showLegendKey val="0"/>
              <c:showVal val="0"/>
              <c:showCatName val="0"/>
              <c:showSerName val="0"/>
              <c:showPercent val="0"/>
              <c:showBubbleSize val="0"/>
              <c:extLst xmlns:c15="http://schemas.microsoft.com/office/drawing/2012/chart" xmlns:c16r2="http://schemas.microsoft.com/office/drawing/2015/06/chart">
                <c:ext xmlns:c16="http://schemas.microsoft.com/office/drawing/2014/chart" uri="{C3380CC4-5D6E-409C-BE32-E72D297353CC}">
                  <c16:uniqueId val="{00000000-B794-43AD-880C-5A53F75BCF8E}"/>
                </c:ext>
                <c:ext xmlns:c15="http://schemas.microsoft.com/office/drawing/2012/chart" uri="{CE6537A1-D6FC-4f65-9D91-7224C49458BB}">
                  <c15:layout/>
                  <c15:dlblFieldTable/>
                  <c15:showDataLabelsRange val="1"/>
                </c:ext>
              </c:extLst>
            </c:dLbl>
            <c:dLbl>
              <c:idx val="1"/>
              <c:layout/>
              <c:tx>
                <c:rich>
                  <a:bodyPr/>
                  <a:lstStyle/>
                  <a:p>
                    <a:fld id="{C6720C50-245F-48CD-97AD-5A113E2E9522}" type="CELLRANGE">
                      <a:rPr lang="es-MX"/>
                      <a:pPr/>
                      <a:t>[CELLRANGE]</a:t>
                    </a:fld>
                    <a:endParaRPr lang="es-MX"/>
                  </a:p>
                </c:rich>
              </c:tx>
              <c:dLblPos val="ctr"/>
              <c:showLegendKey val="0"/>
              <c:showVal val="0"/>
              <c:showCatName val="0"/>
              <c:showSerName val="0"/>
              <c:showPercent val="0"/>
              <c:showBubbleSize val="0"/>
              <c:extLst>
                <c:ext xmlns:c15="http://schemas.microsoft.com/office/drawing/2012/chart" uri="{CE6537A1-D6FC-4f65-9D91-7224C49458BB}">
                  <c15:layout/>
                  <c15:dlblFieldTable/>
                  <c15:xForSave val="1"/>
                  <c15:showDataLabelsRange val="1"/>
                </c:ext>
              </c:extLst>
            </c:dLbl>
            <c:dLbl>
              <c:idx val="2"/>
              <c:layout/>
              <c:tx>
                <c:rich>
                  <a:bodyPr/>
                  <a:lstStyle/>
                  <a:p>
                    <a:fld id="{4455EF4C-103F-4A3C-8952-4F929A5E4DDD}" type="CELLRANGE">
                      <a:rPr lang="es-MX"/>
                      <a:pPr/>
                      <a:t>[CELLRANGE]</a:t>
                    </a:fld>
                    <a:endParaRPr lang="es-MX"/>
                  </a:p>
                </c:rich>
              </c:tx>
              <c:dLblPos val="ctr"/>
              <c:showLegendKey val="0"/>
              <c:showVal val="0"/>
              <c:showCatName val="0"/>
              <c:showSerName val="0"/>
              <c:showPercent val="0"/>
              <c:showBubbleSize val="0"/>
              <c:extLst>
                <c:ext xmlns:c15="http://schemas.microsoft.com/office/drawing/2012/chart" uri="{CE6537A1-D6FC-4f65-9D91-7224C49458BB}">
                  <c15:layout/>
                  <c15:dlblFieldTable/>
                  <c15:xForSave val="1"/>
                  <c15:showDataLabelsRange val="1"/>
                </c:ext>
              </c:extLst>
            </c:dLbl>
            <c:dLbl>
              <c:idx val="3"/>
              <c:layout/>
              <c:tx>
                <c:rich>
                  <a:bodyPr/>
                  <a:lstStyle/>
                  <a:p>
                    <a:fld id="{DA99815B-4747-43BF-855E-A5AE022F1B0A}" type="CELLRANGE">
                      <a:rPr lang="es-MX"/>
                      <a:pPr/>
                      <a:t>[CELLRANGE]</a:t>
                    </a:fld>
                    <a:endParaRPr lang="es-MX"/>
                  </a:p>
                </c:rich>
              </c:tx>
              <c:dLblPos val="ctr"/>
              <c:showLegendKey val="0"/>
              <c:showVal val="0"/>
              <c:showCatName val="0"/>
              <c:showSerName val="0"/>
              <c:showPercent val="0"/>
              <c:showBubbleSize val="0"/>
              <c:extLst>
                <c:ext xmlns:c15="http://schemas.microsoft.com/office/drawing/2012/chart" uri="{CE6537A1-D6FC-4f65-9D91-7224C49458BB}">
                  <c15:layout/>
                  <c15:dlblFieldTable/>
                  <c15:xForSave val="1"/>
                  <c15:showDataLabelsRange val="1"/>
                </c:ext>
              </c:extLst>
            </c:dLbl>
            <c:dLbl>
              <c:idx val="4"/>
              <c:layout/>
              <c:tx>
                <c:rich>
                  <a:bodyPr/>
                  <a:lstStyle/>
                  <a:p>
                    <a:fld id="{E92F4069-283A-4AAE-8CCD-0B8F056A1971}" type="CELLRANGE">
                      <a:rPr lang="es-MX"/>
                      <a:pPr/>
                      <a:t>[CELLRANGE]</a:t>
                    </a:fld>
                    <a:endParaRPr lang="es-MX"/>
                  </a:p>
                </c:rich>
              </c:tx>
              <c:dLblPos val="ctr"/>
              <c:showLegendKey val="0"/>
              <c:showVal val="0"/>
              <c:showCatName val="0"/>
              <c:showSerName val="0"/>
              <c:showPercent val="0"/>
              <c:showBubbleSize val="0"/>
              <c:extLst>
                <c:ext xmlns:c15="http://schemas.microsoft.com/office/drawing/2012/chart" uri="{CE6537A1-D6FC-4f65-9D91-7224C49458BB}">
                  <c15:layout/>
                  <c15:dlblFieldTable/>
                  <c15:xForSave val="1"/>
                  <c15:showDataLabelsRange val="1"/>
                </c:ext>
              </c:extLst>
            </c:dLbl>
            <c:dLbl>
              <c:idx val="5"/>
              <c:layout/>
              <c:tx>
                <c:rich>
                  <a:bodyPr/>
                  <a:lstStyle/>
                  <a:p>
                    <a:fld id="{F48A75D2-21B4-495C-BF9F-8800790F3742}" type="CELLRANGE">
                      <a:rPr lang="es-MX"/>
                      <a:pPr/>
                      <a:t>[CELLRANGE]</a:t>
                    </a:fld>
                    <a:endParaRPr lang="es-MX"/>
                  </a:p>
                </c:rich>
              </c:tx>
              <c:dLblPos val="ctr"/>
              <c:showLegendKey val="0"/>
              <c:showVal val="0"/>
              <c:showCatName val="0"/>
              <c:showSerName val="0"/>
              <c:showPercent val="0"/>
              <c:showBubbleSize val="0"/>
              <c:extLst>
                <c:ext xmlns:c15="http://schemas.microsoft.com/office/drawing/2012/chart" uri="{CE6537A1-D6FC-4f65-9D91-7224C49458BB}">
                  <c15:layout/>
                  <c15:dlblFieldTable/>
                  <c15:xForSave val="1"/>
                  <c15:showDataLabelsRange val="1"/>
                </c:ext>
              </c:extLst>
            </c:dLbl>
            <c:dLbl>
              <c:idx val="6"/>
              <c:layout/>
              <c:tx>
                <c:rich>
                  <a:bodyPr/>
                  <a:lstStyle/>
                  <a:p>
                    <a:fld id="{B92A9BDB-4DB5-49D9-B3F0-06F7F9D665B0}" type="CELLRANGE">
                      <a:rPr lang="es-MX"/>
                      <a:pPr/>
                      <a:t>[CELLRANGE]</a:t>
                    </a:fld>
                    <a:endParaRPr lang="es-MX"/>
                  </a:p>
                </c:rich>
              </c:tx>
              <c:dLblPos val="ctr"/>
              <c:showLegendKey val="0"/>
              <c:showVal val="0"/>
              <c:showCatName val="0"/>
              <c:showSerName val="0"/>
              <c:showPercent val="0"/>
              <c:showBubbleSize val="0"/>
              <c:extLst>
                <c:ext xmlns:c15="http://schemas.microsoft.com/office/drawing/2012/chart" uri="{CE6537A1-D6FC-4f65-9D91-7224C49458BB}">
                  <c15:layout/>
                  <c15:dlblFieldTable/>
                  <c15:xForSave val="1"/>
                  <c15:showDataLabelsRange val="1"/>
                </c:ext>
              </c:extLst>
            </c:dLbl>
            <c:dLbl>
              <c:idx val="7"/>
              <c:layout/>
              <c:tx>
                <c:rich>
                  <a:bodyPr/>
                  <a:lstStyle/>
                  <a:p>
                    <a:fld id="{DEAA9325-2F2C-4E19-8156-72F0EF489E75}" type="CELLRANGE">
                      <a:rPr lang="es-MX"/>
                      <a:pPr/>
                      <a:t>[CELLRANGE]</a:t>
                    </a:fld>
                    <a:endParaRPr lang="es-MX"/>
                  </a:p>
                </c:rich>
              </c:tx>
              <c:dLblPos val="ctr"/>
              <c:showLegendKey val="0"/>
              <c:showVal val="0"/>
              <c:showCatName val="0"/>
              <c:showSerName val="0"/>
              <c:showPercent val="0"/>
              <c:showBubbleSize val="0"/>
              <c:extLst>
                <c:ext xmlns:c15="http://schemas.microsoft.com/office/drawing/2012/chart" uri="{CE6537A1-D6FC-4f65-9D91-7224C49458BB}">
                  <c15:layout/>
                  <c15:dlblFieldTable/>
                  <c15:xForSave val="1"/>
                  <c15:showDataLabelsRange val="1"/>
                </c:ext>
              </c:extLst>
            </c:dLbl>
            <c:dLbl>
              <c:idx val="8"/>
              <c:layout/>
              <c:tx>
                <c:rich>
                  <a:bodyPr/>
                  <a:lstStyle/>
                  <a:p>
                    <a:fld id="{53F39EC8-4418-449C-99C3-476A360A7B15}" type="CELLRANGE">
                      <a:rPr lang="es-MX"/>
                      <a:pPr/>
                      <a:t>[CELLRANGE]</a:t>
                    </a:fld>
                    <a:endParaRPr lang="es-MX"/>
                  </a:p>
                </c:rich>
              </c:tx>
              <c:dLblPos val="ctr"/>
              <c:showLegendKey val="0"/>
              <c:showVal val="0"/>
              <c:showCatName val="0"/>
              <c:showSerName val="0"/>
              <c:showPercent val="0"/>
              <c:showBubbleSize val="0"/>
              <c:extLst>
                <c:ext xmlns:c15="http://schemas.microsoft.com/office/drawing/2012/chart" uri="{CE6537A1-D6FC-4f65-9D91-7224C49458BB}">
                  <c15:layout/>
                  <c15:dlblFieldTable/>
                  <c15:xForSave val="1"/>
                  <c15:showDataLabelsRange val="1"/>
                </c:ext>
              </c:extLst>
            </c:dLbl>
            <c:spPr>
              <a:noFill/>
              <a:ln>
                <a:noFill/>
              </a:ln>
              <a:effectLst/>
            </c:spPr>
            <c:txPr>
              <a:bodyPr rot="-5400000" spcFirstLastPara="1" vertOverflow="ellipsis"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ctr"/>
            <c:showLegendKey val="0"/>
            <c:showVal val="0"/>
            <c:showCatName val="0"/>
            <c:showSerName val="0"/>
            <c:showPercent val="0"/>
            <c:showBubbleSize val="0"/>
            <c:showLeaderLines val="0"/>
            <c:extLst xmlns:c15="http://schemas.microsoft.com/office/drawing/2012/chart" xmlns:c16r2="http://schemas.microsoft.com/office/drawing/2015/06/chart">
              <c:ext xmlns:c15="http://schemas.microsoft.com/office/drawing/2012/chart" uri="{CE6537A1-D6FC-4f65-9D91-7224C49458BB}">
                <c15:layout/>
                <c15:showDataLabelsRange val="1"/>
                <c15:showLeaderLines val="1"/>
                <c15:leaderLines>
                  <c:spPr>
                    <a:ln w="9525">
                      <a:solidFill>
                        <a:schemeClr val="tx1">
                          <a:lumMod val="35000"/>
                          <a:lumOff val="65000"/>
                        </a:schemeClr>
                      </a:solidFill>
                    </a:ln>
                    <a:effectLst/>
                  </c:spPr>
                </c15:leaderLines>
              </c:ext>
            </c:extLst>
          </c:dLbls>
          <c:cat>
            <c:numRef>
              <c:f>Hoja4!$N$7:$N$15</c:f>
              <c:numCache>
                <c:formatCode>General</c:formatCode>
                <c:ptCount val="9"/>
              </c:numCache>
            </c:numRef>
          </c:cat>
          <c:val>
            <c:numRef>
              <c:f>Hoja4!$I$7:$I$15</c:f>
              <c:numCache>
                <c:formatCode>_("$"* #,##0.00_);_("$"* \(#,##0.00\);_("$"* "-"??_);_(@_)</c:formatCode>
                <c:ptCount val="9"/>
                <c:pt idx="0">
                  <c:v>1422293.73</c:v>
                </c:pt>
                <c:pt idx="1">
                  <c:v>1407927.12</c:v>
                </c:pt>
                <c:pt idx="2">
                  <c:v>1350125.3</c:v>
                </c:pt>
                <c:pt idx="3">
                  <c:v>1349851.23</c:v>
                </c:pt>
                <c:pt idx="4">
                  <c:v>517197.72</c:v>
                </c:pt>
                <c:pt idx="5">
                  <c:v>430998.1</c:v>
                </c:pt>
                <c:pt idx="6">
                  <c:v>344798.48</c:v>
                </c:pt>
                <c:pt idx="7">
                  <c:v>258598.86</c:v>
                </c:pt>
                <c:pt idx="8">
                  <c:v>172399.24</c:v>
                </c:pt>
              </c:numCache>
            </c:numRef>
          </c:val>
          <c:extLst xmlns:c15="http://schemas.microsoft.com/office/drawing/2012/chart" xmlns:c16r2="http://schemas.microsoft.com/office/drawing/2015/06/chart">
            <c:ext xmlns:c16="http://schemas.microsoft.com/office/drawing/2014/chart" uri="{C3380CC4-5D6E-409C-BE32-E72D297353CC}">
              <c16:uniqueId val="{00000009-B794-43AD-880C-5A53F75BCF8E}"/>
            </c:ext>
            <c:ext xmlns:c15="http://schemas.microsoft.com/office/drawing/2012/chart" uri="{02D57815-91ED-43cb-92C2-25804820EDAC}">
              <c15:datalabelsRange>
                <c15:f>Hoja2!$D$28:$D$36</c15:f>
                <c15:dlblRangeCache>
                  <c:ptCount val="9"/>
                  <c:pt idx="0">
                    <c:v>7.119</c:v>
                  </c:pt>
                  <c:pt idx="1">
                    <c:v>7.119</c:v>
                  </c:pt>
                  <c:pt idx="2">
                    <c:v>7.119</c:v>
                  </c:pt>
                  <c:pt idx="3">
                    <c:v>7.119</c:v>
                  </c:pt>
                  <c:pt idx="4">
                    <c:v>8.898</c:v>
                  </c:pt>
                  <c:pt idx="5">
                    <c:v>8.898</c:v>
                  </c:pt>
                  <c:pt idx="6">
                    <c:v>8.898</c:v>
                  </c:pt>
                  <c:pt idx="7">
                    <c:v>8.898</c:v>
                  </c:pt>
                  <c:pt idx="8">
                    <c:v>8.898</c:v>
                  </c:pt>
                </c15:dlblRangeCache>
              </c15:datalabelsRange>
            </c:ext>
          </c:extLst>
        </c:ser>
        <c:dLbls>
          <c:showLegendKey val="0"/>
          <c:showVal val="0"/>
          <c:showCatName val="0"/>
          <c:showSerName val="0"/>
          <c:showPercent val="0"/>
          <c:showBubbleSize val="0"/>
        </c:dLbls>
        <c:gapWidth val="300"/>
        <c:overlap val="50"/>
        <c:axId val="319327968"/>
        <c:axId val="367893752"/>
        <c:extLst xmlns:c16r2="http://schemas.microsoft.com/office/drawing/2015/06/chart">
          <c:ext xmlns:c15="http://schemas.microsoft.com/office/drawing/2012/chart" uri="{02D57815-91ED-43cb-92C2-25804820EDAC}">
            <c15:filteredBarSeries>
              <c15:ser>
                <c:idx val="0"/>
                <c:order val="0"/>
                <c:tx>
                  <c:v>Oferta de Compra de POTENCIA Aceptada de SSB</c:v>
                </c:tx>
                <c:spPr>
                  <a:pattFill prst="narHorz">
                    <a:fgClr>
                      <a:schemeClr val="accent1"/>
                    </a:fgClr>
                    <a:bgClr>
                      <a:schemeClr val="accent1">
                        <a:lumMod val="20000"/>
                        <a:lumOff val="80000"/>
                      </a:schemeClr>
                    </a:bgClr>
                  </a:pattFill>
                  <a:ln>
                    <a:noFill/>
                  </a:ln>
                  <a:effectLst>
                    <a:innerShdw blurRad="114300">
                      <a:schemeClr val="accent1"/>
                    </a:innerShdw>
                  </a:effectLst>
                </c:spPr>
                <c:invertIfNegative val="0"/>
                <c:dLbls>
                  <c:dLbl>
                    <c:idx val="0"/>
                    <c:layout>
                      <c:manualLayout>
                        <c:x val="-1.3152950018789963E-2"/>
                        <c:y val="0.41495247031944843"/>
                      </c:manualLayout>
                    </c:layout>
                    <c:tx>
                      <c:rich>
                        <a:bodyPr/>
                        <a:lstStyle/>
                        <a:p>
                          <a:fld id="{00C1D55F-2C6A-42F0-88E5-2D29BD3227BF}" type="CELLRANGE">
                            <a:rPr lang="en-US"/>
                            <a:pPr/>
                            <a:t>[CELLRANGE]</a:t>
                          </a:fld>
                          <a:endParaRPr lang="es-MX"/>
                        </a:p>
                      </c:rich>
                    </c:tx>
                    <c:dLblPos val="outEnd"/>
                    <c:showLegendKey val="0"/>
                    <c:showVal val="0"/>
                    <c:showCatName val="0"/>
                    <c:showSerName val="0"/>
                    <c:showPercent val="0"/>
                    <c:showBubbleSize val="0"/>
                    <c:extLst xmlns:c16r2="http://schemas.microsoft.com/office/drawing/2015/06/chart">
                      <c:ext xmlns:c16="http://schemas.microsoft.com/office/drawing/2014/chart" uri="{C3380CC4-5D6E-409C-BE32-E72D297353CC}">
                        <c16:uniqueId val="{0000000A-B794-43AD-880C-5A53F75BCF8E}"/>
                      </c:ext>
                      <c:ext uri="{CE6537A1-D6FC-4f65-9D91-7224C49458BB}">
                        <c15:dlblFieldTable/>
                        <c15:showDataLabelsRange val="1"/>
                      </c:ext>
                    </c:extLst>
                  </c:dLbl>
                  <c:dLbl>
                    <c:idx val="1"/>
                    <c:layout>
                      <c:manualLayout>
                        <c:x val="-1.5031942878617095E-2"/>
                        <c:y val="0.41123259851585908"/>
                      </c:manualLayout>
                    </c:layout>
                    <c:tx>
                      <c:rich>
                        <a:bodyPr/>
                        <a:lstStyle/>
                        <a:p>
                          <a:fld id="{84221608-5E47-4A24-9C2F-BCEB46AC8F5D}" type="CELLRANGE">
                            <a:rPr lang="en-US"/>
                            <a:pPr/>
                            <a:t>[CELLRANGE]</a:t>
                          </a:fld>
                          <a:endParaRPr lang="es-MX"/>
                        </a:p>
                      </c:rich>
                    </c:tx>
                    <c:dLblPos val="outEnd"/>
                    <c:showLegendKey val="0"/>
                    <c:showVal val="0"/>
                    <c:showCatName val="0"/>
                    <c:showSerName val="0"/>
                    <c:showPercent val="0"/>
                    <c:showBubbleSize val="0"/>
                    <c:extLst xmlns:c16r2="http://schemas.microsoft.com/office/drawing/2015/06/chart">
                      <c:ext xmlns:c16="http://schemas.microsoft.com/office/drawing/2014/chart" uri="{C3380CC4-5D6E-409C-BE32-E72D297353CC}">
                        <c16:uniqueId val="{0000000B-B794-43AD-880C-5A53F75BCF8E}"/>
                      </c:ext>
                      <c:ext uri="{CE6537A1-D6FC-4f65-9D91-7224C49458BB}">
                        <c15:dlblFieldTable/>
                        <c15:showDataLabelsRange val="1"/>
                      </c:ext>
                    </c:extLst>
                  </c:dLbl>
                  <c:dLbl>
                    <c:idx val="2"/>
                    <c:layout>
                      <c:manualLayout>
                        <c:x val="-1.3152950018789928E-2"/>
                        <c:y val="0.39626607554884657"/>
                      </c:manualLayout>
                    </c:layout>
                    <c:tx>
                      <c:rich>
                        <a:bodyPr/>
                        <a:lstStyle/>
                        <a:p>
                          <a:fld id="{223B3D0B-6C15-4211-A627-B3D4808A7E98}" type="CELLRANGE">
                            <a:rPr lang="en-US"/>
                            <a:pPr/>
                            <a:t>[CELLRANGE]</a:t>
                          </a:fld>
                          <a:endParaRPr lang="es-MX"/>
                        </a:p>
                      </c:rich>
                    </c:tx>
                    <c:dLblPos val="outEnd"/>
                    <c:showLegendKey val="0"/>
                    <c:showVal val="0"/>
                    <c:showCatName val="0"/>
                    <c:showSerName val="0"/>
                    <c:showPercent val="0"/>
                    <c:showBubbleSize val="0"/>
                    <c:extLst xmlns:c16r2="http://schemas.microsoft.com/office/drawing/2015/06/chart">
                      <c:ext xmlns:c16="http://schemas.microsoft.com/office/drawing/2014/chart" uri="{C3380CC4-5D6E-409C-BE32-E72D297353CC}">
                        <c16:uniqueId val="{0000000C-B794-43AD-880C-5A53F75BCF8E}"/>
                      </c:ext>
                      <c:ext uri="{CE6537A1-D6FC-4f65-9D91-7224C49458BB}">
                        <c15:dlblFieldTable/>
                        <c15:showDataLabelsRange val="1"/>
                      </c:ext>
                    </c:extLst>
                  </c:dLbl>
                  <c:dLbl>
                    <c:idx val="3"/>
                    <c:layout>
                      <c:manualLayout>
                        <c:x val="-1.5031942878617061E-2"/>
                        <c:y val="0.39619513234420828"/>
                      </c:manualLayout>
                    </c:layout>
                    <c:tx>
                      <c:rich>
                        <a:bodyPr/>
                        <a:lstStyle/>
                        <a:p>
                          <a:fld id="{276FDA67-189D-45EE-96F3-63E3194E120C}" type="CELLRANGE">
                            <a:rPr lang="en-US"/>
                            <a:pPr/>
                            <a:t>[CELLRANGE]</a:t>
                          </a:fld>
                          <a:endParaRPr lang="es-MX"/>
                        </a:p>
                      </c:rich>
                    </c:tx>
                    <c:dLblPos val="outEnd"/>
                    <c:showLegendKey val="0"/>
                    <c:showVal val="0"/>
                    <c:showCatName val="0"/>
                    <c:showSerName val="0"/>
                    <c:showPercent val="0"/>
                    <c:showBubbleSize val="0"/>
                    <c:extLst xmlns:c16r2="http://schemas.microsoft.com/office/drawing/2015/06/chart">
                      <c:ext xmlns:c16="http://schemas.microsoft.com/office/drawing/2014/chart" uri="{C3380CC4-5D6E-409C-BE32-E72D297353CC}">
                        <c16:uniqueId val="{0000000D-B794-43AD-880C-5A53F75BCF8E}"/>
                      </c:ext>
                      <c:ext uri="{CE6537A1-D6FC-4f65-9D91-7224C49458BB}">
                        <c15:dlblFieldTable/>
                        <c15:showDataLabelsRange val="1"/>
                      </c:ext>
                    </c:extLst>
                  </c:dLbl>
                  <c:dLbl>
                    <c:idx val="4"/>
                    <c:layout>
                      <c:manualLayout>
                        <c:x val="-1.3152950018789997E-2"/>
                        <c:y val="0.18059873344847427"/>
                      </c:manualLayout>
                    </c:layout>
                    <c:tx>
                      <c:rich>
                        <a:bodyPr/>
                        <a:lstStyle/>
                        <a:p>
                          <a:fld id="{B64A3231-E6AF-40DB-AB68-D2D43E06C8A3}" type="CELLRANGE">
                            <a:rPr lang="en-US"/>
                            <a:pPr/>
                            <a:t>[CELLRANGE]</a:t>
                          </a:fld>
                          <a:endParaRPr lang="es-MX"/>
                        </a:p>
                      </c:rich>
                    </c:tx>
                    <c:dLblPos val="outEnd"/>
                    <c:showLegendKey val="0"/>
                    <c:showVal val="0"/>
                    <c:showCatName val="0"/>
                    <c:showSerName val="0"/>
                    <c:showPercent val="0"/>
                    <c:showBubbleSize val="0"/>
                    <c:extLst xmlns:c16r2="http://schemas.microsoft.com/office/drawing/2015/06/chart">
                      <c:ext xmlns:c16="http://schemas.microsoft.com/office/drawing/2014/chart" uri="{C3380CC4-5D6E-409C-BE32-E72D297353CC}">
                        <c16:uniqueId val="{0000000E-B794-43AD-880C-5A53F75BCF8E}"/>
                      </c:ext>
                      <c:ext uri="{CE6537A1-D6FC-4f65-9D91-7224C49458BB}">
                        <c15:dlblFieldTable/>
                        <c15:showDataLabelsRange val="1"/>
                      </c:ext>
                    </c:extLst>
                  </c:dLbl>
                  <c:dLbl>
                    <c:idx val="5"/>
                    <c:layout>
                      <c:manualLayout>
                        <c:x val="-1.3152950018789928E-2"/>
                        <c:y val="0.16115780216592096"/>
                      </c:manualLayout>
                    </c:layout>
                    <c:tx>
                      <c:rich>
                        <a:bodyPr/>
                        <a:lstStyle/>
                        <a:p>
                          <a:fld id="{7CA020C1-B641-4F64-BE15-B098AD03F0E0}" type="CELLRANGE">
                            <a:rPr lang="en-US"/>
                            <a:pPr/>
                            <a:t>[CELLRANGE]</a:t>
                          </a:fld>
                          <a:endParaRPr lang="es-MX"/>
                        </a:p>
                      </c:rich>
                    </c:tx>
                    <c:dLblPos val="outEnd"/>
                    <c:showLegendKey val="0"/>
                    <c:showVal val="0"/>
                    <c:showCatName val="0"/>
                    <c:showSerName val="0"/>
                    <c:showPercent val="0"/>
                    <c:showBubbleSize val="0"/>
                    <c:extLst xmlns:c16r2="http://schemas.microsoft.com/office/drawing/2015/06/chart">
                      <c:ext xmlns:c16="http://schemas.microsoft.com/office/drawing/2014/chart" uri="{C3380CC4-5D6E-409C-BE32-E72D297353CC}">
                        <c16:uniqueId val="{0000000F-B794-43AD-880C-5A53F75BCF8E}"/>
                      </c:ext>
                      <c:ext uri="{CE6537A1-D6FC-4f65-9D91-7224C49458BB}">
                        <c15:dlblFieldTable/>
                        <c15:showDataLabelsRange val="1"/>
                      </c:ext>
                    </c:extLst>
                  </c:dLbl>
                  <c:dLbl>
                    <c:idx val="6"/>
                    <c:layout>
                      <c:manualLayout>
                        <c:x val="-1.6910935738444193E-2"/>
                        <c:y val="0.13596004514979668"/>
                      </c:manualLayout>
                    </c:layout>
                    <c:tx>
                      <c:rich>
                        <a:bodyPr/>
                        <a:lstStyle/>
                        <a:p>
                          <a:fld id="{44C39265-BF4C-4014-8123-C5BA42EF2F02}" type="CELLRANGE">
                            <a:rPr lang="en-US"/>
                            <a:pPr/>
                            <a:t>[CELLRANGE]</a:t>
                          </a:fld>
                          <a:endParaRPr lang="es-MX"/>
                        </a:p>
                      </c:rich>
                    </c:tx>
                    <c:dLblPos val="outEnd"/>
                    <c:showLegendKey val="0"/>
                    <c:showVal val="0"/>
                    <c:showCatName val="0"/>
                    <c:showSerName val="0"/>
                    <c:showPercent val="0"/>
                    <c:showBubbleSize val="0"/>
                    <c:extLst xmlns:c16r2="http://schemas.microsoft.com/office/drawing/2015/06/chart">
                      <c:ext xmlns:c16="http://schemas.microsoft.com/office/drawing/2014/chart" uri="{C3380CC4-5D6E-409C-BE32-E72D297353CC}">
                        <c16:uniqueId val="{00000010-B794-43AD-880C-5A53F75BCF8E}"/>
                      </c:ext>
                      <c:ext uri="{CE6537A1-D6FC-4f65-9D91-7224C49458BB}">
                        <c15:dlblFieldTable/>
                        <c15:showDataLabelsRange val="1"/>
                      </c:ext>
                    </c:extLst>
                  </c:dLbl>
                  <c:dLbl>
                    <c:idx val="7"/>
                    <c:layout>
                      <c:manualLayout>
                        <c:x val="-1.5031942878617061E-2"/>
                        <c:y val="0.11364058767265491"/>
                      </c:manualLayout>
                    </c:layout>
                    <c:tx>
                      <c:rich>
                        <a:bodyPr/>
                        <a:lstStyle/>
                        <a:p>
                          <a:fld id="{21FE6D4E-FCC3-4490-9460-1E3F20815264}" type="CELLRANGE">
                            <a:rPr lang="en-US"/>
                            <a:pPr/>
                            <a:t>[CELLRANGE]</a:t>
                          </a:fld>
                          <a:endParaRPr lang="es-MX"/>
                        </a:p>
                      </c:rich>
                    </c:tx>
                    <c:dLblPos val="outEnd"/>
                    <c:showLegendKey val="0"/>
                    <c:showVal val="0"/>
                    <c:showCatName val="0"/>
                    <c:showSerName val="0"/>
                    <c:showPercent val="0"/>
                    <c:showBubbleSize val="0"/>
                    <c:extLst xmlns:c16r2="http://schemas.microsoft.com/office/drawing/2015/06/chart">
                      <c:ext xmlns:c16="http://schemas.microsoft.com/office/drawing/2014/chart" uri="{C3380CC4-5D6E-409C-BE32-E72D297353CC}">
                        <c16:uniqueId val="{00000011-B794-43AD-880C-5A53F75BCF8E}"/>
                      </c:ext>
                      <c:ext uri="{CE6537A1-D6FC-4f65-9D91-7224C49458BB}">
                        <c15:dlblFieldTable/>
                        <c15:showDataLabelsRange val="1"/>
                      </c:ext>
                    </c:extLst>
                  </c:dLbl>
                  <c:dLbl>
                    <c:idx val="8"/>
                    <c:layout>
                      <c:manualLayout>
                        <c:x val="-1.3152950018789928E-2"/>
                        <c:y val="8.9277603252961149E-2"/>
                      </c:manualLayout>
                    </c:layout>
                    <c:tx>
                      <c:rich>
                        <a:bodyPr/>
                        <a:lstStyle/>
                        <a:p>
                          <a:fld id="{36460425-BB52-4F7C-B6EB-CBAED5ACF337}" type="CELLRANGE">
                            <a:rPr lang="en-US"/>
                            <a:pPr/>
                            <a:t>[CELLRANGE]</a:t>
                          </a:fld>
                          <a:endParaRPr lang="es-MX"/>
                        </a:p>
                      </c:rich>
                    </c:tx>
                    <c:dLblPos val="outEnd"/>
                    <c:showLegendKey val="0"/>
                    <c:showVal val="0"/>
                    <c:showCatName val="0"/>
                    <c:showSerName val="0"/>
                    <c:showPercent val="0"/>
                    <c:showBubbleSize val="0"/>
                    <c:extLst xmlns:c16r2="http://schemas.microsoft.com/office/drawing/2015/06/chart">
                      <c:ext xmlns:c16="http://schemas.microsoft.com/office/drawing/2014/chart" uri="{C3380CC4-5D6E-409C-BE32-E72D297353CC}">
                        <c16:uniqueId val="{00000012-B794-43AD-880C-5A53F75BCF8E}"/>
                      </c:ext>
                      <c:ext uri="{CE6537A1-D6FC-4f65-9D91-7224C49458BB}">
                        <c15:dlblFieldTable/>
                        <c15:showDataLabelsRange val="1"/>
                      </c:ext>
                    </c:extLst>
                  </c:dLbl>
                  <c:spPr>
                    <a:noFill/>
                    <a:ln>
                      <a:noFill/>
                    </a:ln>
                    <a:effectLst/>
                  </c:spPr>
                  <c:txPr>
                    <a:bodyPr rot="-5400000" spcFirstLastPara="1" vertOverflow="ellipsis" horzOverflow="clip" vert="horz" wrap="square" lIns="36000" tIns="19050" rIns="36000" bIns="18000" anchor="b" anchorCtr="0">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ctr"/>
                  <c:showLegendKey val="0"/>
                  <c:showVal val="0"/>
                  <c:showCatName val="0"/>
                  <c:showSerName val="0"/>
                  <c:showPercent val="0"/>
                  <c:showBubbleSize val="0"/>
                  <c:showLeaderLines val="0"/>
                  <c:extLst xmlns:c16r2="http://schemas.microsoft.com/office/drawing/2015/06/chart">
                    <c:ext uri="{CE6537A1-D6FC-4f65-9D91-7224C49458BB}">
                      <c15:spPr xmlns:c15="http://schemas.microsoft.com/office/drawing/2012/chart">
                        <a:prstGeom prst="rect">
                          <a:avLst/>
                        </a:prstGeom>
                        <a:noFill/>
                        <a:ln>
                          <a:noFill/>
                        </a:ln>
                      </c15:spPr>
                      <c15:showDataLabelsRange val="1"/>
                      <c15:showLeaderLines val="1"/>
                      <c15:leaderLines>
                        <c:spPr>
                          <a:ln w="9525">
                            <a:solidFill>
                              <a:schemeClr val="tx1">
                                <a:lumMod val="35000"/>
                                <a:lumOff val="65000"/>
                              </a:schemeClr>
                            </a:solidFill>
                          </a:ln>
                          <a:effectLst/>
                        </c:spPr>
                      </c15:leaderLines>
                    </c:ext>
                  </c:extLst>
                </c:dLbls>
                <c:cat>
                  <c:numRef>
                    <c:extLst xmlns:c16r2="http://schemas.microsoft.com/office/drawing/2015/06/chart">
                      <c:ext uri="{02D57815-91ED-43cb-92C2-25804820EDAC}">
                        <c15:formulaRef>
                          <c15:sqref>Hoja4!$N$7:$N$15</c15:sqref>
                        </c15:formulaRef>
                      </c:ext>
                    </c:extLst>
                    <c:numCache>
                      <c:formatCode>General</c:formatCode>
                      <c:ptCount val="9"/>
                    </c:numCache>
                  </c:numRef>
                </c:cat>
                <c:val>
                  <c:numRef>
                    <c:extLst xmlns:c16r2="http://schemas.microsoft.com/office/drawing/2015/06/chart">
                      <c:ext uri="{02D57815-91ED-43cb-92C2-25804820EDAC}">
                        <c15:formulaRef>
                          <c15:sqref>Hoja4!$G$7:$G$15</c15:sqref>
                        </c15:formulaRef>
                      </c:ext>
                    </c:extLst>
                    <c:numCache>
                      <c:formatCode>_("$"* #,##0.00_);_("$"* \(#,##0.00\);_("$"* "-"??_);_(@_)</c:formatCode>
                      <c:ptCount val="9"/>
                      <c:pt idx="0">
                        <c:v>1422293.73</c:v>
                      </c:pt>
                      <c:pt idx="1">
                        <c:v>1407927.12</c:v>
                      </c:pt>
                      <c:pt idx="2">
                        <c:v>1350125.3</c:v>
                      </c:pt>
                      <c:pt idx="3">
                        <c:v>1349851.23</c:v>
                      </c:pt>
                      <c:pt idx="4">
                        <c:v>517197.72</c:v>
                      </c:pt>
                      <c:pt idx="5">
                        <c:v>430998.1</c:v>
                      </c:pt>
                      <c:pt idx="6">
                        <c:v>344798.48</c:v>
                      </c:pt>
                      <c:pt idx="7">
                        <c:v>258598.86</c:v>
                      </c:pt>
                      <c:pt idx="8">
                        <c:v>172399.24</c:v>
                      </c:pt>
                    </c:numCache>
                  </c:numRef>
                </c:val>
                <c:extLst xmlns:c16r2="http://schemas.microsoft.com/office/drawing/2015/06/chart">
                  <c:ext xmlns:c16="http://schemas.microsoft.com/office/drawing/2014/chart" uri="{C3380CC4-5D6E-409C-BE32-E72D297353CC}">
                    <c16:uniqueId val="{00000013-B794-43AD-880C-5A53F75BCF8E}"/>
                  </c:ext>
                  <c:ext uri="{02D57815-91ED-43cb-92C2-25804820EDAC}">
                    <c15:datalabelsRange>
                      <c15:f>Hoja2!$B$28:$B$36</c15:f>
                      <c15:dlblRangeCache>
                        <c:ptCount val="9"/>
                        <c:pt idx="0">
                          <c:v>47.46</c:v>
                        </c:pt>
                        <c:pt idx="1">
                          <c:v>47.46</c:v>
                        </c:pt>
                        <c:pt idx="2">
                          <c:v>47.46</c:v>
                        </c:pt>
                        <c:pt idx="3">
                          <c:v>47.46</c:v>
                        </c:pt>
                        <c:pt idx="4">
                          <c:v>59.32</c:v>
                        </c:pt>
                        <c:pt idx="5">
                          <c:v>59.32</c:v>
                        </c:pt>
                        <c:pt idx="6">
                          <c:v>59.32</c:v>
                        </c:pt>
                        <c:pt idx="7">
                          <c:v>59.32</c:v>
                        </c:pt>
                        <c:pt idx="8">
                          <c:v>59.32</c:v>
                        </c:pt>
                      </c15:dlblRangeCache>
                    </c15:datalabelsRange>
                  </c:ext>
                </c:extLst>
              </c15:ser>
            </c15:filteredBarSeries>
            <c15:filteredBarSeries>
              <c15:ser>
                <c:idx val="1"/>
                <c:order val="1"/>
                <c:tx>
                  <c:v>Oferta de Compra de ERC</c:v>
                </c:tx>
                <c:spPr>
                  <a:pattFill prst="narHorz">
                    <a:fgClr>
                      <a:schemeClr val="accent2"/>
                    </a:fgClr>
                    <a:bgClr>
                      <a:schemeClr val="accent2">
                        <a:lumMod val="20000"/>
                        <a:lumOff val="80000"/>
                      </a:schemeClr>
                    </a:bgClr>
                  </a:pattFill>
                  <a:ln>
                    <a:noFill/>
                  </a:ln>
                  <a:effectLst>
                    <a:innerShdw blurRad="114300">
                      <a:schemeClr val="accent2"/>
                    </a:innerShdw>
                  </a:effectLst>
                </c:spPr>
                <c:invertIfNegative val="0"/>
                <c:dLbls>
                  <c:dLbl>
                    <c:idx val="0"/>
                    <c:tx>
                      <c:rich>
                        <a:bodyPr/>
                        <a:lstStyle/>
                        <a:p>
                          <a:fld id="{8059E7C5-1A60-437D-A889-A5281FB88943}" type="CELLRANGE">
                            <a:rPr lang="en-US"/>
                            <a:pPr/>
                            <a:t>[CELLRANGE]</a:t>
                          </a:fld>
                          <a:endParaRPr lang="es-MX"/>
                        </a:p>
                      </c:rich>
                    </c:tx>
                    <c:dLblPos val="ctr"/>
                    <c:showLegendKey val="0"/>
                    <c:showVal val="0"/>
                    <c:showCatName val="0"/>
                    <c:showSerName val="0"/>
                    <c:showPercent val="0"/>
                    <c:showBubbleSize val="0"/>
                    <c:extLst xmlns:c15="http://schemas.microsoft.com/office/drawing/2012/chart" xmlns:c16r2="http://schemas.microsoft.com/office/drawing/2015/06/chart">
                      <c:ext xmlns:c16="http://schemas.microsoft.com/office/drawing/2014/chart" uri="{C3380CC4-5D6E-409C-BE32-E72D297353CC}">
                        <c16:uniqueId val="{00000014-B794-43AD-880C-5A53F75BCF8E}"/>
                      </c:ext>
                      <c:ext xmlns:c15="http://schemas.microsoft.com/office/drawing/2012/chart" uri="{CE6537A1-D6FC-4f65-9D91-7224C49458BB}">
                        <c15:dlblFieldTable/>
                        <c15:showDataLabelsRange val="1"/>
                      </c:ext>
                    </c:extLst>
                  </c:dLbl>
                  <c:dLbl>
                    <c:idx val="1"/>
                    <c:tx>
                      <c:rich>
                        <a:bodyPr/>
                        <a:lstStyle/>
                        <a:p>
                          <a:fld id="{5ECAB564-7900-4B9C-ABEF-B23BEAE7501D}" type="CELLRANGE">
                            <a:rPr lang="es-MX"/>
                            <a:pPr/>
                            <a:t>[CELLRANGE]</a:t>
                          </a:fld>
                          <a:endParaRPr lang="es-MX"/>
                        </a:p>
                      </c:rich>
                    </c:tx>
                    <c:dLblPos val="ctr"/>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Lst>
                  </c:dLbl>
                  <c:dLbl>
                    <c:idx val="2"/>
                    <c:tx>
                      <c:rich>
                        <a:bodyPr/>
                        <a:lstStyle/>
                        <a:p>
                          <a:fld id="{69DBD80D-189D-42BB-A541-40665F13C3E3}" type="CELLRANGE">
                            <a:rPr lang="es-MX"/>
                            <a:pPr/>
                            <a:t>[CELLRANGE]</a:t>
                          </a:fld>
                          <a:endParaRPr lang="es-MX"/>
                        </a:p>
                      </c:rich>
                    </c:tx>
                    <c:dLblPos val="ctr"/>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Lst>
                  </c:dLbl>
                  <c:dLbl>
                    <c:idx val="3"/>
                    <c:tx>
                      <c:rich>
                        <a:bodyPr/>
                        <a:lstStyle/>
                        <a:p>
                          <a:fld id="{AC132848-618F-41EA-9624-D106139BD9EF}" type="CELLRANGE">
                            <a:rPr lang="es-MX"/>
                            <a:pPr/>
                            <a:t>[CELLRANGE]</a:t>
                          </a:fld>
                          <a:endParaRPr lang="es-MX"/>
                        </a:p>
                      </c:rich>
                    </c:tx>
                    <c:dLblPos val="ctr"/>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Lst>
                  </c:dLbl>
                  <c:dLbl>
                    <c:idx val="4"/>
                    <c:tx>
                      <c:rich>
                        <a:bodyPr/>
                        <a:lstStyle/>
                        <a:p>
                          <a:fld id="{EE8F7EF1-779C-4EC6-8A7A-506D23384B2B}" type="CELLRANGE">
                            <a:rPr lang="es-MX"/>
                            <a:pPr/>
                            <a:t>[CELLRANGE]</a:t>
                          </a:fld>
                          <a:endParaRPr lang="es-MX"/>
                        </a:p>
                      </c:rich>
                    </c:tx>
                    <c:dLblPos val="ctr"/>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Lst>
                  </c:dLbl>
                  <c:dLbl>
                    <c:idx val="5"/>
                    <c:tx>
                      <c:rich>
                        <a:bodyPr/>
                        <a:lstStyle/>
                        <a:p>
                          <a:fld id="{26A1A240-6A07-4ECD-BC9B-F79FEE3DF780}" type="CELLRANGE">
                            <a:rPr lang="es-MX"/>
                            <a:pPr/>
                            <a:t>[CELLRANGE]</a:t>
                          </a:fld>
                          <a:endParaRPr lang="es-MX"/>
                        </a:p>
                      </c:rich>
                    </c:tx>
                    <c:dLblPos val="ctr"/>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Lst>
                  </c:dLbl>
                  <c:dLbl>
                    <c:idx val="6"/>
                    <c:tx>
                      <c:rich>
                        <a:bodyPr/>
                        <a:lstStyle/>
                        <a:p>
                          <a:fld id="{D8D1DF10-D633-4406-A400-6771399EB260}" type="CELLRANGE">
                            <a:rPr lang="es-MX"/>
                            <a:pPr/>
                            <a:t>[CELLRANGE]</a:t>
                          </a:fld>
                          <a:endParaRPr lang="es-MX"/>
                        </a:p>
                      </c:rich>
                    </c:tx>
                    <c:dLblPos val="ctr"/>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Lst>
                  </c:dLbl>
                  <c:dLbl>
                    <c:idx val="7"/>
                    <c:tx>
                      <c:rich>
                        <a:bodyPr/>
                        <a:lstStyle/>
                        <a:p>
                          <a:fld id="{3A7DE52B-41BA-4EDA-972E-7B1A0E096F3B}" type="CELLRANGE">
                            <a:rPr lang="es-MX"/>
                            <a:pPr/>
                            <a:t>[CELLRANGE]</a:t>
                          </a:fld>
                          <a:endParaRPr lang="es-MX"/>
                        </a:p>
                      </c:rich>
                    </c:tx>
                    <c:dLblPos val="ctr"/>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Lst>
                  </c:dLbl>
                  <c:dLbl>
                    <c:idx val="8"/>
                    <c:tx>
                      <c:rich>
                        <a:bodyPr/>
                        <a:lstStyle/>
                        <a:p>
                          <a:fld id="{C4B76CC0-77C8-483E-9E84-A936C01F1164}" type="CELLRANGE">
                            <a:rPr lang="es-MX"/>
                            <a:pPr/>
                            <a:t>[CELLRANGE]</a:t>
                          </a:fld>
                          <a:endParaRPr lang="es-MX"/>
                        </a:p>
                      </c:rich>
                    </c:tx>
                    <c:dLblPos val="ctr"/>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Lst>
                  </c:dLbl>
                  <c:spPr>
                    <a:noFill/>
                    <a:ln>
                      <a:noFill/>
                    </a:ln>
                    <a:effectLst/>
                  </c:spPr>
                  <c:txPr>
                    <a:bodyPr rot="-5400000" spcFirstLastPara="1" vertOverflow="ellipsis"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ctr"/>
                  <c:showLegendKey val="0"/>
                  <c:showVal val="0"/>
                  <c:showCatName val="0"/>
                  <c:showSerName val="0"/>
                  <c:showPercent val="0"/>
                  <c:showBubbleSize val="0"/>
                  <c:showLeaderLines val="0"/>
                  <c:extLst xmlns:c15="http://schemas.microsoft.com/office/drawing/2012/chart" xmlns:c16r2="http://schemas.microsoft.com/office/drawing/2015/06/chart">
                    <c:ext xmlns:c15="http://schemas.microsoft.com/office/drawing/2012/chart" uri="{CE6537A1-D6FC-4f65-9D91-7224C49458BB}">
                      <c15:showDataLabelsRange val="1"/>
                      <c15:showLeaderLines val="1"/>
                      <c15:leaderLines>
                        <c:spPr>
                          <a:ln w="9525">
                            <a:solidFill>
                              <a:schemeClr val="tx1">
                                <a:lumMod val="35000"/>
                                <a:lumOff val="65000"/>
                              </a:schemeClr>
                            </a:solidFill>
                          </a:ln>
                          <a:effectLst/>
                        </c:spPr>
                      </c15:leaderLines>
                    </c:ext>
                  </c:extLst>
                </c:dLbls>
                <c:cat>
                  <c:numRef>
                    <c:extLst xmlns:c15="http://schemas.microsoft.com/office/drawing/2012/chart" xmlns:c16r2="http://schemas.microsoft.com/office/drawing/2015/06/chart">
                      <c:ext xmlns:c15="http://schemas.microsoft.com/office/drawing/2012/chart" uri="{02D57815-91ED-43cb-92C2-25804820EDAC}">
                        <c15:formulaRef>
                          <c15:sqref>Hoja4!$N$7:$N$15</c15:sqref>
                        </c15:formulaRef>
                      </c:ext>
                    </c:extLst>
                    <c:numCache>
                      <c:formatCode>General</c:formatCode>
                      <c:ptCount val="9"/>
                    </c:numCache>
                  </c:numRef>
                </c:cat>
                <c:val>
                  <c:numRef>
                    <c:extLst xmlns:c15="http://schemas.microsoft.com/office/drawing/2012/chart" xmlns:c16r2="http://schemas.microsoft.com/office/drawing/2015/06/chart">
                      <c:ext xmlns:c15="http://schemas.microsoft.com/office/drawing/2012/chart" uri="{02D57815-91ED-43cb-92C2-25804820EDAC}">
                        <c15:formulaRef>
                          <c15:sqref>Hoja4!$G$7:$G$15</c15:sqref>
                        </c15:formulaRef>
                      </c:ext>
                    </c:extLst>
                    <c:numCache>
                      <c:formatCode>_("$"* #,##0.00_);_("$"* \(#,##0.00\);_("$"* "-"??_);_(@_)</c:formatCode>
                      <c:ptCount val="9"/>
                      <c:pt idx="0">
                        <c:v>1422293.73</c:v>
                      </c:pt>
                      <c:pt idx="1">
                        <c:v>1407927.12</c:v>
                      </c:pt>
                      <c:pt idx="2">
                        <c:v>1350125.3</c:v>
                      </c:pt>
                      <c:pt idx="3">
                        <c:v>1349851.23</c:v>
                      </c:pt>
                      <c:pt idx="4">
                        <c:v>517197.72</c:v>
                      </c:pt>
                      <c:pt idx="5">
                        <c:v>430998.1</c:v>
                      </c:pt>
                      <c:pt idx="6">
                        <c:v>344798.48</c:v>
                      </c:pt>
                      <c:pt idx="7">
                        <c:v>258598.86</c:v>
                      </c:pt>
                      <c:pt idx="8">
                        <c:v>172399.24</c:v>
                      </c:pt>
                    </c:numCache>
                  </c:numRef>
                </c:val>
                <c:extLst xmlns:c15="http://schemas.microsoft.com/office/drawing/2012/chart" xmlns:c16r2="http://schemas.microsoft.com/office/drawing/2015/06/chart">
                  <c:ext xmlns:c16="http://schemas.microsoft.com/office/drawing/2014/chart" uri="{C3380CC4-5D6E-409C-BE32-E72D297353CC}">
                    <c16:uniqueId val="{0000001D-B794-43AD-880C-5A53F75BCF8E}"/>
                  </c:ext>
                  <c:ext xmlns:c15="http://schemas.microsoft.com/office/drawing/2012/chart" uri="{02D57815-91ED-43cb-92C2-25804820EDAC}">
                    <c15:datalabelsRange>
                      <c15:f>Hoja2!$C$28:$C$36</c15:f>
                      <c15:dlblRangeCache>
                        <c:ptCount val="9"/>
                        <c:pt idx="0">
                          <c:v>4.746</c:v>
                        </c:pt>
                        <c:pt idx="1">
                          <c:v>4.746</c:v>
                        </c:pt>
                        <c:pt idx="2">
                          <c:v>4.746</c:v>
                        </c:pt>
                        <c:pt idx="3">
                          <c:v>4.746</c:v>
                        </c:pt>
                        <c:pt idx="4">
                          <c:v>5.932</c:v>
                        </c:pt>
                        <c:pt idx="5">
                          <c:v>5.932</c:v>
                        </c:pt>
                        <c:pt idx="6">
                          <c:v>5.932</c:v>
                        </c:pt>
                        <c:pt idx="7">
                          <c:v>5.932</c:v>
                        </c:pt>
                        <c:pt idx="8">
                          <c:v>5.932</c:v>
                        </c:pt>
                      </c15:dlblRangeCache>
                    </c15:datalabelsRange>
                  </c:ext>
                </c:extLst>
              </c15:ser>
            </c15:filteredBarSeries>
            <c15:filteredBarSeries>
              <c15:ser>
                <c:idx val="3"/>
                <c:order val="3"/>
                <c:spPr>
                  <a:noFill/>
                  <a:ln>
                    <a:noFill/>
                  </a:ln>
                  <a:effectLst>
                    <a:innerShdw blurRad="114300">
                      <a:schemeClr val="accent4"/>
                    </a:innerShdw>
                  </a:effectLst>
                </c:spPr>
                <c:invertIfNegative val="0"/>
                <c:dLbls>
                  <c:dLbl>
                    <c:idx val="0"/>
                    <c:tx>
                      <c:rich>
                        <a:bodyPr/>
                        <a:lstStyle/>
                        <a:p>
                          <a:fld id="{6B1EDB0E-7779-4F12-85D9-CE79E6EDC56E}" type="CELLRANGE">
                            <a:rPr lang="en-US"/>
                            <a:pPr/>
                            <a:t>[CELLRANGE]</a:t>
                          </a:fld>
                          <a:endParaRPr lang="es-MX"/>
                        </a:p>
                      </c:rich>
                    </c:tx>
                    <c:dLblPos val="outEnd"/>
                    <c:showLegendKey val="0"/>
                    <c:showVal val="0"/>
                    <c:showCatName val="0"/>
                    <c:showSerName val="0"/>
                    <c:showPercent val="0"/>
                    <c:showBubbleSize val="0"/>
                    <c:extLst xmlns:c15="http://schemas.microsoft.com/office/drawing/2012/chart" xmlns:c16r2="http://schemas.microsoft.com/office/drawing/2015/06/chart">
                      <c:ext xmlns:c16="http://schemas.microsoft.com/office/drawing/2014/chart" uri="{C3380CC4-5D6E-409C-BE32-E72D297353CC}">
                        <c16:uniqueId val="{0000001E-B794-43AD-880C-5A53F75BCF8E}"/>
                      </c:ext>
                      <c:ext xmlns:c15="http://schemas.microsoft.com/office/drawing/2012/chart" uri="{CE6537A1-D6FC-4f65-9D91-7224C49458BB}">
                        <c15:dlblFieldTable/>
                        <c15:showDataLabelsRange val="1"/>
                      </c:ext>
                    </c:extLst>
                  </c:dLbl>
                  <c:dLbl>
                    <c:idx val="1"/>
                    <c:tx>
                      <c:rich>
                        <a:bodyPr/>
                        <a:lstStyle/>
                        <a:p>
                          <a:fld id="{11DCD7BE-370E-4235-B56D-E37C11C6CCDA}" type="CELLRANGE">
                            <a:rPr lang="en-US"/>
                            <a:pPr/>
                            <a:t>[CELLRANGE]</a:t>
                          </a:fld>
                          <a:endParaRPr lang="es-MX"/>
                        </a:p>
                      </c:rich>
                    </c:tx>
                    <c:dLblPos val="outEnd"/>
                    <c:showLegendKey val="0"/>
                    <c:showVal val="0"/>
                    <c:showCatName val="0"/>
                    <c:showSerName val="0"/>
                    <c:showPercent val="0"/>
                    <c:showBubbleSize val="0"/>
                    <c:extLst xmlns:c15="http://schemas.microsoft.com/office/drawing/2012/chart" xmlns:c16r2="http://schemas.microsoft.com/office/drawing/2015/06/chart">
                      <c:ext xmlns:c16="http://schemas.microsoft.com/office/drawing/2014/chart" uri="{C3380CC4-5D6E-409C-BE32-E72D297353CC}">
                        <c16:uniqueId val="{0000001F-B794-43AD-880C-5A53F75BCF8E}"/>
                      </c:ext>
                      <c:ext xmlns:c15="http://schemas.microsoft.com/office/drawing/2012/chart" uri="{CE6537A1-D6FC-4f65-9D91-7224C49458BB}">
                        <c15:dlblFieldTable/>
                        <c15:showDataLabelsRange val="1"/>
                      </c:ext>
                    </c:extLst>
                  </c:dLbl>
                  <c:dLbl>
                    <c:idx val="2"/>
                    <c:tx>
                      <c:rich>
                        <a:bodyPr/>
                        <a:lstStyle/>
                        <a:p>
                          <a:fld id="{103B071E-7DA5-4693-91FC-D7A7D0922AF0}" type="CELLRANGE">
                            <a:rPr lang="en-US"/>
                            <a:pPr/>
                            <a:t>[CELLRANGE]</a:t>
                          </a:fld>
                          <a:endParaRPr lang="es-MX"/>
                        </a:p>
                      </c:rich>
                    </c:tx>
                    <c:dLblPos val="outEnd"/>
                    <c:showLegendKey val="0"/>
                    <c:showVal val="0"/>
                    <c:showCatName val="0"/>
                    <c:showSerName val="0"/>
                    <c:showPercent val="0"/>
                    <c:showBubbleSize val="0"/>
                    <c:extLst xmlns:c15="http://schemas.microsoft.com/office/drawing/2012/chart" xmlns:c16r2="http://schemas.microsoft.com/office/drawing/2015/06/chart">
                      <c:ext xmlns:c16="http://schemas.microsoft.com/office/drawing/2014/chart" uri="{C3380CC4-5D6E-409C-BE32-E72D297353CC}">
                        <c16:uniqueId val="{00000020-B794-43AD-880C-5A53F75BCF8E}"/>
                      </c:ext>
                      <c:ext xmlns:c15="http://schemas.microsoft.com/office/drawing/2012/chart" uri="{CE6537A1-D6FC-4f65-9D91-7224C49458BB}">
                        <c15:dlblFieldTable/>
                        <c15:showDataLabelsRange val="1"/>
                      </c:ext>
                    </c:extLst>
                  </c:dLbl>
                  <c:dLbl>
                    <c:idx val="3"/>
                    <c:tx>
                      <c:rich>
                        <a:bodyPr/>
                        <a:lstStyle/>
                        <a:p>
                          <a:fld id="{D70D61E9-9F52-4D2D-990C-AD96DCA2731A}" type="CELLRANGE">
                            <a:rPr lang="en-US"/>
                            <a:pPr/>
                            <a:t>[CELLRANGE]</a:t>
                          </a:fld>
                          <a:endParaRPr lang="es-MX"/>
                        </a:p>
                      </c:rich>
                    </c:tx>
                    <c:dLblPos val="outEnd"/>
                    <c:showLegendKey val="0"/>
                    <c:showVal val="0"/>
                    <c:showCatName val="0"/>
                    <c:showSerName val="0"/>
                    <c:showPercent val="0"/>
                    <c:showBubbleSize val="0"/>
                    <c:extLst xmlns:c15="http://schemas.microsoft.com/office/drawing/2012/chart" xmlns:c16r2="http://schemas.microsoft.com/office/drawing/2015/06/chart">
                      <c:ext xmlns:c16="http://schemas.microsoft.com/office/drawing/2014/chart" uri="{C3380CC4-5D6E-409C-BE32-E72D297353CC}">
                        <c16:uniqueId val="{00000021-B794-43AD-880C-5A53F75BCF8E}"/>
                      </c:ext>
                      <c:ext xmlns:c15="http://schemas.microsoft.com/office/drawing/2012/chart" uri="{CE6537A1-D6FC-4f65-9D91-7224C49458BB}">
                        <c15:dlblFieldTable/>
                        <c15:showDataLabelsRange val="1"/>
                      </c:ext>
                    </c:extLst>
                  </c:dLbl>
                  <c:dLbl>
                    <c:idx val="4"/>
                    <c:tx>
                      <c:rich>
                        <a:bodyPr/>
                        <a:lstStyle/>
                        <a:p>
                          <a:fld id="{29C29E18-DCDE-4249-968B-3E40EB430E5B}" type="CELLRANGE">
                            <a:rPr lang="en-US"/>
                            <a:pPr/>
                            <a:t>[CELLRANGE]</a:t>
                          </a:fld>
                          <a:endParaRPr lang="es-MX"/>
                        </a:p>
                      </c:rich>
                    </c:tx>
                    <c:dLblPos val="outEnd"/>
                    <c:showLegendKey val="0"/>
                    <c:showVal val="0"/>
                    <c:showCatName val="0"/>
                    <c:showSerName val="0"/>
                    <c:showPercent val="0"/>
                    <c:showBubbleSize val="0"/>
                    <c:extLst xmlns:c15="http://schemas.microsoft.com/office/drawing/2012/chart" xmlns:c16r2="http://schemas.microsoft.com/office/drawing/2015/06/chart">
                      <c:ext xmlns:c16="http://schemas.microsoft.com/office/drawing/2014/chart" uri="{C3380CC4-5D6E-409C-BE32-E72D297353CC}">
                        <c16:uniqueId val="{00000022-B794-43AD-880C-5A53F75BCF8E}"/>
                      </c:ext>
                      <c:ext xmlns:c15="http://schemas.microsoft.com/office/drawing/2012/chart" uri="{CE6537A1-D6FC-4f65-9D91-7224C49458BB}">
                        <c15:dlblFieldTable/>
                        <c15:showDataLabelsRange val="1"/>
                      </c:ext>
                    </c:extLst>
                  </c:dLbl>
                  <c:dLbl>
                    <c:idx val="5"/>
                    <c:tx>
                      <c:rich>
                        <a:bodyPr/>
                        <a:lstStyle/>
                        <a:p>
                          <a:fld id="{CB9114C4-D491-4824-8238-0F1F89D8A489}" type="CELLRANGE">
                            <a:rPr lang="en-US"/>
                            <a:pPr/>
                            <a:t>[CELLRANGE]</a:t>
                          </a:fld>
                          <a:endParaRPr lang="es-MX"/>
                        </a:p>
                      </c:rich>
                    </c:tx>
                    <c:dLblPos val="outEnd"/>
                    <c:showLegendKey val="0"/>
                    <c:showVal val="0"/>
                    <c:showCatName val="0"/>
                    <c:showSerName val="0"/>
                    <c:showPercent val="0"/>
                    <c:showBubbleSize val="0"/>
                    <c:extLst xmlns:c15="http://schemas.microsoft.com/office/drawing/2012/chart" xmlns:c16r2="http://schemas.microsoft.com/office/drawing/2015/06/chart">
                      <c:ext xmlns:c16="http://schemas.microsoft.com/office/drawing/2014/chart" uri="{C3380CC4-5D6E-409C-BE32-E72D297353CC}">
                        <c16:uniqueId val="{00000023-B794-43AD-880C-5A53F75BCF8E}"/>
                      </c:ext>
                      <c:ext xmlns:c15="http://schemas.microsoft.com/office/drawing/2012/chart" uri="{CE6537A1-D6FC-4f65-9D91-7224C49458BB}">
                        <c15:dlblFieldTable/>
                        <c15:showDataLabelsRange val="1"/>
                      </c:ext>
                    </c:extLst>
                  </c:dLbl>
                  <c:dLbl>
                    <c:idx val="6"/>
                    <c:tx>
                      <c:rich>
                        <a:bodyPr/>
                        <a:lstStyle/>
                        <a:p>
                          <a:fld id="{53149E86-DBE8-47A8-BF90-0555C89EF068}" type="CELLRANGE">
                            <a:rPr lang="en-US"/>
                            <a:pPr/>
                            <a:t>[CELLRANGE]</a:t>
                          </a:fld>
                          <a:endParaRPr lang="es-MX"/>
                        </a:p>
                      </c:rich>
                    </c:tx>
                    <c:dLblPos val="outEnd"/>
                    <c:showLegendKey val="0"/>
                    <c:showVal val="0"/>
                    <c:showCatName val="0"/>
                    <c:showSerName val="0"/>
                    <c:showPercent val="0"/>
                    <c:showBubbleSize val="0"/>
                    <c:extLst xmlns:c15="http://schemas.microsoft.com/office/drawing/2012/chart" xmlns:c16r2="http://schemas.microsoft.com/office/drawing/2015/06/chart">
                      <c:ext xmlns:c16="http://schemas.microsoft.com/office/drawing/2014/chart" uri="{C3380CC4-5D6E-409C-BE32-E72D297353CC}">
                        <c16:uniqueId val="{00000024-B794-43AD-880C-5A53F75BCF8E}"/>
                      </c:ext>
                      <c:ext xmlns:c15="http://schemas.microsoft.com/office/drawing/2012/chart" uri="{CE6537A1-D6FC-4f65-9D91-7224C49458BB}">
                        <c15:dlblFieldTable/>
                        <c15:showDataLabelsRange val="1"/>
                      </c:ext>
                    </c:extLst>
                  </c:dLbl>
                  <c:dLbl>
                    <c:idx val="7"/>
                    <c:tx>
                      <c:rich>
                        <a:bodyPr/>
                        <a:lstStyle/>
                        <a:p>
                          <a:fld id="{4E335CE5-2FF9-4191-B549-0819C77E9E78}" type="CELLRANGE">
                            <a:rPr lang="en-US"/>
                            <a:pPr/>
                            <a:t>[CELLRANGE]</a:t>
                          </a:fld>
                          <a:endParaRPr lang="es-MX"/>
                        </a:p>
                      </c:rich>
                    </c:tx>
                    <c:dLblPos val="outEnd"/>
                    <c:showLegendKey val="0"/>
                    <c:showVal val="0"/>
                    <c:showCatName val="0"/>
                    <c:showSerName val="0"/>
                    <c:showPercent val="0"/>
                    <c:showBubbleSize val="0"/>
                    <c:extLst xmlns:c15="http://schemas.microsoft.com/office/drawing/2012/chart" xmlns:c16r2="http://schemas.microsoft.com/office/drawing/2015/06/chart">
                      <c:ext xmlns:c16="http://schemas.microsoft.com/office/drawing/2014/chart" uri="{C3380CC4-5D6E-409C-BE32-E72D297353CC}">
                        <c16:uniqueId val="{00000025-B794-43AD-880C-5A53F75BCF8E}"/>
                      </c:ext>
                      <c:ext xmlns:c15="http://schemas.microsoft.com/office/drawing/2012/chart" uri="{CE6537A1-D6FC-4f65-9D91-7224C49458BB}">
                        <c15:dlblFieldTable/>
                        <c15:showDataLabelsRange val="1"/>
                      </c:ext>
                    </c:extLst>
                  </c:dLbl>
                  <c:dLbl>
                    <c:idx val="8"/>
                    <c:tx>
                      <c:rich>
                        <a:bodyPr/>
                        <a:lstStyle/>
                        <a:p>
                          <a:fld id="{48C7C431-6AA7-4F8A-AD66-AA7A6D3EE0AC}" type="CELLRANGE">
                            <a:rPr lang="en-US"/>
                            <a:pPr/>
                            <a:t>[CELLRANGE]</a:t>
                          </a:fld>
                          <a:endParaRPr lang="es-MX"/>
                        </a:p>
                      </c:rich>
                    </c:tx>
                    <c:dLblPos val="outEnd"/>
                    <c:showLegendKey val="0"/>
                    <c:showVal val="0"/>
                    <c:showCatName val="0"/>
                    <c:showSerName val="0"/>
                    <c:showPercent val="0"/>
                    <c:showBubbleSize val="0"/>
                    <c:extLst xmlns:c15="http://schemas.microsoft.com/office/drawing/2012/chart" xmlns:c16r2="http://schemas.microsoft.com/office/drawing/2015/06/chart">
                      <c:ext xmlns:c16="http://schemas.microsoft.com/office/drawing/2014/chart" uri="{C3380CC4-5D6E-409C-BE32-E72D297353CC}">
                        <c16:uniqueId val="{00000026-B794-43AD-880C-5A53F75BCF8E}"/>
                      </c:ext>
                      <c:ext xmlns:c15="http://schemas.microsoft.com/office/drawing/2012/chart" uri="{CE6537A1-D6FC-4f65-9D91-7224C49458BB}">
                        <c15:dlblFieldTable/>
                        <c15:showDataLabelsRange val="1"/>
                      </c:ext>
                    </c:extLst>
                  </c:dLbl>
                  <c:spPr>
                    <a:noFill/>
                    <a:ln>
                      <a:noFill/>
                    </a:ln>
                    <a:effectLst/>
                  </c:spPr>
                  <c:txPr>
                    <a:bodyPr rot="0" spcFirstLastPara="1" vertOverflow="ellipsis" horzOverflow="clip" vert="horz" wrap="square" lIns="0" tIns="0" rIns="324000" bIns="0" anchor="t" anchorCtr="0">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outEnd"/>
                  <c:showLegendKey val="0"/>
                  <c:showVal val="0"/>
                  <c:showCatName val="0"/>
                  <c:showSerName val="0"/>
                  <c:showPercent val="0"/>
                  <c:showBubbleSize val="0"/>
                  <c:showLeaderLines val="0"/>
                  <c:extLst xmlns:c15="http://schemas.microsoft.com/office/drawing/2012/chart" xmlns:c16r2="http://schemas.microsoft.com/office/drawing/2015/06/chart">
                    <c:ext xmlns:c15="http://schemas.microsoft.com/office/drawing/2012/chart" uri="{CE6537A1-D6FC-4f65-9D91-7224C49458BB}">
                      <c15:spPr xmlns:c15="http://schemas.microsoft.com/office/drawing/2012/chart">
                        <a:prstGeom prst="rect">
                          <a:avLst/>
                        </a:prstGeom>
                        <a:noFill/>
                        <a:ln>
                          <a:noFill/>
                        </a:ln>
                      </c15:spPr>
                      <c15:showDataLabelsRange val="1"/>
                      <c15:showLeaderLines val="1"/>
                      <c15:leaderLines>
                        <c:spPr>
                          <a:ln w="9525">
                            <a:solidFill>
                              <a:schemeClr val="tx1">
                                <a:lumMod val="35000"/>
                                <a:lumOff val="65000"/>
                              </a:schemeClr>
                            </a:solidFill>
                          </a:ln>
                          <a:effectLst/>
                        </c:spPr>
                      </c15:leaderLines>
                    </c:ext>
                  </c:extLst>
                </c:dLbls>
                <c:cat>
                  <c:numRef>
                    <c:extLst xmlns:c15="http://schemas.microsoft.com/office/drawing/2012/chart" xmlns:c16r2="http://schemas.microsoft.com/office/drawing/2015/06/chart">
                      <c:ext xmlns:c15="http://schemas.microsoft.com/office/drawing/2012/chart" uri="{02D57815-91ED-43cb-92C2-25804820EDAC}">
                        <c15:formulaRef>
                          <c15:sqref>Hoja4!$N$7:$N$15</c15:sqref>
                        </c15:formulaRef>
                      </c:ext>
                    </c:extLst>
                    <c:numCache>
                      <c:formatCode>General</c:formatCode>
                      <c:ptCount val="9"/>
                    </c:numCache>
                  </c:numRef>
                </c:cat>
                <c:val>
                  <c:numRef>
                    <c:extLst xmlns:c15="http://schemas.microsoft.com/office/drawing/2012/chart" xmlns:c16r2="http://schemas.microsoft.com/office/drawing/2015/06/chart">
                      <c:ext xmlns:c15="http://schemas.microsoft.com/office/drawing/2012/chart" uri="{02D57815-91ED-43cb-92C2-25804820EDAC}">
                        <c15:formulaRef>
                          <c15:sqref>Hoja2!$F$28:$F$36</c15:sqref>
                        </c15:formulaRef>
                      </c:ext>
                    </c:extLst>
                    <c:numCache>
                      <c:formatCode>General</c:formatCode>
                      <c:ptCount val="9"/>
                      <c:pt idx="0">
                        <c:v>1422293.73</c:v>
                      </c:pt>
                      <c:pt idx="1">
                        <c:v>1407927.12</c:v>
                      </c:pt>
                      <c:pt idx="2">
                        <c:v>1393560.52</c:v>
                      </c:pt>
                      <c:pt idx="3">
                        <c:v>1379193.92</c:v>
                      </c:pt>
                      <c:pt idx="4">
                        <c:v>517197.72</c:v>
                      </c:pt>
                      <c:pt idx="5">
                        <c:v>430998.1</c:v>
                      </c:pt>
                      <c:pt idx="6">
                        <c:v>344798.48</c:v>
                      </c:pt>
                      <c:pt idx="7">
                        <c:v>258598.86</c:v>
                      </c:pt>
                      <c:pt idx="8">
                        <c:v>172399.24</c:v>
                      </c:pt>
                    </c:numCache>
                  </c:numRef>
                </c:val>
                <c:extLst xmlns:c15="http://schemas.microsoft.com/office/drawing/2012/chart" xmlns:c16r2="http://schemas.microsoft.com/office/drawing/2015/06/chart">
                  <c:ext xmlns:c16="http://schemas.microsoft.com/office/drawing/2014/chart" uri="{C3380CC4-5D6E-409C-BE32-E72D297353CC}">
                    <c16:uniqueId val="{00000027-B794-43AD-880C-5A53F75BCF8E}"/>
                  </c:ext>
                  <c:ext xmlns:c15="http://schemas.microsoft.com/office/drawing/2012/chart" uri="{02D57815-91ED-43cb-92C2-25804820EDAC}">
                    <c15:datalabelsRange>
                      <c15:f>Hoja2!$I$28:$I$36</c15:f>
                      <c15:dlblRangeCache>
                        <c:ptCount val="9"/>
                        <c:pt idx="0">
                          <c:v>59.325</c:v>
                        </c:pt>
                        <c:pt idx="1">
                          <c:v>59.325</c:v>
                        </c:pt>
                        <c:pt idx="2">
                          <c:v>59.325</c:v>
                        </c:pt>
                        <c:pt idx="3">
                          <c:v>59.325</c:v>
                        </c:pt>
                        <c:pt idx="4">
                          <c:v>74.15</c:v>
                        </c:pt>
                        <c:pt idx="5">
                          <c:v>74.15</c:v>
                        </c:pt>
                        <c:pt idx="6">
                          <c:v>74.15</c:v>
                        </c:pt>
                        <c:pt idx="7">
                          <c:v>74.15</c:v>
                        </c:pt>
                        <c:pt idx="8">
                          <c:v>74.15</c:v>
                        </c:pt>
                      </c15:dlblRangeCache>
                    </c15:datalabelsRange>
                  </c:ext>
                </c:extLst>
              </c15:ser>
            </c15:filteredBarSeries>
          </c:ext>
        </c:extLst>
      </c:barChart>
      <c:catAx>
        <c:axId val="319327968"/>
        <c:scaling>
          <c:orientation val="minMax"/>
        </c:scaling>
        <c:delete val="0"/>
        <c:axPos val="b"/>
        <c:numFmt formatCode="General" sourceLinked="1"/>
        <c:majorTickMark val="none"/>
        <c:minorTickMark val="none"/>
        <c:tickLblPos val="low"/>
        <c:spPr>
          <a:noFill/>
          <a:ln w="19050"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367893752"/>
        <c:crosses val="autoZero"/>
        <c:auto val="0"/>
        <c:lblAlgn val="ctr"/>
        <c:lblOffset val="100"/>
        <c:noMultiLvlLbl val="0"/>
      </c:catAx>
      <c:valAx>
        <c:axId val="367893752"/>
        <c:scaling>
          <c:orientation val="minMax"/>
        </c:scaling>
        <c:delete val="1"/>
        <c:axPos val="l"/>
        <c:minorGridlines>
          <c:spPr>
            <a:ln>
              <a:noFill/>
            </a:ln>
            <a:effectLst/>
          </c:spPr>
        </c:minorGridlines>
        <c:numFmt formatCode="_(&quot;$&quot;* #,##0.00_);_(&quot;$&quot;* \(#,##0.00\);_(&quot;$&quot;* &quot;-&quot;??_);_(@_)" sourceLinked="1"/>
        <c:majorTickMark val="none"/>
        <c:minorTickMark val="out"/>
        <c:tickLblPos val="nextTo"/>
        <c:crossAx val="319327968"/>
        <c:crosses val="autoZero"/>
        <c:crossBetween val="between"/>
      </c:valAx>
      <c:spPr>
        <a:noFill/>
        <a:ln>
          <a:noFill/>
        </a:ln>
        <a:effectLst/>
      </c:spPr>
    </c:plotArea>
    <c:legend>
      <c:legendPos val="t"/>
      <c:layout>
        <c:manualLayout>
          <c:xMode val="edge"/>
          <c:yMode val="edge"/>
          <c:x val="0.1263008696629945"/>
          <c:y val="0.10054782659939528"/>
          <c:w val="0.45876187686234826"/>
          <c:h val="4.1299848532149346E-2"/>
        </c:manualLayout>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legend>
    <c:plotVisOnly val="1"/>
    <c:dispBlanksAs val="gap"/>
    <c:showDLblsOverMax val="0"/>
  </c:chart>
  <c:spPr>
    <a:noFill/>
    <a:ln>
      <a:noFill/>
    </a:ln>
    <a:effectLst/>
  </c:spPr>
  <c:txPr>
    <a:bodyPr/>
    <a:lstStyle/>
    <a:p>
      <a:pPr>
        <a:defRPr/>
      </a:pPr>
      <a:endParaRPr lang="es-MX"/>
    </a:p>
  </c:txPr>
  <c:externalData r:id="rId4">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7040675017088477"/>
          <c:y val="7.2462703820053584E-2"/>
          <c:w val="0.8014083684533253"/>
          <c:h val="0.8285661503176589"/>
        </c:manualLayout>
      </c:layout>
      <c:barChart>
        <c:barDir val="col"/>
        <c:grouping val="clustered"/>
        <c:varyColors val="0"/>
        <c:ser>
          <c:idx val="3"/>
          <c:order val="3"/>
          <c:tx>
            <c:v>Total de oferta de compra</c:v>
          </c:tx>
          <c:spPr>
            <a:noFill/>
            <a:ln>
              <a:noFill/>
            </a:ln>
            <a:effectLst>
              <a:innerShdw blurRad="114300">
                <a:schemeClr val="accent4"/>
              </a:innerShdw>
            </a:effectLst>
          </c:spPr>
          <c:invertIfNegative val="0"/>
          <c:dLbls>
            <c:dLbl>
              <c:idx val="0"/>
              <c:layout/>
              <c:tx>
                <c:rich>
                  <a:bodyPr/>
                  <a:lstStyle/>
                  <a:p>
                    <a:fld id="{28F59C80-3325-4886-82FD-EBFE02C96F60}" type="CELLRANGE">
                      <a:rPr lang="en-US"/>
                      <a:pPr/>
                      <a:t>[CELLRANGE]</a:t>
                    </a:fld>
                    <a:endParaRPr lang="es-MX"/>
                  </a:p>
                </c:rich>
              </c:tx>
              <c:dLblPos val="outEnd"/>
              <c:showLegendKey val="0"/>
              <c:showVal val="0"/>
              <c:showCatName val="0"/>
              <c:showSerName val="0"/>
              <c:showPercent val="0"/>
              <c:showBubbleSize val="0"/>
              <c:extLst xmlns:c16r2="http://schemas.microsoft.com/office/drawing/2015/06/chart">
                <c:ext xmlns:c16="http://schemas.microsoft.com/office/drawing/2014/chart" uri="{C3380CC4-5D6E-409C-BE32-E72D297353CC}">
                  <c16:uniqueId val="{00000000-5176-41C4-9FF2-EE69189CE65B}"/>
                </c:ext>
                <c:ext xmlns:c15="http://schemas.microsoft.com/office/drawing/2012/chart" uri="{CE6537A1-D6FC-4f65-9D91-7224C49458BB}">
                  <c15:layout/>
                  <c15:dlblFieldTable/>
                  <c15:showDataLabelsRange val="1"/>
                </c:ext>
              </c:extLst>
            </c:dLbl>
            <c:dLbl>
              <c:idx val="1"/>
              <c:layout/>
              <c:tx>
                <c:rich>
                  <a:bodyPr/>
                  <a:lstStyle/>
                  <a:p>
                    <a:fld id="{6A147C40-B97F-49EE-855B-DCE3092E14CC}" type="CELLRANGE">
                      <a:rPr lang="es-MX"/>
                      <a:pPr/>
                      <a:t>[CELLRANGE]</a:t>
                    </a:fld>
                    <a:endParaRPr lang="es-MX"/>
                  </a:p>
                </c:rich>
              </c:tx>
              <c:dLblPos val="outEnd"/>
              <c:showLegendKey val="0"/>
              <c:showVal val="0"/>
              <c:showCatName val="0"/>
              <c:showSerName val="0"/>
              <c:showPercent val="0"/>
              <c:showBubbleSize val="0"/>
              <c:extLst>
                <c:ext xmlns:c15="http://schemas.microsoft.com/office/drawing/2012/chart" uri="{CE6537A1-D6FC-4f65-9D91-7224C49458BB}">
                  <c15:layout/>
                  <c15:dlblFieldTable/>
                  <c15:xForSave val="1"/>
                  <c15:showDataLabelsRange val="1"/>
                </c:ext>
              </c:extLst>
            </c:dLbl>
            <c:dLbl>
              <c:idx val="2"/>
              <c:layout/>
              <c:tx>
                <c:rich>
                  <a:bodyPr/>
                  <a:lstStyle/>
                  <a:p>
                    <a:fld id="{1FC9AE9A-014E-40E0-A083-9835F6702F4B}" type="CELLRANGE">
                      <a:rPr lang="es-MX"/>
                      <a:pPr/>
                      <a:t>[CELLRANGE]</a:t>
                    </a:fld>
                    <a:endParaRPr lang="es-MX"/>
                  </a:p>
                </c:rich>
              </c:tx>
              <c:dLblPos val="outEnd"/>
              <c:showLegendKey val="0"/>
              <c:showVal val="0"/>
              <c:showCatName val="0"/>
              <c:showSerName val="0"/>
              <c:showPercent val="0"/>
              <c:showBubbleSize val="0"/>
              <c:extLst>
                <c:ext xmlns:c15="http://schemas.microsoft.com/office/drawing/2012/chart" uri="{CE6537A1-D6FC-4f65-9D91-7224C49458BB}">
                  <c15:layout/>
                  <c15:dlblFieldTable/>
                  <c15:xForSave val="1"/>
                  <c15:showDataLabelsRange val="1"/>
                </c:ext>
              </c:extLst>
            </c:dLbl>
            <c:dLbl>
              <c:idx val="3"/>
              <c:layout/>
              <c:tx>
                <c:rich>
                  <a:bodyPr/>
                  <a:lstStyle/>
                  <a:p>
                    <a:fld id="{E3F9B9F0-777C-41AB-B81D-79B885DEBBD8}" type="CELLRANGE">
                      <a:rPr lang="es-MX"/>
                      <a:pPr/>
                      <a:t>[CELLRANGE]</a:t>
                    </a:fld>
                    <a:endParaRPr lang="es-MX"/>
                  </a:p>
                </c:rich>
              </c:tx>
              <c:dLblPos val="outEnd"/>
              <c:showLegendKey val="0"/>
              <c:showVal val="0"/>
              <c:showCatName val="0"/>
              <c:showSerName val="0"/>
              <c:showPercent val="0"/>
              <c:showBubbleSize val="0"/>
              <c:extLst>
                <c:ext xmlns:c15="http://schemas.microsoft.com/office/drawing/2012/chart" uri="{CE6537A1-D6FC-4f65-9D91-7224C49458BB}">
                  <c15:layout/>
                  <c15:dlblFieldTable/>
                  <c15:xForSave val="1"/>
                  <c15:showDataLabelsRange val="1"/>
                </c:ext>
              </c:extLst>
            </c:dLbl>
            <c:dLbl>
              <c:idx val="4"/>
              <c:layout/>
              <c:tx>
                <c:rich>
                  <a:bodyPr/>
                  <a:lstStyle/>
                  <a:p>
                    <a:fld id="{2B6BC722-3A76-4093-887E-318AF2468F47}" type="CELLRANGE">
                      <a:rPr lang="es-MX"/>
                      <a:pPr/>
                      <a:t>[CELLRANGE]</a:t>
                    </a:fld>
                    <a:endParaRPr lang="es-MX"/>
                  </a:p>
                </c:rich>
              </c:tx>
              <c:dLblPos val="outEnd"/>
              <c:showLegendKey val="0"/>
              <c:showVal val="0"/>
              <c:showCatName val="0"/>
              <c:showSerName val="0"/>
              <c:showPercent val="0"/>
              <c:showBubbleSize val="0"/>
              <c:extLst>
                <c:ext xmlns:c15="http://schemas.microsoft.com/office/drawing/2012/chart" uri="{CE6537A1-D6FC-4f65-9D91-7224C49458BB}">
                  <c15:layout/>
                  <c15:dlblFieldTable/>
                  <c15:xForSave val="1"/>
                  <c15:showDataLabelsRange val="1"/>
                </c:ext>
              </c:extLst>
            </c:dLbl>
            <c:dLbl>
              <c:idx val="5"/>
              <c:layout/>
              <c:tx>
                <c:rich>
                  <a:bodyPr/>
                  <a:lstStyle/>
                  <a:p>
                    <a:fld id="{1A156668-E7FE-4591-92C0-8F7AF929140F}" type="CELLRANGE">
                      <a:rPr lang="es-MX"/>
                      <a:pPr/>
                      <a:t>[CELLRANGE]</a:t>
                    </a:fld>
                    <a:endParaRPr lang="es-MX"/>
                  </a:p>
                </c:rich>
              </c:tx>
              <c:dLblPos val="outEnd"/>
              <c:showLegendKey val="0"/>
              <c:showVal val="0"/>
              <c:showCatName val="0"/>
              <c:showSerName val="0"/>
              <c:showPercent val="0"/>
              <c:showBubbleSize val="0"/>
              <c:extLst>
                <c:ext xmlns:c15="http://schemas.microsoft.com/office/drawing/2012/chart" uri="{CE6537A1-D6FC-4f65-9D91-7224C49458BB}">
                  <c15:layout/>
                  <c15:dlblFieldTable/>
                  <c15:xForSave val="1"/>
                  <c15:showDataLabelsRange val="1"/>
                </c:ext>
              </c:extLst>
            </c:dLbl>
            <c:dLbl>
              <c:idx val="6"/>
              <c:layout/>
              <c:tx>
                <c:rich>
                  <a:bodyPr/>
                  <a:lstStyle/>
                  <a:p>
                    <a:fld id="{DCA803BE-A742-4DB3-B560-B475D760F0FD}" type="CELLRANGE">
                      <a:rPr lang="es-MX"/>
                      <a:pPr/>
                      <a:t>[CELLRANGE]</a:t>
                    </a:fld>
                    <a:endParaRPr lang="es-MX"/>
                  </a:p>
                </c:rich>
              </c:tx>
              <c:dLblPos val="outEnd"/>
              <c:showLegendKey val="0"/>
              <c:showVal val="0"/>
              <c:showCatName val="0"/>
              <c:showSerName val="0"/>
              <c:showPercent val="0"/>
              <c:showBubbleSize val="0"/>
              <c:extLst>
                <c:ext xmlns:c15="http://schemas.microsoft.com/office/drawing/2012/chart" uri="{CE6537A1-D6FC-4f65-9D91-7224C49458BB}">
                  <c15:layout/>
                  <c15:dlblFieldTable/>
                  <c15:xForSave val="1"/>
                  <c15:showDataLabelsRange val="1"/>
                </c:ext>
              </c:extLst>
            </c:dLbl>
            <c:dLbl>
              <c:idx val="7"/>
              <c:layout/>
              <c:tx>
                <c:rich>
                  <a:bodyPr/>
                  <a:lstStyle/>
                  <a:p>
                    <a:fld id="{4BAD244E-C87D-4DBF-98C7-8DF6D59C88C6}" type="CELLRANGE">
                      <a:rPr lang="es-MX"/>
                      <a:pPr/>
                      <a:t>[CELLRANGE]</a:t>
                    </a:fld>
                    <a:endParaRPr lang="es-MX"/>
                  </a:p>
                </c:rich>
              </c:tx>
              <c:dLblPos val="outEnd"/>
              <c:showLegendKey val="0"/>
              <c:showVal val="0"/>
              <c:showCatName val="0"/>
              <c:showSerName val="0"/>
              <c:showPercent val="0"/>
              <c:showBubbleSize val="0"/>
              <c:extLst>
                <c:ext xmlns:c15="http://schemas.microsoft.com/office/drawing/2012/chart" uri="{CE6537A1-D6FC-4f65-9D91-7224C49458BB}">
                  <c15:layout/>
                  <c15:dlblFieldTable/>
                  <c15:xForSave val="1"/>
                  <c15:showDataLabelsRange val="1"/>
                </c:ext>
              </c:extLst>
            </c:dLbl>
            <c:dLbl>
              <c:idx val="8"/>
              <c:layout/>
              <c:tx>
                <c:rich>
                  <a:bodyPr/>
                  <a:lstStyle/>
                  <a:p>
                    <a:fld id="{374F73CA-6B6C-4F9C-95A0-AC59DE07A6C3}" type="CELLRANGE">
                      <a:rPr lang="es-MX"/>
                      <a:pPr/>
                      <a:t>[CELLRANGE]</a:t>
                    </a:fld>
                    <a:endParaRPr lang="es-MX"/>
                  </a:p>
                </c:rich>
              </c:tx>
              <c:dLblPos val="outEnd"/>
              <c:showLegendKey val="0"/>
              <c:showVal val="0"/>
              <c:showCatName val="0"/>
              <c:showSerName val="0"/>
              <c:showPercent val="0"/>
              <c:showBubbleSize val="0"/>
              <c:extLst>
                <c:ext xmlns:c15="http://schemas.microsoft.com/office/drawing/2012/chart" uri="{CE6537A1-D6FC-4f65-9D91-7224C49458BB}">
                  <c15:layout/>
                  <c15:dlblFieldTable/>
                  <c15:xForSave val="1"/>
                  <c15:showDataLabelsRange val="1"/>
                </c:ext>
              </c:extLst>
            </c:dLbl>
            <c:spPr>
              <a:noFill/>
              <a:ln>
                <a:noFill/>
              </a:ln>
              <a:effectLst/>
            </c:spPr>
            <c:txPr>
              <a:bodyPr rot="0" spcFirstLastPara="1" vertOverflow="ellipsis" horzOverflow="clip" vert="horz" wrap="square" lIns="0" tIns="0" rIns="324000" bIns="0" anchor="t" anchorCtr="0">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outEnd"/>
            <c:showLegendKey val="0"/>
            <c:showVal val="0"/>
            <c:showCatName val="0"/>
            <c:showSerName val="0"/>
            <c:showPercent val="0"/>
            <c:showBubbleSize val="0"/>
            <c:showLeaderLines val="0"/>
            <c:extLst xmlns:c15="http://schemas.microsoft.com/office/drawing/2012/chart" xmlns:c16r2="http://schemas.microsoft.com/office/drawing/2015/06/chart">
              <c:ext xmlns:c15="http://schemas.microsoft.com/office/drawing/2012/chart" uri="{CE6537A1-D6FC-4f65-9D91-7224C49458BB}">
                <c15:spPr xmlns:c15="http://schemas.microsoft.com/office/drawing/2012/chart">
                  <a:prstGeom prst="rect">
                    <a:avLst/>
                  </a:prstGeom>
                  <a:noFill/>
                  <a:ln>
                    <a:noFill/>
                  </a:ln>
                </c15:spPr>
                <c15:layout/>
                <c15:showDataLabelsRange val="1"/>
                <c15:showLeaderLines val="1"/>
                <c15:leaderLines>
                  <c:spPr>
                    <a:ln w="9525">
                      <a:solidFill>
                        <a:schemeClr val="tx1">
                          <a:lumMod val="35000"/>
                          <a:lumOff val="65000"/>
                        </a:schemeClr>
                      </a:solidFill>
                    </a:ln>
                    <a:effectLst/>
                  </c:spPr>
                </c15:leaderLines>
              </c:ext>
            </c:extLst>
          </c:dLbls>
          <c:cat>
            <c:numRef>
              <c:f>Hoja4!$N$7:$N$15</c:f>
              <c:numCache>
                <c:formatCode>General</c:formatCode>
                <c:ptCount val="9"/>
              </c:numCache>
            </c:numRef>
          </c:cat>
          <c:val>
            <c:numRef>
              <c:f>Hoja4!$G$7:$G$15</c:f>
              <c:numCache>
                <c:formatCode>_("$"* #,##0.00_);_("$"* \(#,##0.00\);_("$"* "-"??_);_(@_)</c:formatCode>
                <c:ptCount val="9"/>
                <c:pt idx="0">
                  <c:v>1422293.73</c:v>
                </c:pt>
                <c:pt idx="1">
                  <c:v>1407927.12</c:v>
                </c:pt>
                <c:pt idx="2">
                  <c:v>1350125.3</c:v>
                </c:pt>
                <c:pt idx="3">
                  <c:v>1349851.23</c:v>
                </c:pt>
                <c:pt idx="4">
                  <c:v>517197.72</c:v>
                </c:pt>
                <c:pt idx="5">
                  <c:v>430998.1</c:v>
                </c:pt>
                <c:pt idx="6">
                  <c:v>344798.48</c:v>
                </c:pt>
                <c:pt idx="7">
                  <c:v>258598.86</c:v>
                </c:pt>
                <c:pt idx="8">
                  <c:v>172399.24</c:v>
                </c:pt>
              </c:numCache>
            </c:numRef>
          </c:val>
          <c:extLst xmlns:c15="http://schemas.microsoft.com/office/drawing/2012/chart" xmlns:c16r2="http://schemas.microsoft.com/office/drawing/2015/06/chart">
            <c:ext xmlns:c16="http://schemas.microsoft.com/office/drawing/2014/chart" uri="{C3380CC4-5D6E-409C-BE32-E72D297353CC}">
              <c16:uniqueId val="{00000009-5176-41C4-9FF2-EE69189CE65B}"/>
            </c:ext>
            <c:ext xmlns:c15="http://schemas.microsoft.com/office/drawing/2012/chart" uri="{02D57815-91ED-43cb-92C2-25804820EDAC}">
              <c15:datalabelsRange>
                <c15:f>Hoja4!$J$7:$J$15</c15:f>
                <c15:dlblRangeCache>
                  <c:ptCount val="9"/>
                  <c:pt idx="0">
                    <c:v>59.325</c:v>
                  </c:pt>
                  <c:pt idx="1">
                    <c:v>59.325</c:v>
                  </c:pt>
                  <c:pt idx="2">
                    <c:v>59.325</c:v>
                  </c:pt>
                  <c:pt idx="3">
                    <c:v>59.325</c:v>
                  </c:pt>
                  <c:pt idx="4">
                    <c:v>74.15</c:v>
                  </c:pt>
                  <c:pt idx="5">
                    <c:v>74.15</c:v>
                  </c:pt>
                  <c:pt idx="6">
                    <c:v>74.15</c:v>
                  </c:pt>
                  <c:pt idx="7">
                    <c:v>74.15</c:v>
                  </c:pt>
                  <c:pt idx="8">
                    <c:v>74.15</c:v>
                  </c:pt>
                </c15:dlblRangeCache>
              </c15:datalabelsRange>
            </c:ext>
          </c:extLst>
        </c:ser>
        <c:dLbls>
          <c:showLegendKey val="0"/>
          <c:showVal val="0"/>
          <c:showCatName val="0"/>
          <c:showSerName val="0"/>
          <c:showPercent val="0"/>
          <c:showBubbleSize val="0"/>
        </c:dLbls>
        <c:gapWidth val="300"/>
        <c:overlap val="50"/>
        <c:axId val="367891008"/>
        <c:axId val="367890224"/>
        <c:extLst xmlns:c16r2="http://schemas.microsoft.com/office/drawing/2015/06/chart">
          <c:ext xmlns:c15="http://schemas.microsoft.com/office/drawing/2012/chart" uri="{02D57815-91ED-43cb-92C2-25804820EDAC}">
            <c15:filteredBarSeries>
              <c15:ser>
                <c:idx val="0"/>
                <c:order val="0"/>
                <c:tx>
                  <c:v>Oferta de Compra de POTENCIA Aceptada de SSB</c:v>
                </c:tx>
                <c:spPr>
                  <a:pattFill prst="narHorz">
                    <a:fgClr>
                      <a:schemeClr val="accent1"/>
                    </a:fgClr>
                    <a:bgClr>
                      <a:schemeClr val="accent1">
                        <a:lumMod val="20000"/>
                        <a:lumOff val="80000"/>
                      </a:schemeClr>
                    </a:bgClr>
                  </a:pattFill>
                  <a:ln>
                    <a:noFill/>
                  </a:ln>
                  <a:effectLst>
                    <a:innerShdw blurRad="114300">
                      <a:schemeClr val="accent1"/>
                    </a:innerShdw>
                  </a:effectLst>
                </c:spPr>
                <c:invertIfNegative val="0"/>
                <c:dLbls>
                  <c:dLbl>
                    <c:idx val="0"/>
                    <c:layout>
                      <c:manualLayout>
                        <c:x val="-1.3152950018789963E-2"/>
                        <c:y val="0.41495247031944843"/>
                      </c:manualLayout>
                    </c:layout>
                    <c:tx>
                      <c:rich>
                        <a:bodyPr/>
                        <a:lstStyle/>
                        <a:p>
                          <a:fld id="{7B6D5670-78C0-481D-BB22-7AAB8D79CCB3}" type="CELLRANGE">
                            <a:rPr lang="en-US"/>
                            <a:pPr/>
                            <a:t>[CELLRANGE]</a:t>
                          </a:fld>
                          <a:endParaRPr lang="es-MX"/>
                        </a:p>
                      </c:rich>
                    </c:tx>
                    <c:dLblPos val="outEnd"/>
                    <c:showLegendKey val="0"/>
                    <c:showVal val="0"/>
                    <c:showCatName val="0"/>
                    <c:showSerName val="0"/>
                    <c:showPercent val="0"/>
                    <c:showBubbleSize val="0"/>
                    <c:extLst xmlns:c16r2="http://schemas.microsoft.com/office/drawing/2015/06/chart">
                      <c:ext xmlns:c16="http://schemas.microsoft.com/office/drawing/2014/chart" uri="{C3380CC4-5D6E-409C-BE32-E72D297353CC}">
                        <c16:uniqueId val="{0000000A-5176-41C4-9FF2-EE69189CE65B}"/>
                      </c:ext>
                      <c:ext uri="{CE6537A1-D6FC-4f65-9D91-7224C49458BB}">
                        <c15:dlblFieldTable/>
                        <c15:showDataLabelsRange val="1"/>
                      </c:ext>
                    </c:extLst>
                  </c:dLbl>
                  <c:dLbl>
                    <c:idx val="1"/>
                    <c:layout>
                      <c:manualLayout>
                        <c:x val="-1.5031942878617095E-2"/>
                        <c:y val="0.41123259851585908"/>
                      </c:manualLayout>
                    </c:layout>
                    <c:tx>
                      <c:rich>
                        <a:bodyPr/>
                        <a:lstStyle/>
                        <a:p>
                          <a:fld id="{F03BDC37-FB4E-42D4-81D6-900B7D4D7208}" type="CELLRANGE">
                            <a:rPr lang="en-US"/>
                            <a:pPr/>
                            <a:t>[CELLRANGE]</a:t>
                          </a:fld>
                          <a:endParaRPr lang="es-MX"/>
                        </a:p>
                      </c:rich>
                    </c:tx>
                    <c:dLblPos val="outEnd"/>
                    <c:showLegendKey val="0"/>
                    <c:showVal val="0"/>
                    <c:showCatName val="0"/>
                    <c:showSerName val="0"/>
                    <c:showPercent val="0"/>
                    <c:showBubbleSize val="0"/>
                    <c:extLst xmlns:c16r2="http://schemas.microsoft.com/office/drawing/2015/06/chart">
                      <c:ext xmlns:c16="http://schemas.microsoft.com/office/drawing/2014/chart" uri="{C3380CC4-5D6E-409C-BE32-E72D297353CC}">
                        <c16:uniqueId val="{0000000B-5176-41C4-9FF2-EE69189CE65B}"/>
                      </c:ext>
                      <c:ext uri="{CE6537A1-D6FC-4f65-9D91-7224C49458BB}">
                        <c15:dlblFieldTable/>
                        <c15:showDataLabelsRange val="1"/>
                      </c:ext>
                    </c:extLst>
                  </c:dLbl>
                  <c:dLbl>
                    <c:idx val="2"/>
                    <c:layout>
                      <c:manualLayout>
                        <c:x val="-1.3152950018789928E-2"/>
                        <c:y val="0.39626607554884657"/>
                      </c:manualLayout>
                    </c:layout>
                    <c:tx>
                      <c:rich>
                        <a:bodyPr/>
                        <a:lstStyle/>
                        <a:p>
                          <a:fld id="{B1F436CB-BECE-41F4-8958-BBB4B24668DF}" type="CELLRANGE">
                            <a:rPr lang="en-US"/>
                            <a:pPr/>
                            <a:t>[CELLRANGE]</a:t>
                          </a:fld>
                          <a:endParaRPr lang="es-MX"/>
                        </a:p>
                      </c:rich>
                    </c:tx>
                    <c:dLblPos val="outEnd"/>
                    <c:showLegendKey val="0"/>
                    <c:showVal val="0"/>
                    <c:showCatName val="0"/>
                    <c:showSerName val="0"/>
                    <c:showPercent val="0"/>
                    <c:showBubbleSize val="0"/>
                    <c:extLst xmlns:c16r2="http://schemas.microsoft.com/office/drawing/2015/06/chart">
                      <c:ext xmlns:c16="http://schemas.microsoft.com/office/drawing/2014/chart" uri="{C3380CC4-5D6E-409C-BE32-E72D297353CC}">
                        <c16:uniqueId val="{0000000C-5176-41C4-9FF2-EE69189CE65B}"/>
                      </c:ext>
                      <c:ext uri="{CE6537A1-D6FC-4f65-9D91-7224C49458BB}">
                        <c15:dlblFieldTable/>
                        <c15:showDataLabelsRange val="1"/>
                      </c:ext>
                    </c:extLst>
                  </c:dLbl>
                  <c:dLbl>
                    <c:idx val="3"/>
                    <c:layout>
                      <c:manualLayout>
                        <c:x val="-1.5031942878617061E-2"/>
                        <c:y val="0.39619513234420828"/>
                      </c:manualLayout>
                    </c:layout>
                    <c:tx>
                      <c:rich>
                        <a:bodyPr/>
                        <a:lstStyle/>
                        <a:p>
                          <a:fld id="{0150AD47-8ACE-4F71-A059-582ED67DFD1D}" type="CELLRANGE">
                            <a:rPr lang="en-US"/>
                            <a:pPr/>
                            <a:t>[CELLRANGE]</a:t>
                          </a:fld>
                          <a:endParaRPr lang="es-MX"/>
                        </a:p>
                      </c:rich>
                    </c:tx>
                    <c:dLblPos val="outEnd"/>
                    <c:showLegendKey val="0"/>
                    <c:showVal val="0"/>
                    <c:showCatName val="0"/>
                    <c:showSerName val="0"/>
                    <c:showPercent val="0"/>
                    <c:showBubbleSize val="0"/>
                    <c:extLst xmlns:c16r2="http://schemas.microsoft.com/office/drawing/2015/06/chart">
                      <c:ext xmlns:c16="http://schemas.microsoft.com/office/drawing/2014/chart" uri="{C3380CC4-5D6E-409C-BE32-E72D297353CC}">
                        <c16:uniqueId val="{0000000D-5176-41C4-9FF2-EE69189CE65B}"/>
                      </c:ext>
                      <c:ext uri="{CE6537A1-D6FC-4f65-9D91-7224C49458BB}">
                        <c15:dlblFieldTable/>
                        <c15:showDataLabelsRange val="1"/>
                      </c:ext>
                    </c:extLst>
                  </c:dLbl>
                  <c:dLbl>
                    <c:idx val="4"/>
                    <c:layout>
                      <c:manualLayout>
                        <c:x val="-1.3152950018789997E-2"/>
                        <c:y val="0.18059873344847427"/>
                      </c:manualLayout>
                    </c:layout>
                    <c:tx>
                      <c:rich>
                        <a:bodyPr/>
                        <a:lstStyle/>
                        <a:p>
                          <a:fld id="{8B705938-33F7-4B2D-9C4C-0239796B09C0}" type="CELLRANGE">
                            <a:rPr lang="en-US"/>
                            <a:pPr/>
                            <a:t>[CELLRANGE]</a:t>
                          </a:fld>
                          <a:endParaRPr lang="es-MX"/>
                        </a:p>
                      </c:rich>
                    </c:tx>
                    <c:dLblPos val="outEnd"/>
                    <c:showLegendKey val="0"/>
                    <c:showVal val="0"/>
                    <c:showCatName val="0"/>
                    <c:showSerName val="0"/>
                    <c:showPercent val="0"/>
                    <c:showBubbleSize val="0"/>
                    <c:extLst xmlns:c16r2="http://schemas.microsoft.com/office/drawing/2015/06/chart">
                      <c:ext xmlns:c16="http://schemas.microsoft.com/office/drawing/2014/chart" uri="{C3380CC4-5D6E-409C-BE32-E72D297353CC}">
                        <c16:uniqueId val="{0000000E-5176-41C4-9FF2-EE69189CE65B}"/>
                      </c:ext>
                      <c:ext uri="{CE6537A1-D6FC-4f65-9D91-7224C49458BB}">
                        <c15:dlblFieldTable/>
                        <c15:showDataLabelsRange val="1"/>
                      </c:ext>
                    </c:extLst>
                  </c:dLbl>
                  <c:dLbl>
                    <c:idx val="5"/>
                    <c:layout>
                      <c:manualLayout>
                        <c:x val="-1.3152950018789928E-2"/>
                        <c:y val="0.16115780216592096"/>
                      </c:manualLayout>
                    </c:layout>
                    <c:tx>
                      <c:rich>
                        <a:bodyPr/>
                        <a:lstStyle/>
                        <a:p>
                          <a:fld id="{CE64E50D-DBEF-413C-874E-388FD94B25D5}" type="CELLRANGE">
                            <a:rPr lang="en-US"/>
                            <a:pPr/>
                            <a:t>[CELLRANGE]</a:t>
                          </a:fld>
                          <a:endParaRPr lang="es-MX"/>
                        </a:p>
                      </c:rich>
                    </c:tx>
                    <c:dLblPos val="outEnd"/>
                    <c:showLegendKey val="0"/>
                    <c:showVal val="0"/>
                    <c:showCatName val="0"/>
                    <c:showSerName val="0"/>
                    <c:showPercent val="0"/>
                    <c:showBubbleSize val="0"/>
                    <c:extLst xmlns:c16r2="http://schemas.microsoft.com/office/drawing/2015/06/chart">
                      <c:ext xmlns:c16="http://schemas.microsoft.com/office/drawing/2014/chart" uri="{C3380CC4-5D6E-409C-BE32-E72D297353CC}">
                        <c16:uniqueId val="{0000000F-5176-41C4-9FF2-EE69189CE65B}"/>
                      </c:ext>
                      <c:ext uri="{CE6537A1-D6FC-4f65-9D91-7224C49458BB}">
                        <c15:dlblFieldTable/>
                        <c15:showDataLabelsRange val="1"/>
                      </c:ext>
                    </c:extLst>
                  </c:dLbl>
                  <c:dLbl>
                    <c:idx val="6"/>
                    <c:layout>
                      <c:manualLayout>
                        <c:x val="-1.6910935738444193E-2"/>
                        <c:y val="0.13596004514979668"/>
                      </c:manualLayout>
                    </c:layout>
                    <c:tx>
                      <c:rich>
                        <a:bodyPr/>
                        <a:lstStyle/>
                        <a:p>
                          <a:fld id="{B4332D3B-CF6A-4226-82D9-DDCD82E86361}" type="CELLRANGE">
                            <a:rPr lang="en-US"/>
                            <a:pPr/>
                            <a:t>[CELLRANGE]</a:t>
                          </a:fld>
                          <a:endParaRPr lang="es-MX"/>
                        </a:p>
                      </c:rich>
                    </c:tx>
                    <c:dLblPos val="outEnd"/>
                    <c:showLegendKey val="0"/>
                    <c:showVal val="0"/>
                    <c:showCatName val="0"/>
                    <c:showSerName val="0"/>
                    <c:showPercent val="0"/>
                    <c:showBubbleSize val="0"/>
                    <c:extLst xmlns:c16r2="http://schemas.microsoft.com/office/drawing/2015/06/chart">
                      <c:ext xmlns:c16="http://schemas.microsoft.com/office/drawing/2014/chart" uri="{C3380CC4-5D6E-409C-BE32-E72D297353CC}">
                        <c16:uniqueId val="{00000010-5176-41C4-9FF2-EE69189CE65B}"/>
                      </c:ext>
                      <c:ext uri="{CE6537A1-D6FC-4f65-9D91-7224C49458BB}">
                        <c15:dlblFieldTable/>
                        <c15:showDataLabelsRange val="1"/>
                      </c:ext>
                    </c:extLst>
                  </c:dLbl>
                  <c:dLbl>
                    <c:idx val="7"/>
                    <c:layout>
                      <c:manualLayout>
                        <c:x val="-1.5031942878617061E-2"/>
                        <c:y val="0.11364058767265491"/>
                      </c:manualLayout>
                    </c:layout>
                    <c:tx>
                      <c:rich>
                        <a:bodyPr/>
                        <a:lstStyle/>
                        <a:p>
                          <a:fld id="{F613FABF-B519-483A-A363-CAE7042976B1}" type="CELLRANGE">
                            <a:rPr lang="en-US"/>
                            <a:pPr/>
                            <a:t>[CELLRANGE]</a:t>
                          </a:fld>
                          <a:endParaRPr lang="es-MX"/>
                        </a:p>
                      </c:rich>
                    </c:tx>
                    <c:dLblPos val="outEnd"/>
                    <c:showLegendKey val="0"/>
                    <c:showVal val="0"/>
                    <c:showCatName val="0"/>
                    <c:showSerName val="0"/>
                    <c:showPercent val="0"/>
                    <c:showBubbleSize val="0"/>
                    <c:extLst xmlns:c16r2="http://schemas.microsoft.com/office/drawing/2015/06/chart">
                      <c:ext xmlns:c16="http://schemas.microsoft.com/office/drawing/2014/chart" uri="{C3380CC4-5D6E-409C-BE32-E72D297353CC}">
                        <c16:uniqueId val="{00000011-5176-41C4-9FF2-EE69189CE65B}"/>
                      </c:ext>
                      <c:ext uri="{CE6537A1-D6FC-4f65-9D91-7224C49458BB}">
                        <c15:dlblFieldTable/>
                        <c15:showDataLabelsRange val="1"/>
                      </c:ext>
                    </c:extLst>
                  </c:dLbl>
                  <c:dLbl>
                    <c:idx val="8"/>
                    <c:layout>
                      <c:manualLayout>
                        <c:x val="-1.3152950018789928E-2"/>
                        <c:y val="8.9277603252961149E-2"/>
                      </c:manualLayout>
                    </c:layout>
                    <c:tx>
                      <c:rich>
                        <a:bodyPr/>
                        <a:lstStyle/>
                        <a:p>
                          <a:fld id="{4074CC71-4398-48AC-AE35-401C975C066A}" type="CELLRANGE">
                            <a:rPr lang="en-US"/>
                            <a:pPr/>
                            <a:t>[CELLRANGE]</a:t>
                          </a:fld>
                          <a:endParaRPr lang="es-MX"/>
                        </a:p>
                      </c:rich>
                    </c:tx>
                    <c:dLblPos val="outEnd"/>
                    <c:showLegendKey val="0"/>
                    <c:showVal val="0"/>
                    <c:showCatName val="0"/>
                    <c:showSerName val="0"/>
                    <c:showPercent val="0"/>
                    <c:showBubbleSize val="0"/>
                    <c:extLst xmlns:c16r2="http://schemas.microsoft.com/office/drawing/2015/06/chart">
                      <c:ext xmlns:c16="http://schemas.microsoft.com/office/drawing/2014/chart" uri="{C3380CC4-5D6E-409C-BE32-E72D297353CC}">
                        <c16:uniqueId val="{00000012-5176-41C4-9FF2-EE69189CE65B}"/>
                      </c:ext>
                      <c:ext uri="{CE6537A1-D6FC-4f65-9D91-7224C49458BB}">
                        <c15:dlblFieldTable/>
                        <c15:showDataLabelsRange val="1"/>
                      </c:ext>
                    </c:extLst>
                  </c:dLbl>
                  <c:spPr>
                    <a:noFill/>
                    <a:ln>
                      <a:noFill/>
                    </a:ln>
                    <a:effectLst/>
                  </c:spPr>
                  <c:txPr>
                    <a:bodyPr rot="-5400000" spcFirstLastPara="1" vertOverflow="ellipsis" horzOverflow="clip" vert="horz" wrap="square" lIns="36000" tIns="19050" rIns="36000" bIns="18000" anchor="b" anchorCtr="0">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ctr"/>
                  <c:showLegendKey val="0"/>
                  <c:showVal val="0"/>
                  <c:showCatName val="0"/>
                  <c:showSerName val="0"/>
                  <c:showPercent val="0"/>
                  <c:showBubbleSize val="0"/>
                  <c:showLeaderLines val="0"/>
                  <c:extLst xmlns:c16r2="http://schemas.microsoft.com/office/drawing/2015/06/chart">
                    <c:ext uri="{CE6537A1-D6FC-4f65-9D91-7224C49458BB}">
                      <c15:spPr xmlns:c15="http://schemas.microsoft.com/office/drawing/2012/chart">
                        <a:prstGeom prst="rect">
                          <a:avLst/>
                        </a:prstGeom>
                        <a:noFill/>
                        <a:ln>
                          <a:noFill/>
                        </a:ln>
                      </c15:spPr>
                      <c15:showDataLabelsRange val="1"/>
                      <c15:showLeaderLines val="1"/>
                      <c15:leaderLines>
                        <c:spPr>
                          <a:ln w="9525">
                            <a:solidFill>
                              <a:schemeClr val="tx1">
                                <a:lumMod val="35000"/>
                                <a:lumOff val="65000"/>
                              </a:schemeClr>
                            </a:solidFill>
                          </a:ln>
                          <a:effectLst/>
                        </c:spPr>
                      </c15:leaderLines>
                    </c:ext>
                  </c:extLst>
                </c:dLbls>
                <c:cat>
                  <c:numRef>
                    <c:extLst xmlns:c16r2="http://schemas.microsoft.com/office/drawing/2015/06/chart">
                      <c:ext uri="{02D57815-91ED-43cb-92C2-25804820EDAC}">
                        <c15:formulaRef>
                          <c15:sqref>Hoja4!$N$7:$N$15</c15:sqref>
                        </c15:formulaRef>
                      </c:ext>
                    </c:extLst>
                    <c:numCache>
                      <c:formatCode>General</c:formatCode>
                      <c:ptCount val="9"/>
                    </c:numCache>
                  </c:numRef>
                </c:cat>
                <c:val>
                  <c:numRef>
                    <c:extLst xmlns:c16r2="http://schemas.microsoft.com/office/drawing/2015/06/chart">
                      <c:ext uri="{02D57815-91ED-43cb-92C2-25804820EDAC}">
                        <c15:formulaRef>
                          <c15:sqref>Hoja4!$G$7:$G$15</c15:sqref>
                        </c15:formulaRef>
                      </c:ext>
                    </c:extLst>
                    <c:numCache>
                      <c:formatCode>_("$"* #,##0.00_);_("$"* \(#,##0.00\);_("$"* "-"??_);_(@_)</c:formatCode>
                      <c:ptCount val="9"/>
                      <c:pt idx="0">
                        <c:v>1422293.73</c:v>
                      </c:pt>
                      <c:pt idx="1">
                        <c:v>1407927.12</c:v>
                      </c:pt>
                      <c:pt idx="2">
                        <c:v>1350125.3</c:v>
                      </c:pt>
                      <c:pt idx="3">
                        <c:v>1349851.23</c:v>
                      </c:pt>
                      <c:pt idx="4">
                        <c:v>517197.72</c:v>
                      </c:pt>
                      <c:pt idx="5">
                        <c:v>430998.1</c:v>
                      </c:pt>
                      <c:pt idx="6">
                        <c:v>344798.48</c:v>
                      </c:pt>
                      <c:pt idx="7">
                        <c:v>258598.86</c:v>
                      </c:pt>
                      <c:pt idx="8">
                        <c:v>172399.24</c:v>
                      </c:pt>
                    </c:numCache>
                  </c:numRef>
                </c:val>
                <c:extLst xmlns:c16r2="http://schemas.microsoft.com/office/drawing/2015/06/chart">
                  <c:ext xmlns:c16="http://schemas.microsoft.com/office/drawing/2014/chart" uri="{C3380CC4-5D6E-409C-BE32-E72D297353CC}">
                    <c16:uniqueId val="{00000013-5176-41C4-9FF2-EE69189CE65B}"/>
                  </c:ext>
                  <c:ext uri="{02D57815-91ED-43cb-92C2-25804820EDAC}">
                    <c15:datalabelsRange>
                      <c15:f>Hoja2!$B$28:$B$36</c15:f>
                      <c15:dlblRangeCache>
                        <c:ptCount val="9"/>
                        <c:pt idx="0">
                          <c:v>47.46</c:v>
                        </c:pt>
                        <c:pt idx="1">
                          <c:v>47.46</c:v>
                        </c:pt>
                        <c:pt idx="2">
                          <c:v>47.46</c:v>
                        </c:pt>
                        <c:pt idx="3">
                          <c:v>47.46</c:v>
                        </c:pt>
                        <c:pt idx="4">
                          <c:v>59.32</c:v>
                        </c:pt>
                        <c:pt idx="5">
                          <c:v>59.32</c:v>
                        </c:pt>
                        <c:pt idx="6">
                          <c:v>59.32</c:v>
                        </c:pt>
                        <c:pt idx="7">
                          <c:v>59.32</c:v>
                        </c:pt>
                        <c:pt idx="8">
                          <c:v>59.32</c:v>
                        </c:pt>
                      </c15:dlblRangeCache>
                    </c15:datalabelsRange>
                  </c:ext>
                </c:extLst>
              </c15:ser>
            </c15:filteredBarSeries>
            <c15:filteredBarSeries>
              <c15:ser>
                <c:idx val="1"/>
                <c:order val="1"/>
                <c:tx>
                  <c:v>Oferta de Compra de ERC</c:v>
                </c:tx>
                <c:spPr>
                  <a:pattFill prst="narHorz">
                    <a:fgClr>
                      <a:schemeClr val="accent2"/>
                    </a:fgClr>
                    <a:bgClr>
                      <a:schemeClr val="accent2">
                        <a:lumMod val="20000"/>
                        <a:lumOff val="80000"/>
                      </a:schemeClr>
                    </a:bgClr>
                  </a:pattFill>
                  <a:ln>
                    <a:noFill/>
                  </a:ln>
                  <a:effectLst>
                    <a:innerShdw blurRad="114300">
                      <a:schemeClr val="accent2"/>
                    </a:innerShdw>
                  </a:effectLst>
                </c:spPr>
                <c:invertIfNegative val="0"/>
                <c:dLbls>
                  <c:dLbl>
                    <c:idx val="0"/>
                    <c:tx>
                      <c:rich>
                        <a:bodyPr/>
                        <a:lstStyle/>
                        <a:p>
                          <a:fld id="{2271339D-20C7-49F7-A3BA-9F88B1852222}" type="CELLRANGE">
                            <a:rPr lang="en-US"/>
                            <a:pPr/>
                            <a:t>[CELLRANGE]</a:t>
                          </a:fld>
                          <a:endParaRPr lang="es-MX"/>
                        </a:p>
                      </c:rich>
                    </c:tx>
                    <c:dLblPos val="ctr"/>
                    <c:showLegendKey val="0"/>
                    <c:showVal val="0"/>
                    <c:showCatName val="0"/>
                    <c:showSerName val="0"/>
                    <c:showPercent val="0"/>
                    <c:showBubbleSize val="0"/>
                    <c:extLst xmlns:c15="http://schemas.microsoft.com/office/drawing/2012/chart" xmlns:c16r2="http://schemas.microsoft.com/office/drawing/2015/06/chart">
                      <c:ext xmlns:c16="http://schemas.microsoft.com/office/drawing/2014/chart" uri="{C3380CC4-5D6E-409C-BE32-E72D297353CC}">
                        <c16:uniqueId val="{00000014-5176-41C4-9FF2-EE69189CE65B}"/>
                      </c:ext>
                      <c:ext xmlns:c15="http://schemas.microsoft.com/office/drawing/2012/chart" uri="{CE6537A1-D6FC-4f65-9D91-7224C49458BB}">
                        <c15:dlblFieldTable/>
                        <c15:showDataLabelsRange val="1"/>
                      </c:ext>
                    </c:extLst>
                  </c:dLbl>
                  <c:dLbl>
                    <c:idx val="1"/>
                    <c:tx>
                      <c:rich>
                        <a:bodyPr/>
                        <a:lstStyle/>
                        <a:p>
                          <a:fld id="{4EF44DE7-69B6-4893-95E2-239CEB9DC2A9}" type="CELLRANGE">
                            <a:rPr lang="es-MX"/>
                            <a:pPr/>
                            <a:t>[CELLRANGE]</a:t>
                          </a:fld>
                          <a:endParaRPr lang="es-MX"/>
                        </a:p>
                      </c:rich>
                    </c:tx>
                    <c:dLblPos val="ctr"/>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Lst>
                  </c:dLbl>
                  <c:dLbl>
                    <c:idx val="2"/>
                    <c:tx>
                      <c:rich>
                        <a:bodyPr/>
                        <a:lstStyle/>
                        <a:p>
                          <a:fld id="{46ECBEE5-9F21-40B6-AE45-EAF2CB6BC526}" type="CELLRANGE">
                            <a:rPr lang="es-MX"/>
                            <a:pPr/>
                            <a:t>[CELLRANGE]</a:t>
                          </a:fld>
                          <a:endParaRPr lang="es-MX"/>
                        </a:p>
                      </c:rich>
                    </c:tx>
                    <c:dLblPos val="ctr"/>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Lst>
                  </c:dLbl>
                  <c:dLbl>
                    <c:idx val="3"/>
                    <c:tx>
                      <c:rich>
                        <a:bodyPr/>
                        <a:lstStyle/>
                        <a:p>
                          <a:fld id="{7C7573FE-5C03-43A6-8A40-BBBD5F1BE773}" type="CELLRANGE">
                            <a:rPr lang="es-MX"/>
                            <a:pPr/>
                            <a:t>[CELLRANGE]</a:t>
                          </a:fld>
                          <a:endParaRPr lang="es-MX"/>
                        </a:p>
                      </c:rich>
                    </c:tx>
                    <c:dLblPos val="ctr"/>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Lst>
                  </c:dLbl>
                  <c:dLbl>
                    <c:idx val="4"/>
                    <c:tx>
                      <c:rich>
                        <a:bodyPr/>
                        <a:lstStyle/>
                        <a:p>
                          <a:fld id="{7F825198-B4F2-4CC3-B1B0-94361871B8C4}" type="CELLRANGE">
                            <a:rPr lang="es-MX"/>
                            <a:pPr/>
                            <a:t>[CELLRANGE]</a:t>
                          </a:fld>
                          <a:endParaRPr lang="es-MX"/>
                        </a:p>
                      </c:rich>
                    </c:tx>
                    <c:dLblPos val="ctr"/>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Lst>
                  </c:dLbl>
                  <c:dLbl>
                    <c:idx val="5"/>
                    <c:tx>
                      <c:rich>
                        <a:bodyPr/>
                        <a:lstStyle/>
                        <a:p>
                          <a:fld id="{5F6EA486-783A-4575-B7F5-48434EBEC70F}" type="CELLRANGE">
                            <a:rPr lang="es-MX"/>
                            <a:pPr/>
                            <a:t>[CELLRANGE]</a:t>
                          </a:fld>
                          <a:endParaRPr lang="es-MX"/>
                        </a:p>
                      </c:rich>
                    </c:tx>
                    <c:dLblPos val="ctr"/>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Lst>
                  </c:dLbl>
                  <c:dLbl>
                    <c:idx val="6"/>
                    <c:tx>
                      <c:rich>
                        <a:bodyPr/>
                        <a:lstStyle/>
                        <a:p>
                          <a:fld id="{C5EB8BBE-4B77-4DAC-9AC0-EE6F864B22A6}" type="CELLRANGE">
                            <a:rPr lang="es-MX"/>
                            <a:pPr/>
                            <a:t>[CELLRANGE]</a:t>
                          </a:fld>
                          <a:endParaRPr lang="es-MX"/>
                        </a:p>
                      </c:rich>
                    </c:tx>
                    <c:dLblPos val="ctr"/>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Lst>
                  </c:dLbl>
                  <c:dLbl>
                    <c:idx val="7"/>
                    <c:tx>
                      <c:rich>
                        <a:bodyPr/>
                        <a:lstStyle/>
                        <a:p>
                          <a:fld id="{3A7377A3-853C-443E-98AA-56E1B761C0BA}" type="CELLRANGE">
                            <a:rPr lang="es-MX"/>
                            <a:pPr/>
                            <a:t>[CELLRANGE]</a:t>
                          </a:fld>
                          <a:endParaRPr lang="es-MX"/>
                        </a:p>
                      </c:rich>
                    </c:tx>
                    <c:dLblPos val="ctr"/>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Lst>
                  </c:dLbl>
                  <c:dLbl>
                    <c:idx val="8"/>
                    <c:tx>
                      <c:rich>
                        <a:bodyPr/>
                        <a:lstStyle/>
                        <a:p>
                          <a:fld id="{CF3E1815-470A-4D51-BDF2-0844089F53D5}" type="CELLRANGE">
                            <a:rPr lang="es-MX"/>
                            <a:pPr/>
                            <a:t>[CELLRANGE]</a:t>
                          </a:fld>
                          <a:endParaRPr lang="es-MX"/>
                        </a:p>
                      </c:rich>
                    </c:tx>
                    <c:dLblPos val="ctr"/>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Lst>
                  </c:dLbl>
                  <c:spPr>
                    <a:noFill/>
                    <a:ln>
                      <a:noFill/>
                    </a:ln>
                    <a:effectLst/>
                  </c:spPr>
                  <c:txPr>
                    <a:bodyPr rot="-5400000" spcFirstLastPara="1" vertOverflow="ellipsis"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ctr"/>
                  <c:showLegendKey val="0"/>
                  <c:showVal val="0"/>
                  <c:showCatName val="0"/>
                  <c:showSerName val="0"/>
                  <c:showPercent val="0"/>
                  <c:showBubbleSize val="0"/>
                  <c:showLeaderLines val="0"/>
                  <c:extLst xmlns:c15="http://schemas.microsoft.com/office/drawing/2012/chart" xmlns:c16r2="http://schemas.microsoft.com/office/drawing/2015/06/chart">
                    <c:ext xmlns:c15="http://schemas.microsoft.com/office/drawing/2012/chart" uri="{CE6537A1-D6FC-4f65-9D91-7224C49458BB}">
                      <c15:showDataLabelsRange val="1"/>
                      <c15:showLeaderLines val="1"/>
                      <c15:leaderLines>
                        <c:spPr>
                          <a:ln w="9525">
                            <a:solidFill>
                              <a:schemeClr val="tx1">
                                <a:lumMod val="35000"/>
                                <a:lumOff val="65000"/>
                              </a:schemeClr>
                            </a:solidFill>
                          </a:ln>
                          <a:effectLst/>
                        </c:spPr>
                      </c15:leaderLines>
                    </c:ext>
                  </c:extLst>
                </c:dLbls>
                <c:cat>
                  <c:numRef>
                    <c:extLst xmlns:c15="http://schemas.microsoft.com/office/drawing/2012/chart" xmlns:c16r2="http://schemas.microsoft.com/office/drawing/2015/06/chart">
                      <c:ext xmlns:c15="http://schemas.microsoft.com/office/drawing/2012/chart" uri="{02D57815-91ED-43cb-92C2-25804820EDAC}">
                        <c15:formulaRef>
                          <c15:sqref>Hoja4!$N$7:$N$15</c15:sqref>
                        </c15:formulaRef>
                      </c:ext>
                    </c:extLst>
                    <c:numCache>
                      <c:formatCode>General</c:formatCode>
                      <c:ptCount val="9"/>
                    </c:numCache>
                  </c:numRef>
                </c:cat>
                <c:val>
                  <c:numRef>
                    <c:extLst xmlns:c15="http://schemas.microsoft.com/office/drawing/2012/chart" xmlns:c16r2="http://schemas.microsoft.com/office/drawing/2015/06/chart">
                      <c:ext xmlns:c15="http://schemas.microsoft.com/office/drawing/2012/chart" uri="{02D57815-91ED-43cb-92C2-25804820EDAC}">
                        <c15:formulaRef>
                          <c15:sqref>Hoja4!$G$7:$G$15</c15:sqref>
                        </c15:formulaRef>
                      </c:ext>
                    </c:extLst>
                    <c:numCache>
                      <c:formatCode>_("$"* #,##0.00_);_("$"* \(#,##0.00\);_("$"* "-"??_);_(@_)</c:formatCode>
                      <c:ptCount val="9"/>
                      <c:pt idx="0">
                        <c:v>1422293.73</c:v>
                      </c:pt>
                      <c:pt idx="1">
                        <c:v>1407927.12</c:v>
                      </c:pt>
                      <c:pt idx="2">
                        <c:v>1350125.3</c:v>
                      </c:pt>
                      <c:pt idx="3">
                        <c:v>1349851.23</c:v>
                      </c:pt>
                      <c:pt idx="4">
                        <c:v>517197.72</c:v>
                      </c:pt>
                      <c:pt idx="5">
                        <c:v>430998.1</c:v>
                      </c:pt>
                      <c:pt idx="6">
                        <c:v>344798.48</c:v>
                      </c:pt>
                      <c:pt idx="7">
                        <c:v>258598.86</c:v>
                      </c:pt>
                      <c:pt idx="8">
                        <c:v>172399.24</c:v>
                      </c:pt>
                    </c:numCache>
                  </c:numRef>
                </c:val>
                <c:extLst xmlns:c15="http://schemas.microsoft.com/office/drawing/2012/chart" xmlns:c16r2="http://schemas.microsoft.com/office/drawing/2015/06/chart">
                  <c:ext xmlns:c16="http://schemas.microsoft.com/office/drawing/2014/chart" uri="{C3380CC4-5D6E-409C-BE32-E72D297353CC}">
                    <c16:uniqueId val="{0000001D-5176-41C4-9FF2-EE69189CE65B}"/>
                  </c:ext>
                  <c:ext xmlns:c15="http://schemas.microsoft.com/office/drawing/2012/chart" uri="{02D57815-91ED-43cb-92C2-25804820EDAC}">
                    <c15:datalabelsRange>
                      <c15:f>Hoja2!$C$28:$C$36</c15:f>
                      <c15:dlblRangeCache>
                        <c:ptCount val="9"/>
                        <c:pt idx="0">
                          <c:v>4.746</c:v>
                        </c:pt>
                        <c:pt idx="1">
                          <c:v>4.746</c:v>
                        </c:pt>
                        <c:pt idx="2">
                          <c:v>4.746</c:v>
                        </c:pt>
                        <c:pt idx="3">
                          <c:v>4.746</c:v>
                        </c:pt>
                        <c:pt idx="4">
                          <c:v>5.932</c:v>
                        </c:pt>
                        <c:pt idx="5">
                          <c:v>5.932</c:v>
                        </c:pt>
                        <c:pt idx="6">
                          <c:v>5.932</c:v>
                        </c:pt>
                        <c:pt idx="7">
                          <c:v>5.932</c:v>
                        </c:pt>
                        <c:pt idx="8">
                          <c:v>5.932</c:v>
                        </c:pt>
                      </c15:dlblRangeCache>
                    </c15:datalabelsRange>
                  </c:ext>
                </c:extLst>
              </c15:ser>
            </c15:filteredBarSeries>
            <c15:filteredBarSeries>
              <c15:ser>
                <c:idx val="2"/>
                <c:order val="2"/>
                <c:tx>
                  <c:v>Oferta de compra de ERC2</c:v>
                </c:tx>
                <c:spPr>
                  <a:pattFill prst="narHorz">
                    <a:fgClr>
                      <a:schemeClr val="accent3"/>
                    </a:fgClr>
                    <a:bgClr>
                      <a:schemeClr val="accent3">
                        <a:lumMod val="20000"/>
                        <a:lumOff val="80000"/>
                      </a:schemeClr>
                    </a:bgClr>
                  </a:pattFill>
                  <a:ln>
                    <a:noFill/>
                  </a:ln>
                  <a:effectLst>
                    <a:innerShdw blurRad="114300">
                      <a:schemeClr val="accent3"/>
                    </a:innerShdw>
                  </a:effectLst>
                </c:spPr>
                <c:invertIfNegative val="0"/>
                <c:dLbls>
                  <c:dLbl>
                    <c:idx val="0"/>
                    <c:tx>
                      <c:rich>
                        <a:bodyPr/>
                        <a:lstStyle/>
                        <a:p>
                          <a:fld id="{7CF61446-D813-40ED-A2E7-4DA4B1A20FD5}" type="CELLRANGE">
                            <a:rPr lang="en-US"/>
                            <a:pPr/>
                            <a:t>[CELLRANGE]</a:t>
                          </a:fld>
                          <a:endParaRPr lang="es-MX"/>
                        </a:p>
                      </c:rich>
                    </c:tx>
                    <c:dLblPos val="ctr"/>
                    <c:showLegendKey val="0"/>
                    <c:showVal val="0"/>
                    <c:showCatName val="0"/>
                    <c:showSerName val="0"/>
                    <c:showPercent val="0"/>
                    <c:showBubbleSize val="0"/>
                    <c:extLst xmlns:c15="http://schemas.microsoft.com/office/drawing/2012/chart" xmlns:c16r2="http://schemas.microsoft.com/office/drawing/2015/06/chart">
                      <c:ext xmlns:c16="http://schemas.microsoft.com/office/drawing/2014/chart" uri="{C3380CC4-5D6E-409C-BE32-E72D297353CC}">
                        <c16:uniqueId val="{0000001E-5176-41C4-9FF2-EE69189CE65B}"/>
                      </c:ext>
                      <c:ext xmlns:c15="http://schemas.microsoft.com/office/drawing/2012/chart" uri="{CE6537A1-D6FC-4f65-9D91-7224C49458BB}">
                        <c15:dlblFieldTable/>
                        <c15:showDataLabelsRange val="1"/>
                      </c:ext>
                    </c:extLst>
                  </c:dLbl>
                  <c:dLbl>
                    <c:idx val="1"/>
                    <c:tx>
                      <c:rich>
                        <a:bodyPr/>
                        <a:lstStyle/>
                        <a:p>
                          <a:fld id="{364DCFB3-A7E1-4B71-BB00-047A96A40DBC}" type="CELLRANGE">
                            <a:rPr lang="es-MX"/>
                            <a:pPr/>
                            <a:t>[CELLRANGE]</a:t>
                          </a:fld>
                          <a:endParaRPr lang="es-MX"/>
                        </a:p>
                      </c:rich>
                    </c:tx>
                    <c:dLblPos val="ctr"/>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Lst>
                  </c:dLbl>
                  <c:dLbl>
                    <c:idx val="2"/>
                    <c:tx>
                      <c:rich>
                        <a:bodyPr/>
                        <a:lstStyle/>
                        <a:p>
                          <a:fld id="{6E4A75F5-C871-4DAB-A3BF-CF5B6D4490A5}" type="CELLRANGE">
                            <a:rPr lang="es-MX"/>
                            <a:pPr/>
                            <a:t>[CELLRANGE]</a:t>
                          </a:fld>
                          <a:endParaRPr lang="es-MX"/>
                        </a:p>
                      </c:rich>
                    </c:tx>
                    <c:dLblPos val="ctr"/>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Lst>
                  </c:dLbl>
                  <c:dLbl>
                    <c:idx val="3"/>
                    <c:tx>
                      <c:rich>
                        <a:bodyPr/>
                        <a:lstStyle/>
                        <a:p>
                          <a:fld id="{3E024289-0566-40FA-8853-B9031F5584F6}" type="CELLRANGE">
                            <a:rPr lang="es-MX"/>
                            <a:pPr/>
                            <a:t>[CELLRANGE]</a:t>
                          </a:fld>
                          <a:endParaRPr lang="es-MX"/>
                        </a:p>
                      </c:rich>
                    </c:tx>
                    <c:dLblPos val="ctr"/>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Lst>
                  </c:dLbl>
                  <c:dLbl>
                    <c:idx val="4"/>
                    <c:tx>
                      <c:rich>
                        <a:bodyPr/>
                        <a:lstStyle/>
                        <a:p>
                          <a:fld id="{CE3A5734-2B4C-4361-AE7A-26919A891446}" type="CELLRANGE">
                            <a:rPr lang="es-MX"/>
                            <a:pPr/>
                            <a:t>[CELLRANGE]</a:t>
                          </a:fld>
                          <a:endParaRPr lang="es-MX"/>
                        </a:p>
                      </c:rich>
                    </c:tx>
                    <c:dLblPos val="ctr"/>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Lst>
                  </c:dLbl>
                  <c:dLbl>
                    <c:idx val="5"/>
                    <c:tx>
                      <c:rich>
                        <a:bodyPr/>
                        <a:lstStyle/>
                        <a:p>
                          <a:fld id="{C2F01617-F270-44A9-9CF7-E8C4DCCDAD86}" type="CELLRANGE">
                            <a:rPr lang="es-MX"/>
                            <a:pPr/>
                            <a:t>[CELLRANGE]</a:t>
                          </a:fld>
                          <a:endParaRPr lang="es-MX"/>
                        </a:p>
                      </c:rich>
                    </c:tx>
                    <c:dLblPos val="ctr"/>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Lst>
                  </c:dLbl>
                  <c:dLbl>
                    <c:idx val="6"/>
                    <c:tx>
                      <c:rich>
                        <a:bodyPr/>
                        <a:lstStyle/>
                        <a:p>
                          <a:fld id="{0FAAB0E9-DA18-4100-9802-995E34F44F7F}" type="CELLRANGE">
                            <a:rPr lang="es-MX"/>
                            <a:pPr/>
                            <a:t>[CELLRANGE]</a:t>
                          </a:fld>
                          <a:endParaRPr lang="es-MX"/>
                        </a:p>
                      </c:rich>
                    </c:tx>
                    <c:dLblPos val="ctr"/>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Lst>
                  </c:dLbl>
                  <c:dLbl>
                    <c:idx val="7"/>
                    <c:tx>
                      <c:rich>
                        <a:bodyPr/>
                        <a:lstStyle/>
                        <a:p>
                          <a:fld id="{7C8968B2-D901-40E0-B033-5E5A4D407629}" type="CELLRANGE">
                            <a:rPr lang="es-MX"/>
                            <a:pPr/>
                            <a:t>[CELLRANGE]</a:t>
                          </a:fld>
                          <a:endParaRPr lang="es-MX"/>
                        </a:p>
                      </c:rich>
                    </c:tx>
                    <c:dLblPos val="ctr"/>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Lst>
                  </c:dLbl>
                  <c:dLbl>
                    <c:idx val="8"/>
                    <c:tx>
                      <c:rich>
                        <a:bodyPr/>
                        <a:lstStyle/>
                        <a:p>
                          <a:fld id="{E0CA115C-C075-44E3-BAAE-6FB8810BAEDE}" type="CELLRANGE">
                            <a:rPr lang="es-MX"/>
                            <a:pPr/>
                            <a:t>[CELLRANGE]</a:t>
                          </a:fld>
                          <a:endParaRPr lang="es-MX"/>
                        </a:p>
                      </c:rich>
                    </c:tx>
                    <c:dLblPos val="ctr"/>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Lst>
                  </c:dLbl>
                  <c:spPr>
                    <a:noFill/>
                    <a:ln>
                      <a:noFill/>
                    </a:ln>
                    <a:effectLst/>
                  </c:spPr>
                  <c:txPr>
                    <a:bodyPr rot="-5400000" spcFirstLastPara="1" vertOverflow="ellipsis"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ctr"/>
                  <c:showLegendKey val="0"/>
                  <c:showVal val="0"/>
                  <c:showCatName val="0"/>
                  <c:showSerName val="0"/>
                  <c:showPercent val="0"/>
                  <c:showBubbleSize val="0"/>
                  <c:showLeaderLines val="0"/>
                  <c:extLst xmlns:c15="http://schemas.microsoft.com/office/drawing/2012/chart" xmlns:c16r2="http://schemas.microsoft.com/office/drawing/2015/06/chart">
                    <c:ext xmlns:c15="http://schemas.microsoft.com/office/drawing/2012/chart" uri="{CE6537A1-D6FC-4f65-9D91-7224C49458BB}">
                      <c15:showDataLabelsRange val="1"/>
                      <c15:showLeaderLines val="1"/>
                      <c15:leaderLines>
                        <c:spPr>
                          <a:ln w="9525">
                            <a:solidFill>
                              <a:schemeClr val="tx1">
                                <a:lumMod val="35000"/>
                                <a:lumOff val="65000"/>
                              </a:schemeClr>
                            </a:solidFill>
                          </a:ln>
                          <a:effectLst/>
                        </c:spPr>
                      </c15:leaderLines>
                    </c:ext>
                  </c:extLst>
                </c:dLbls>
                <c:cat>
                  <c:numRef>
                    <c:extLst xmlns:c15="http://schemas.microsoft.com/office/drawing/2012/chart" xmlns:c16r2="http://schemas.microsoft.com/office/drawing/2015/06/chart">
                      <c:ext xmlns:c15="http://schemas.microsoft.com/office/drawing/2012/chart" uri="{02D57815-91ED-43cb-92C2-25804820EDAC}">
                        <c15:formulaRef>
                          <c15:sqref>Hoja4!$N$7:$N$15</c15:sqref>
                        </c15:formulaRef>
                      </c:ext>
                    </c:extLst>
                    <c:numCache>
                      <c:formatCode>General</c:formatCode>
                      <c:ptCount val="9"/>
                    </c:numCache>
                  </c:numRef>
                </c:cat>
                <c:val>
                  <c:numRef>
                    <c:extLst xmlns:c15="http://schemas.microsoft.com/office/drawing/2012/chart" xmlns:c16r2="http://schemas.microsoft.com/office/drawing/2015/06/chart">
                      <c:ext xmlns:c15="http://schemas.microsoft.com/office/drawing/2012/chart" uri="{02D57815-91ED-43cb-92C2-25804820EDAC}">
                        <c15:formulaRef>
                          <c15:sqref>Hoja4!$I$7:$I$15</c15:sqref>
                        </c15:formulaRef>
                      </c:ext>
                    </c:extLst>
                    <c:numCache>
                      <c:formatCode>_("$"* #,##0.00_);_("$"* \(#,##0.00\);_("$"* "-"??_);_(@_)</c:formatCode>
                      <c:ptCount val="9"/>
                      <c:pt idx="0">
                        <c:v>1422293.73</c:v>
                      </c:pt>
                      <c:pt idx="1">
                        <c:v>1407927.12</c:v>
                      </c:pt>
                      <c:pt idx="2">
                        <c:v>1350125.3</c:v>
                      </c:pt>
                      <c:pt idx="3">
                        <c:v>1349851.23</c:v>
                      </c:pt>
                      <c:pt idx="4">
                        <c:v>517197.72</c:v>
                      </c:pt>
                      <c:pt idx="5">
                        <c:v>430998.1</c:v>
                      </c:pt>
                      <c:pt idx="6">
                        <c:v>344798.48</c:v>
                      </c:pt>
                      <c:pt idx="7">
                        <c:v>258598.86</c:v>
                      </c:pt>
                      <c:pt idx="8">
                        <c:v>172399.24</c:v>
                      </c:pt>
                    </c:numCache>
                  </c:numRef>
                </c:val>
                <c:extLst xmlns:c15="http://schemas.microsoft.com/office/drawing/2012/chart" xmlns:c16r2="http://schemas.microsoft.com/office/drawing/2015/06/chart">
                  <c:ext xmlns:c16="http://schemas.microsoft.com/office/drawing/2014/chart" uri="{C3380CC4-5D6E-409C-BE32-E72D297353CC}">
                    <c16:uniqueId val="{00000027-5176-41C4-9FF2-EE69189CE65B}"/>
                  </c:ext>
                  <c:ext xmlns:c15="http://schemas.microsoft.com/office/drawing/2012/chart" uri="{02D57815-91ED-43cb-92C2-25804820EDAC}">
                    <c15:datalabelsRange>
                      <c15:f>Hoja2!$D$28:$D$36</c15:f>
                      <c15:dlblRangeCache>
                        <c:ptCount val="9"/>
                        <c:pt idx="0">
                          <c:v>7.119</c:v>
                        </c:pt>
                        <c:pt idx="1">
                          <c:v>7.119</c:v>
                        </c:pt>
                        <c:pt idx="2">
                          <c:v>7.119</c:v>
                        </c:pt>
                        <c:pt idx="3">
                          <c:v>7.119</c:v>
                        </c:pt>
                        <c:pt idx="4">
                          <c:v>8.898</c:v>
                        </c:pt>
                        <c:pt idx="5">
                          <c:v>8.898</c:v>
                        </c:pt>
                        <c:pt idx="6">
                          <c:v>8.898</c:v>
                        </c:pt>
                        <c:pt idx="7">
                          <c:v>8.898</c:v>
                        </c:pt>
                        <c:pt idx="8">
                          <c:v>8.898</c:v>
                        </c:pt>
                      </c15:dlblRangeCache>
                    </c15:datalabelsRange>
                  </c:ext>
                </c:extLst>
              </c15:ser>
            </c15:filteredBarSeries>
          </c:ext>
        </c:extLst>
      </c:barChart>
      <c:catAx>
        <c:axId val="367891008"/>
        <c:scaling>
          <c:orientation val="minMax"/>
        </c:scaling>
        <c:delete val="0"/>
        <c:axPos val="b"/>
        <c:numFmt formatCode="General" sourceLinked="1"/>
        <c:majorTickMark val="none"/>
        <c:minorTickMark val="none"/>
        <c:tickLblPos val="low"/>
        <c:spPr>
          <a:noFill/>
          <a:ln w="19050"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367890224"/>
        <c:crosses val="autoZero"/>
        <c:auto val="0"/>
        <c:lblAlgn val="ctr"/>
        <c:lblOffset val="100"/>
        <c:noMultiLvlLbl val="0"/>
      </c:catAx>
      <c:valAx>
        <c:axId val="367890224"/>
        <c:scaling>
          <c:orientation val="minMax"/>
        </c:scaling>
        <c:delete val="1"/>
        <c:axPos val="l"/>
        <c:minorGridlines>
          <c:spPr>
            <a:ln>
              <a:noFill/>
            </a:ln>
            <a:effectLst/>
          </c:spPr>
        </c:minorGridlines>
        <c:numFmt formatCode="_(&quot;$&quot;* #,##0.00_);_(&quot;$&quot;* \(#,##0.00\);_(&quot;$&quot;* &quot;-&quot;??_);_(@_)" sourceLinked="1"/>
        <c:majorTickMark val="none"/>
        <c:minorTickMark val="out"/>
        <c:tickLblPos val="nextTo"/>
        <c:crossAx val="36789100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s-MX"/>
    </a:p>
  </c:txPr>
  <c:externalData r:id="rId4">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3">
  <cs:axisTitle>
    <cs:lnRef idx="0"/>
    <cs:fillRef idx="0"/>
    <cs:effectRef idx="0"/>
    <cs:fontRef idx="minor">
      <a:schemeClr val="tx1">
        <a:lumMod val="65000"/>
        <a:lumOff val="35000"/>
      </a:schemeClr>
    </cs:fontRef>
    <cs:defRPr sz="900" b="1" kern="1200"/>
  </cs:axisTitle>
  <cs:categoryAxis>
    <cs:lnRef idx="0"/>
    <cs:fillRef idx="0"/>
    <cs:effectRef idx="0"/>
    <cs:fontRef idx="minor">
      <a:schemeClr val="tx1">
        <a:lumMod val="65000"/>
        <a:lumOff val="35000"/>
      </a:schemeClr>
    </cs:fontRef>
    <cs:spPr>
      <a:ln w="19050"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dk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styleClr val="auto"/>
    </cs:effectRef>
    <cs:fontRef idx="minor">
      <a:schemeClr val="dk1"/>
    </cs:fontRef>
    <cs:spPr>
      <a:pattFill prst="narHorz">
        <a:fgClr>
          <a:schemeClr val="phClr"/>
        </a:fgClr>
        <a:bgClr>
          <a:schemeClr val="phClr">
            <a:lumMod val="20000"/>
            <a:lumOff val="80000"/>
          </a:schemeClr>
        </a:bgClr>
      </a:pattFill>
      <a:effectLst>
        <a:innerShdw blurRad="114300">
          <a:schemeClr val="phClr"/>
        </a:innerShdw>
      </a:effectLst>
    </cs:spPr>
  </cs:dataPoint>
  <cs:dataPoint3D>
    <cs:lnRef idx="0"/>
    <cs:fillRef idx="0">
      <cs:styleClr val="auto"/>
    </cs:fillRef>
    <cs:effectRef idx="0"/>
    <cs:fontRef idx="minor">
      <a:schemeClr val="dk1"/>
    </cs:fontRef>
    <cs:spPr>
      <a:pattFill prst="narHorz">
        <a:fgClr>
          <a:schemeClr val="phClr"/>
        </a:fgClr>
        <a:bgClr>
          <a:schemeClr val="phClr">
            <a:lumMod val="20000"/>
            <a:lumOff val="80000"/>
          </a:schemeClr>
        </a:bgClr>
      </a:pattFill>
      <a:effectLst>
        <a:innerShdw blurRad="114300">
          <a:schemeClr val="phClr"/>
        </a:innerShdw>
      </a:effectLst>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900" kern="1200"/>
  </cs:dataTable>
  <cs:downBar>
    <cs:lnRef idx="0"/>
    <cs:fillRef idx="0"/>
    <cs:effectRef idx="0"/>
    <cs:fontRef idx="minor">
      <a:schemeClr val="dk1"/>
    </cs:fontRef>
    <cs:spPr>
      <a:solidFill>
        <a:schemeClr val="dk1">
          <a:lumMod val="75000"/>
          <a:lumOff val="25000"/>
        </a:schemeClr>
      </a:solidFill>
      <a:ln w="9525">
        <a:solidFill>
          <a:schemeClr val="tx1">
            <a:lumMod val="50000"/>
            <a:lumOff val="50000"/>
          </a:schemeClr>
        </a:solidFill>
      </a:ln>
    </cs:spPr>
  </cs:downBar>
  <cs:dropLine>
    <cs:lnRef idx="0"/>
    <cs:fillRef idx="0"/>
    <cs:effectRef idx="0"/>
    <cs:fontRef idx="minor">
      <a:schemeClr val="dk1"/>
    </cs:fontRef>
    <cs:spPr>
      <a:ln w="9525">
        <a:solidFill>
          <a:schemeClr val="tx1">
            <a:lumMod val="35000"/>
            <a:lumOff val="65000"/>
          </a:schemeClr>
        </a:solidFill>
        <a:round/>
      </a:ln>
    </cs:spPr>
  </cs:dropLine>
  <cs:errorBar>
    <cs:lnRef idx="0"/>
    <cs:fillRef idx="0"/>
    <cs:effectRef idx="0"/>
    <cs:fontRef idx="minor">
      <a:schemeClr val="dk1"/>
    </cs:fontRef>
    <cs:spPr>
      <a:ln w="9525">
        <a:solidFill>
          <a:schemeClr val="tx1">
            <a:lumMod val="50000"/>
            <a:lumOff val="50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a:solidFill>
          <a:schemeClr val="tx1">
            <a:lumMod val="15000"/>
            <a:lumOff val="85000"/>
          </a:schemeClr>
        </a:solidFill>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35000"/>
            <a:lumOff val="65000"/>
          </a:schemeClr>
        </a:solidFill>
        <a:round/>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inor">
      <a:schemeClr val="tx1">
        <a:lumMod val="50000"/>
        <a:lumOff val="50000"/>
      </a:schemeClr>
    </cs:fontRef>
    <cs:defRPr sz="1800" b="1" kern="1200" cap="all" spc="15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50000"/>
            <a:lumOff val="50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dk1"/>
    </cs:fontRef>
  </cs:wall>
</cs:chartStyle>
</file>

<file path=ppt/charts/style3.xml><?xml version="1.0" encoding="utf-8"?>
<cs:chartStyle xmlns:cs="http://schemas.microsoft.com/office/drawing/2012/chartStyle" xmlns:a="http://schemas.openxmlformats.org/drawingml/2006/main" id="203">
  <cs:axisTitle>
    <cs:lnRef idx="0"/>
    <cs:fillRef idx="0"/>
    <cs:effectRef idx="0"/>
    <cs:fontRef idx="minor">
      <a:schemeClr val="tx1">
        <a:lumMod val="65000"/>
        <a:lumOff val="35000"/>
      </a:schemeClr>
    </cs:fontRef>
    <cs:defRPr sz="900" b="1" kern="1200"/>
  </cs:axisTitle>
  <cs:categoryAxis>
    <cs:lnRef idx="0"/>
    <cs:fillRef idx="0"/>
    <cs:effectRef idx="0"/>
    <cs:fontRef idx="minor">
      <a:schemeClr val="tx1">
        <a:lumMod val="65000"/>
        <a:lumOff val="35000"/>
      </a:schemeClr>
    </cs:fontRef>
    <cs:spPr>
      <a:ln w="19050"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dk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styleClr val="auto"/>
    </cs:effectRef>
    <cs:fontRef idx="minor">
      <a:schemeClr val="dk1"/>
    </cs:fontRef>
    <cs:spPr>
      <a:pattFill prst="narHorz">
        <a:fgClr>
          <a:schemeClr val="phClr"/>
        </a:fgClr>
        <a:bgClr>
          <a:schemeClr val="phClr">
            <a:lumMod val="20000"/>
            <a:lumOff val="80000"/>
          </a:schemeClr>
        </a:bgClr>
      </a:pattFill>
      <a:effectLst>
        <a:innerShdw blurRad="114300">
          <a:schemeClr val="phClr"/>
        </a:innerShdw>
      </a:effectLst>
    </cs:spPr>
  </cs:dataPoint>
  <cs:dataPoint3D>
    <cs:lnRef idx="0"/>
    <cs:fillRef idx="0">
      <cs:styleClr val="auto"/>
    </cs:fillRef>
    <cs:effectRef idx="0"/>
    <cs:fontRef idx="minor">
      <a:schemeClr val="dk1"/>
    </cs:fontRef>
    <cs:spPr>
      <a:pattFill prst="narHorz">
        <a:fgClr>
          <a:schemeClr val="phClr"/>
        </a:fgClr>
        <a:bgClr>
          <a:schemeClr val="phClr">
            <a:lumMod val="20000"/>
            <a:lumOff val="80000"/>
          </a:schemeClr>
        </a:bgClr>
      </a:pattFill>
      <a:effectLst>
        <a:innerShdw blurRad="114300">
          <a:schemeClr val="phClr"/>
        </a:innerShdw>
      </a:effectLst>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900" kern="1200"/>
  </cs:dataTable>
  <cs:downBar>
    <cs:lnRef idx="0"/>
    <cs:fillRef idx="0"/>
    <cs:effectRef idx="0"/>
    <cs:fontRef idx="minor">
      <a:schemeClr val="dk1"/>
    </cs:fontRef>
    <cs:spPr>
      <a:solidFill>
        <a:schemeClr val="dk1">
          <a:lumMod val="75000"/>
          <a:lumOff val="25000"/>
        </a:schemeClr>
      </a:solidFill>
      <a:ln w="9525">
        <a:solidFill>
          <a:schemeClr val="tx1">
            <a:lumMod val="50000"/>
            <a:lumOff val="50000"/>
          </a:schemeClr>
        </a:solidFill>
      </a:ln>
    </cs:spPr>
  </cs:downBar>
  <cs:dropLine>
    <cs:lnRef idx="0"/>
    <cs:fillRef idx="0"/>
    <cs:effectRef idx="0"/>
    <cs:fontRef idx="minor">
      <a:schemeClr val="dk1"/>
    </cs:fontRef>
    <cs:spPr>
      <a:ln w="9525">
        <a:solidFill>
          <a:schemeClr val="tx1">
            <a:lumMod val="35000"/>
            <a:lumOff val="65000"/>
          </a:schemeClr>
        </a:solidFill>
        <a:round/>
      </a:ln>
    </cs:spPr>
  </cs:dropLine>
  <cs:errorBar>
    <cs:lnRef idx="0"/>
    <cs:fillRef idx="0"/>
    <cs:effectRef idx="0"/>
    <cs:fontRef idx="minor">
      <a:schemeClr val="dk1"/>
    </cs:fontRef>
    <cs:spPr>
      <a:ln w="9525">
        <a:solidFill>
          <a:schemeClr val="tx1">
            <a:lumMod val="50000"/>
            <a:lumOff val="50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a:solidFill>
          <a:schemeClr val="tx1">
            <a:lumMod val="15000"/>
            <a:lumOff val="85000"/>
          </a:schemeClr>
        </a:solidFill>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35000"/>
            <a:lumOff val="65000"/>
          </a:schemeClr>
        </a:solidFill>
        <a:round/>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inor">
      <a:schemeClr val="tx1">
        <a:lumMod val="50000"/>
        <a:lumOff val="50000"/>
      </a:schemeClr>
    </cs:fontRef>
    <cs:defRPr sz="1800" b="1" kern="1200" cap="all" spc="15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50000"/>
            <a:lumOff val="50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dk1"/>
    </cs:fontRef>
  </cs:wall>
</cs:chartStyle>
</file>

<file path=ppt/charts/style4.xml><?xml version="1.0" encoding="utf-8"?>
<cs:chartStyle xmlns:cs="http://schemas.microsoft.com/office/drawing/2012/chartStyle" xmlns:a="http://schemas.openxmlformats.org/drawingml/2006/main" id="203">
  <cs:axisTitle>
    <cs:lnRef idx="0"/>
    <cs:fillRef idx="0"/>
    <cs:effectRef idx="0"/>
    <cs:fontRef idx="minor">
      <a:schemeClr val="tx1">
        <a:lumMod val="65000"/>
        <a:lumOff val="35000"/>
      </a:schemeClr>
    </cs:fontRef>
    <cs:defRPr sz="900" b="1" kern="1200"/>
  </cs:axisTitle>
  <cs:categoryAxis>
    <cs:lnRef idx="0"/>
    <cs:fillRef idx="0"/>
    <cs:effectRef idx="0"/>
    <cs:fontRef idx="minor">
      <a:schemeClr val="tx1">
        <a:lumMod val="65000"/>
        <a:lumOff val="35000"/>
      </a:schemeClr>
    </cs:fontRef>
    <cs:spPr>
      <a:ln w="19050"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dk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styleClr val="auto"/>
    </cs:effectRef>
    <cs:fontRef idx="minor">
      <a:schemeClr val="dk1"/>
    </cs:fontRef>
    <cs:spPr>
      <a:pattFill prst="narHorz">
        <a:fgClr>
          <a:schemeClr val="phClr"/>
        </a:fgClr>
        <a:bgClr>
          <a:schemeClr val="phClr">
            <a:lumMod val="20000"/>
            <a:lumOff val="80000"/>
          </a:schemeClr>
        </a:bgClr>
      </a:pattFill>
      <a:effectLst>
        <a:innerShdw blurRad="114300">
          <a:schemeClr val="phClr"/>
        </a:innerShdw>
      </a:effectLst>
    </cs:spPr>
  </cs:dataPoint>
  <cs:dataPoint3D>
    <cs:lnRef idx="0"/>
    <cs:fillRef idx="0">
      <cs:styleClr val="auto"/>
    </cs:fillRef>
    <cs:effectRef idx="0"/>
    <cs:fontRef idx="minor">
      <a:schemeClr val="dk1"/>
    </cs:fontRef>
    <cs:spPr>
      <a:pattFill prst="narHorz">
        <a:fgClr>
          <a:schemeClr val="phClr"/>
        </a:fgClr>
        <a:bgClr>
          <a:schemeClr val="phClr">
            <a:lumMod val="20000"/>
            <a:lumOff val="80000"/>
          </a:schemeClr>
        </a:bgClr>
      </a:pattFill>
      <a:effectLst>
        <a:innerShdw blurRad="114300">
          <a:schemeClr val="phClr"/>
        </a:innerShdw>
      </a:effectLst>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900" kern="1200"/>
  </cs:dataTable>
  <cs:downBar>
    <cs:lnRef idx="0"/>
    <cs:fillRef idx="0"/>
    <cs:effectRef idx="0"/>
    <cs:fontRef idx="minor">
      <a:schemeClr val="dk1"/>
    </cs:fontRef>
    <cs:spPr>
      <a:solidFill>
        <a:schemeClr val="dk1">
          <a:lumMod val="75000"/>
          <a:lumOff val="25000"/>
        </a:schemeClr>
      </a:solidFill>
      <a:ln w="9525">
        <a:solidFill>
          <a:schemeClr val="tx1">
            <a:lumMod val="50000"/>
            <a:lumOff val="50000"/>
          </a:schemeClr>
        </a:solidFill>
      </a:ln>
    </cs:spPr>
  </cs:downBar>
  <cs:dropLine>
    <cs:lnRef idx="0"/>
    <cs:fillRef idx="0"/>
    <cs:effectRef idx="0"/>
    <cs:fontRef idx="minor">
      <a:schemeClr val="dk1"/>
    </cs:fontRef>
    <cs:spPr>
      <a:ln w="9525">
        <a:solidFill>
          <a:schemeClr val="tx1">
            <a:lumMod val="35000"/>
            <a:lumOff val="65000"/>
          </a:schemeClr>
        </a:solidFill>
        <a:round/>
      </a:ln>
    </cs:spPr>
  </cs:dropLine>
  <cs:errorBar>
    <cs:lnRef idx="0"/>
    <cs:fillRef idx="0"/>
    <cs:effectRef idx="0"/>
    <cs:fontRef idx="minor">
      <a:schemeClr val="dk1"/>
    </cs:fontRef>
    <cs:spPr>
      <a:ln w="9525">
        <a:solidFill>
          <a:schemeClr val="tx1">
            <a:lumMod val="50000"/>
            <a:lumOff val="50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a:solidFill>
          <a:schemeClr val="tx1">
            <a:lumMod val="15000"/>
            <a:lumOff val="85000"/>
          </a:schemeClr>
        </a:solidFill>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35000"/>
            <a:lumOff val="65000"/>
          </a:schemeClr>
        </a:solidFill>
        <a:round/>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inor">
      <a:schemeClr val="tx1">
        <a:lumMod val="50000"/>
        <a:lumOff val="50000"/>
      </a:schemeClr>
    </cs:fontRef>
    <cs:defRPr sz="1800" b="1" kern="1200" cap="all" spc="15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50000"/>
            <a:lumOff val="50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dk1"/>
    </cs:fontRef>
  </cs:wall>
</cs:chartStyle>
</file>

<file path=ppt/charts/style5.xml><?xml version="1.0" encoding="utf-8"?>
<cs:chartStyle xmlns:cs="http://schemas.microsoft.com/office/drawing/2012/chartStyle" xmlns:a="http://schemas.openxmlformats.org/drawingml/2006/main" id="203">
  <cs:axisTitle>
    <cs:lnRef idx="0"/>
    <cs:fillRef idx="0"/>
    <cs:effectRef idx="0"/>
    <cs:fontRef idx="minor">
      <a:schemeClr val="tx1">
        <a:lumMod val="65000"/>
        <a:lumOff val="35000"/>
      </a:schemeClr>
    </cs:fontRef>
    <cs:defRPr sz="900" b="1" kern="1200"/>
  </cs:axisTitle>
  <cs:categoryAxis>
    <cs:lnRef idx="0"/>
    <cs:fillRef idx="0"/>
    <cs:effectRef idx="0"/>
    <cs:fontRef idx="minor">
      <a:schemeClr val="tx1">
        <a:lumMod val="65000"/>
        <a:lumOff val="35000"/>
      </a:schemeClr>
    </cs:fontRef>
    <cs:spPr>
      <a:ln w="19050"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dk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styleClr val="auto"/>
    </cs:effectRef>
    <cs:fontRef idx="minor">
      <a:schemeClr val="dk1"/>
    </cs:fontRef>
    <cs:spPr>
      <a:pattFill prst="narHorz">
        <a:fgClr>
          <a:schemeClr val="phClr"/>
        </a:fgClr>
        <a:bgClr>
          <a:schemeClr val="phClr">
            <a:lumMod val="20000"/>
            <a:lumOff val="80000"/>
          </a:schemeClr>
        </a:bgClr>
      </a:pattFill>
      <a:effectLst>
        <a:innerShdw blurRad="114300">
          <a:schemeClr val="phClr"/>
        </a:innerShdw>
      </a:effectLst>
    </cs:spPr>
  </cs:dataPoint>
  <cs:dataPoint3D>
    <cs:lnRef idx="0"/>
    <cs:fillRef idx="0">
      <cs:styleClr val="auto"/>
    </cs:fillRef>
    <cs:effectRef idx="0"/>
    <cs:fontRef idx="minor">
      <a:schemeClr val="dk1"/>
    </cs:fontRef>
    <cs:spPr>
      <a:pattFill prst="narHorz">
        <a:fgClr>
          <a:schemeClr val="phClr"/>
        </a:fgClr>
        <a:bgClr>
          <a:schemeClr val="phClr">
            <a:lumMod val="20000"/>
            <a:lumOff val="80000"/>
          </a:schemeClr>
        </a:bgClr>
      </a:pattFill>
      <a:effectLst>
        <a:innerShdw blurRad="114300">
          <a:schemeClr val="phClr"/>
        </a:innerShdw>
      </a:effectLst>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900" kern="1200"/>
  </cs:dataTable>
  <cs:downBar>
    <cs:lnRef idx="0"/>
    <cs:fillRef idx="0"/>
    <cs:effectRef idx="0"/>
    <cs:fontRef idx="minor">
      <a:schemeClr val="dk1"/>
    </cs:fontRef>
    <cs:spPr>
      <a:solidFill>
        <a:schemeClr val="dk1">
          <a:lumMod val="75000"/>
          <a:lumOff val="25000"/>
        </a:schemeClr>
      </a:solidFill>
      <a:ln w="9525">
        <a:solidFill>
          <a:schemeClr val="tx1">
            <a:lumMod val="50000"/>
            <a:lumOff val="50000"/>
          </a:schemeClr>
        </a:solidFill>
      </a:ln>
    </cs:spPr>
  </cs:downBar>
  <cs:dropLine>
    <cs:lnRef idx="0"/>
    <cs:fillRef idx="0"/>
    <cs:effectRef idx="0"/>
    <cs:fontRef idx="minor">
      <a:schemeClr val="dk1"/>
    </cs:fontRef>
    <cs:spPr>
      <a:ln w="9525">
        <a:solidFill>
          <a:schemeClr val="tx1">
            <a:lumMod val="35000"/>
            <a:lumOff val="65000"/>
          </a:schemeClr>
        </a:solidFill>
        <a:round/>
      </a:ln>
    </cs:spPr>
  </cs:dropLine>
  <cs:errorBar>
    <cs:lnRef idx="0"/>
    <cs:fillRef idx="0"/>
    <cs:effectRef idx="0"/>
    <cs:fontRef idx="minor">
      <a:schemeClr val="dk1"/>
    </cs:fontRef>
    <cs:spPr>
      <a:ln w="9525">
        <a:solidFill>
          <a:schemeClr val="tx1">
            <a:lumMod val="50000"/>
            <a:lumOff val="50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a:solidFill>
          <a:schemeClr val="tx1">
            <a:lumMod val="15000"/>
            <a:lumOff val="85000"/>
          </a:schemeClr>
        </a:solidFill>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35000"/>
            <a:lumOff val="65000"/>
          </a:schemeClr>
        </a:solidFill>
        <a:round/>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inor">
      <a:schemeClr val="tx1">
        <a:lumMod val="50000"/>
        <a:lumOff val="50000"/>
      </a:schemeClr>
    </cs:fontRef>
    <cs:defRPr sz="1800" b="1" kern="1200" cap="all" spc="15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50000"/>
            <a:lumOff val="50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dk1"/>
    </cs:fontRef>
  </cs:wall>
</cs:chartStyle>
</file>

<file path=ppt/charts/style6.xml><?xml version="1.0" encoding="utf-8"?>
<cs:chartStyle xmlns:cs="http://schemas.microsoft.com/office/drawing/2012/chartStyle" xmlns:a="http://schemas.openxmlformats.org/drawingml/2006/main" id="203">
  <cs:axisTitle>
    <cs:lnRef idx="0"/>
    <cs:fillRef idx="0"/>
    <cs:effectRef idx="0"/>
    <cs:fontRef idx="minor">
      <a:schemeClr val="tx1">
        <a:lumMod val="65000"/>
        <a:lumOff val="35000"/>
      </a:schemeClr>
    </cs:fontRef>
    <cs:defRPr sz="900" b="1" kern="1200"/>
  </cs:axisTitle>
  <cs:categoryAxis>
    <cs:lnRef idx="0"/>
    <cs:fillRef idx="0"/>
    <cs:effectRef idx="0"/>
    <cs:fontRef idx="minor">
      <a:schemeClr val="tx1">
        <a:lumMod val="65000"/>
        <a:lumOff val="35000"/>
      </a:schemeClr>
    </cs:fontRef>
    <cs:spPr>
      <a:ln w="19050"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dk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styleClr val="auto"/>
    </cs:effectRef>
    <cs:fontRef idx="minor">
      <a:schemeClr val="dk1"/>
    </cs:fontRef>
    <cs:spPr>
      <a:pattFill prst="narHorz">
        <a:fgClr>
          <a:schemeClr val="phClr"/>
        </a:fgClr>
        <a:bgClr>
          <a:schemeClr val="phClr">
            <a:lumMod val="20000"/>
            <a:lumOff val="80000"/>
          </a:schemeClr>
        </a:bgClr>
      </a:pattFill>
      <a:effectLst>
        <a:innerShdw blurRad="114300">
          <a:schemeClr val="phClr"/>
        </a:innerShdw>
      </a:effectLst>
    </cs:spPr>
  </cs:dataPoint>
  <cs:dataPoint3D>
    <cs:lnRef idx="0"/>
    <cs:fillRef idx="0">
      <cs:styleClr val="auto"/>
    </cs:fillRef>
    <cs:effectRef idx="0"/>
    <cs:fontRef idx="minor">
      <a:schemeClr val="dk1"/>
    </cs:fontRef>
    <cs:spPr>
      <a:pattFill prst="narHorz">
        <a:fgClr>
          <a:schemeClr val="phClr"/>
        </a:fgClr>
        <a:bgClr>
          <a:schemeClr val="phClr">
            <a:lumMod val="20000"/>
            <a:lumOff val="80000"/>
          </a:schemeClr>
        </a:bgClr>
      </a:pattFill>
      <a:effectLst>
        <a:innerShdw blurRad="114300">
          <a:schemeClr val="phClr"/>
        </a:innerShdw>
      </a:effectLst>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900" kern="1200"/>
  </cs:dataTable>
  <cs:downBar>
    <cs:lnRef idx="0"/>
    <cs:fillRef idx="0"/>
    <cs:effectRef idx="0"/>
    <cs:fontRef idx="minor">
      <a:schemeClr val="dk1"/>
    </cs:fontRef>
    <cs:spPr>
      <a:solidFill>
        <a:schemeClr val="dk1">
          <a:lumMod val="75000"/>
          <a:lumOff val="25000"/>
        </a:schemeClr>
      </a:solidFill>
      <a:ln w="9525">
        <a:solidFill>
          <a:schemeClr val="tx1">
            <a:lumMod val="50000"/>
            <a:lumOff val="50000"/>
          </a:schemeClr>
        </a:solidFill>
      </a:ln>
    </cs:spPr>
  </cs:downBar>
  <cs:dropLine>
    <cs:lnRef idx="0"/>
    <cs:fillRef idx="0"/>
    <cs:effectRef idx="0"/>
    <cs:fontRef idx="minor">
      <a:schemeClr val="dk1"/>
    </cs:fontRef>
    <cs:spPr>
      <a:ln w="9525">
        <a:solidFill>
          <a:schemeClr val="tx1">
            <a:lumMod val="35000"/>
            <a:lumOff val="65000"/>
          </a:schemeClr>
        </a:solidFill>
        <a:round/>
      </a:ln>
    </cs:spPr>
  </cs:dropLine>
  <cs:errorBar>
    <cs:lnRef idx="0"/>
    <cs:fillRef idx="0"/>
    <cs:effectRef idx="0"/>
    <cs:fontRef idx="minor">
      <a:schemeClr val="dk1"/>
    </cs:fontRef>
    <cs:spPr>
      <a:ln w="9525">
        <a:solidFill>
          <a:schemeClr val="tx1">
            <a:lumMod val="50000"/>
            <a:lumOff val="50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a:solidFill>
          <a:schemeClr val="tx1">
            <a:lumMod val="15000"/>
            <a:lumOff val="85000"/>
          </a:schemeClr>
        </a:solidFill>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35000"/>
            <a:lumOff val="65000"/>
          </a:schemeClr>
        </a:solidFill>
        <a:round/>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inor">
      <a:schemeClr val="tx1">
        <a:lumMod val="50000"/>
        <a:lumOff val="50000"/>
      </a:schemeClr>
    </cs:fontRef>
    <cs:defRPr sz="1800" b="1" kern="1200" cap="all" spc="15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50000"/>
            <a:lumOff val="50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dk1"/>
    </cs:fontRef>
  </cs:wall>
</cs:chartStyle>
</file>

<file path=ppt/charts/style7.xml><?xml version="1.0" encoding="utf-8"?>
<cs:chartStyle xmlns:cs="http://schemas.microsoft.com/office/drawing/2012/chartStyle" xmlns:a="http://schemas.openxmlformats.org/drawingml/2006/main" id="203">
  <cs:axisTitle>
    <cs:lnRef idx="0"/>
    <cs:fillRef idx="0"/>
    <cs:effectRef idx="0"/>
    <cs:fontRef idx="minor">
      <a:schemeClr val="tx1">
        <a:lumMod val="65000"/>
        <a:lumOff val="35000"/>
      </a:schemeClr>
    </cs:fontRef>
    <cs:defRPr sz="900" b="1" kern="1200"/>
  </cs:axisTitle>
  <cs:categoryAxis>
    <cs:lnRef idx="0"/>
    <cs:fillRef idx="0"/>
    <cs:effectRef idx="0"/>
    <cs:fontRef idx="minor">
      <a:schemeClr val="tx1">
        <a:lumMod val="65000"/>
        <a:lumOff val="35000"/>
      </a:schemeClr>
    </cs:fontRef>
    <cs:spPr>
      <a:ln w="19050"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dk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styleClr val="auto"/>
    </cs:effectRef>
    <cs:fontRef idx="minor">
      <a:schemeClr val="dk1"/>
    </cs:fontRef>
    <cs:spPr>
      <a:pattFill prst="narHorz">
        <a:fgClr>
          <a:schemeClr val="phClr"/>
        </a:fgClr>
        <a:bgClr>
          <a:schemeClr val="phClr">
            <a:lumMod val="20000"/>
            <a:lumOff val="80000"/>
          </a:schemeClr>
        </a:bgClr>
      </a:pattFill>
      <a:effectLst>
        <a:innerShdw blurRad="114300">
          <a:schemeClr val="phClr"/>
        </a:innerShdw>
      </a:effectLst>
    </cs:spPr>
  </cs:dataPoint>
  <cs:dataPoint3D>
    <cs:lnRef idx="0"/>
    <cs:fillRef idx="0">
      <cs:styleClr val="auto"/>
    </cs:fillRef>
    <cs:effectRef idx="0"/>
    <cs:fontRef idx="minor">
      <a:schemeClr val="dk1"/>
    </cs:fontRef>
    <cs:spPr>
      <a:pattFill prst="narHorz">
        <a:fgClr>
          <a:schemeClr val="phClr"/>
        </a:fgClr>
        <a:bgClr>
          <a:schemeClr val="phClr">
            <a:lumMod val="20000"/>
            <a:lumOff val="80000"/>
          </a:schemeClr>
        </a:bgClr>
      </a:pattFill>
      <a:effectLst>
        <a:innerShdw blurRad="114300">
          <a:schemeClr val="phClr"/>
        </a:innerShdw>
      </a:effectLst>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900" kern="1200"/>
  </cs:dataTable>
  <cs:downBar>
    <cs:lnRef idx="0"/>
    <cs:fillRef idx="0"/>
    <cs:effectRef idx="0"/>
    <cs:fontRef idx="minor">
      <a:schemeClr val="dk1"/>
    </cs:fontRef>
    <cs:spPr>
      <a:solidFill>
        <a:schemeClr val="dk1">
          <a:lumMod val="75000"/>
          <a:lumOff val="25000"/>
        </a:schemeClr>
      </a:solidFill>
      <a:ln w="9525">
        <a:solidFill>
          <a:schemeClr val="tx1">
            <a:lumMod val="50000"/>
            <a:lumOff val="50000"/>
          </a:schemeClr>
        </a:solidFill>
      </a:ln>
    </cs:spPr>
  </cs:downBar>
  <cs:dropLine>
    <cs:lnRef idx="0"/>
    <cs:fillRef idx="0"/>
    <cs:effectRef idx="0"/>
    <cs:fontRef idx="minor">
      <a:schemeClr val="dk1"/>
    </cs:fontRef>
    <cs:spPr>
      <a:ln w="9525">
        <a:solidFill>
          <a:schemeClr val="tx1">
            <a:lumMod val="35000"/>
            <a:lumOff val="65000"/>
          </a:schemeClr>
        </a:solidFill>
        <a:round/>
      </a:ln>
    </cs:spPr>
  </cs:dropLine>
  <cs:errorBar>
    <cs:lnRef idx="0"/>
    <cs:fillRef idx="0"/>
    <cs:effectRef idx="0"/>
    <cs:fontRef idx="minor">
      <a:schemeClr val="dk1"/>
    </cs:fontRef>
    <cs:spPr>
      <a:ln w="9525">
        <a:solidFill>
          <a:schemeClr val="tx1">
            <a:lumMod val="50000"/>
            <a:lumOff val="50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a:solidFill>
          <a:schemeClr val="tx1">
            <a:lumMod val="15000"/>
            <a:lumOff val="85000"/>
          </a:schemeClr>
        </a:solidFill>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35000"/>
            <a:lumOff val="65000"/>
          </a:schemeClr>
        </a:solidFill>
        <a:round/>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inor">
      <a:schemeClr val="tx1">
        <a:lumMod val="50000"/>
        <a:lumOff val="50000"/>
      </a:schemeClr>
    </cs:fontRef>
    <cs:defRPr sz="1800" b="1" kern="1200" cap="all" spc="15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50000"/>
            <a:lumOff val="50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dk1"/>
    </cs:fontRef>
  </cs:wall>
</cs:chartStyle>
</file>

<file path=ppt/charts/style8.xml><?xml version="1.0" encoding="utf-8"?>
<cs:chartStyle xmlns:cs="http://schemas.microsoft.com/office/drawing/2012/chartStyle" xmlns:a="http://schemas.openxmlformats.org/drawingml/2006/main" id="203">
  <cs:axisTitle>
    <cs:lnRef idx="0"/>
    <cs:fillRef idx="0"/>
    <cs:effectRef idx="0"/>
    <cs:fontRef idx="minor">
      <a:schemeClr val="tx1">
        <a:lumMod val="65000"/>
        <a:lumOff val="35000"/>
      </a:schemeClr>
    </cs:fontRef>
    <cs:defRPr sz="900" b="1" kern="1200"/>
  </cs:axisTitle>
  <cs:categoryAxis>
    <cs:lnRef idx="0"/>
    <cs:fillRef idx="0"/>
    <cs:effectRef idx="0"/>
    <cs:fontRef idx="minor">
      <a:schemeClr val="tx1">
        <a:lumMod val="65000"/>
        <a:lumOff val="35000"/>
      </a:schemeClr>
    </cs:fontRef>
    <cs:spPr>
      <a:ln w="19050"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dk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styleClr val="auto"/>
    </cs:effectRef>
    <cs:fontRef idx="minor">
      <a:schemeClr val="dk1"/>
    </cs:fontRef>
    <cs:spPr>
      <a:pattFill prst="narHorz">
        <a:fgClr>
          <a:schemeClr val="phClr"/>
        </a:fgClr>
        <a:bgClr>
          <a:schemeClr val="phClr">
            <a:lumMod val="20000"/>
            <a:lumOff val="80000"/>
          </a:schemeClr>
        </a:bgClr>
      </a:pattFill>
      <a:effectLst>
        <a:innerShdw blurRad="114300">
          <a:schemeClr val="phClr"/>
        </a:innerShdw>
      </a:effectLst>
    </cs:spPr>
  </cs:dataPoint>
  <cs:dataPoint3D>
    <cs:lnRef idx="0"/>
    <cs:fillRef idx="0">
      <cs:styleClr val="auto"/>
    </cs:fillRef>
    <cs:effectRef idx="0"/>
    <cs:fontRef idx="minor">
      <a:schemeClr val="dk1"/>
    </cs:fontRef>
    <cs:spPr>
      <a:pattFill prst="narHorz">
        <a:fgClr>
          <a:schemeClr val="phClr"/>
        </a:fgClr>
        <a:bgClr>
          <a:schemeClr val="phClr">
            <a:lumMod val="20000"/>
            <a:lumOff val="80000"/>
          </a:schemeClr>
        </a:bgClr>
      </a:pattFill>
      <a:effectLst>
        <a:innerShdw blurRad="114300">
          <a:schemeClr val="phClr"/>
        </a:innerShdw>
      </a:effectLst>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900" kern="1200"/>
  </cs:dataTable>
  <cs:downBar>
    <cs:lnRef idx="0"/>
    <cs:fillRef idx="0"/>
    <cs:effectRef idx="0"/>
    <cs:fontRef idx="minor">
      <a:schemeClr val="dk1"/>
    </cs:fontRef>
    <cs:spPr>
      <a:solidFill>
        <a:schemeClr val="dk1">
          <a:lumMod val="75000"/>
          <a:lumOff val="25000"/>
        </a:schemeClr>
      </a:solidFill>
      <a:ln w="9525">
        <a:solidFill>
          <a:schemeClr val="tx1">
            <a:lumMod val="50000"/>
            <a:lumOff val="50000"/>
          </a:schemeClr>
        </a:solidFill>
      </a:ln>
    </cs:spPr>
  </cs:downBar>
  <cs:dropLine>
    <cs:lnRef idx="0"/>
    <cs:fillRef idx="0"/>
    <cs:effectRef idx="0"/>
    <cs:fontRef idx="minor">
      <a:schemeClr val="dk1"/>
    </cs:fontRef>
    <cs:spPr>
      <a:ln w="9525">
        <a:solidFill>
          <a:schemeClr val="tx1">
            <a:lumMod val="35000"/>
            <a:lumOff val="65000"/>
          </a:schemeClr>
        </a:solidFill>
        <a:round/>
      </a:ln>
    </cs:spPr>
  </cs:dropLine>
  <cs:errorBar>
    <cs:lnRef idx="0"/>
    <cs:fillRef idx="0"/>
    <cs:effectRef idx="0"/>
    <cs:fontRef idx="minor">
      <a:schemeClr val="dk1"/>
    </cs:fontRef>
    <cs:spPr>
      <a:ln w="9525">
        <a:solidFill>
          <a:schemeClr val="tx1">
            <a:lumMod val="50000"/>
            <a:lumOff val="50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a:solidFill>
          <a:schemeClr val="tx1">
            <a:lumMod val="15000"/>
            <a:lumOff val="85000"/>
          </a:schemeClr>
        </a:solidFill>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35000"/>
            <a:lumOff val="65000"/>
          </a:schemeClr>
        </a:solidFill>
        <a:round/>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inor">
      <a:schemeClr val="tx1">
        <a:lumMod val="50000"/>
        <a:lumOff val="50000"/>
      </a:schemeClr>
    </cs:fontRef>
    <cs:defRPr sz="1800" b="1" kern="1200" cap="all" spc="15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50000"/>
            <a:lumOff val="50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dk1"/>
    </cs:fontRef>
  </cs:wall>
</cs:chartStyle>
</file>

<file path=ppt/diagrams/_rels/data17.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image" Target="../media/image74.png"/><Relationship Id="rId1" Type="http://schemas.openxmlformats.org/officeDocument/2006/relationships/image" Target="../media/image73.png"/><Relationship Id="rId4" Type="http://schemas.openxmlformats.org/officeDocument/2006/relationships/image" Target="../media/image76.png"/></Relationships>
</file>

<file path=ppt/diagrams/_rels/data7.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image" Target="../media/image39.png"/></Relationships>
</file>

<file path=ppt/diagrams/_rels/data9.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image" Target="../media/image39.png"/></Relationships>
</file>

<file path=ppt/diagrams/_rels/drawing17.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image" Target="../media/image74.png"/><Relationship Id="rId1" Type="http://schemas.openxmlformats.org/officeDocument/2006/relationships/image" Target="../media/image73.png"/><Relationship Id="rId4" Type="http://schemas.openxmlformats.org/officeDocument/2006/relationships/image" Target="../media/image76.png"/></Relationships>
</file>

<file path=ppt/diagrams/_rels/drawing7.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image" Target="../media/image39.png"/></Relationships>
</file>

<file path=ppt/diagrams/_rels/drawing9.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image" Target="../media/image39.pn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accent6_2">
  <dgm:title val=""/>
  <dgm:desc val=""/>
  <dgm:catLst>
    <dgm:cat type="accent6" pri="11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8.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3">
  <dgm:title val=""/>
  <dgm:desc val=""/>
  <dgm:catLst>
    <dgm:cat type="accent1" pri="11300"/>
  </dgm:catLst>
  <dgm:styleLbl name="node0">
    <dgm:fillClrLst meth="repeat">
      <a:schemeClr val="accent1">
        <a:shade val="80000"/>
      </a:schemeClr>
    </dgm:fillClrLst>
    <dgm:linClrLst meth="repeat">
      <a:schemeClr val="lt1"/>
    </dgm:linClrLst>
    <dgm:effectClrLst/>
    <dgm:txLinClrLst/>
    <dgm:txFillClrLst/>
    <dgm:txEffectClrLst/>
  </dgm:styleLbl>
  <dgm:styleLbl name="alignNode1">
    <dgm:fillClrLst>
      <a:schemeClr val="accent1">
        <a:shade val="80000"/>
      </a:schemeClr>
      <a:schemeClr val="accent1">
        <a:tint val="70000"/>
      </a:schemeClr>
    </dgm:fillClrLst>
    <dgm:linClrLst>
      <a:schemeClr val="accent1">
        <a:shade val="80000"/>
      </a:schemeClr>
      <a:schemeClr val="accent1">
        <a:tint val="70000"/>
      </a:schemeClr>
    </dgm:linClrLst>
    <dgm:effectClrLst/>
    <dgm:txLinClrLst/>
    <dgm:txFillClrLst/>
    <dgm:txEffectClrLst/>
  </dgm:styleLbl>
  <dgm:styleLbl name="node1">
    <dgm:fillClrLst>
      <a:schemeClr val="accent1">
        <a:shade val="80000"/>
      </a:schemeClr>
      <a:schemeClr val="accent1">
        <a:tint val="70000"/>
      </a:schemeClr>
    </dgm:fillClrLst>
    <dgm:linClrLst meth="repeat">
      <a:schemeClr val="lt1"/>
    </dgm:linClrLst>
    <dgm:effectClrLst/>
    <dgm:txLinClrLst/>
    <dgm:txFillClrLst/>
    <dgm:txEffectClrLst/>
  </dgm:styleLbl>
  <dgm:styleLbl name="lnNode1">
    <dgm:fillClrLst>
      <a:schemeClr val="accent1">
        <a:shade val="80000"/>
      </a:schemeClr>
      <a:schemeClr val="accent1">
        <a:tint val="7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tint val="70000"/>
        <a:alpha val="50000"/>
      </a:schemeClr>
    </dgm:fillClrLst>
    <dgm:linClrLst meth="repeat">
      <a:schemeClr val="lt1"/>
    </dgm:linClrLst>
    <dgm:effectClrLst/>
    <dgm:txLinClrLst/>
    <dgm:txFillClrLst/>
    <dgm:txEffectClrLst/>
  </dgm:styleLbl>
  <dgm:styleLbl name="node2">
    <dgm:fillClrLst>
      <a:schemeClr val="accent1">
        <a:tint val="99000"/>
      </a:schemeClr>
    </dgm:fillClrLst>
    <dgm:linClrLst meth="repeat">
      <a:schemeClr val="lt1"/>
    </dgm:linClrLst>
    <dgm:effectClrLst/>
    <dgm:txLinClrLst/>
    <dgm:txFillClrLst/>
    <dgm:txEffectClrLst/>
  </dgm:styleLbl>
  <dgm:styleLbl name="node3">
    <dgm:fillClrLst>
      <a:schemeClr val="accent1">
        <a:tint val="80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dgm:txEffectClrLst/>
  </dgm:styleLbl>
  <dgm:styleLbl name="f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b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sibTrans1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9000"/>
      </a:schemeClr>
    </dgm:fillClrLst>
    <dgm:linClrLst meth="repeat">
      <a:schemeClr val="lt1"/>
    </dgm:linClrLst>
    <dgm:effectClrLst/>
    <dgm:txLinClrLst/>
    <dgm:txFillClrLst/>
    <dgm:txEffectClrLst/>
  </dgm:styleLbl>
  <dgm:styleLbl name="asst3">
    <dgm:fillClrLst>
      <a:schemeClr val="accent1">
        <a:tint val="80000"/>
      </a:schemeClr>
    </dgm:fillClrLst>
    <dgm:linClrLst meth="repeat">
      <a:schemeClr val="lt1"/>
    </dgm:linClrLst>
    <dgm:effectClrLst/>
    <dgm:txLinClrLst/>
    <dgm:txFillClrLst/>
    <dgm:txEffectClrLst/>
  </dgm:styleLbl>
  <dgm:styleLbl name="asst4">
    <dgm:fillClrLst>
      <a:schemeClr val="accent1">
        <a:tint val="7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lt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9000"/>
      </a:schemeClr>
    </dgm:fillClrLst>
    <dgm:linClrLst meth="repeat">
      <a:schemeClr val="accent1">
        <a:tint val="99000"/>
      </a:schemeClr>
    </dgm:linClrLst>
    <dgm:effectClrLst/>
    <dgm:txLinClrLst/>
    <dgm:txFillClrLst meth="repeat">
      <a:schemeClr val="tx1"/>
    </dgm:txFillClrLst>
    <dgm:txEffectClrLst/>
  </dgm:styleLbl>
  <dgm:styleLbl name="parChTrans1D3">
    <dgm:fillClrLst meth="repeat">
      <a:schemeClr val="accent1">
        <a:tint val="80000"/>
      </a:schemeClr>
    </dgm:fillClrLst>
    <dgm:linClrLst meth="repeat">
      <a:schemeClr val="accent1">
        <a:tint val="80000"/>
      </a:schemeClr>
    </dgm:linClrLst>
    <dgm:effectClrLst/>
    <dgm:txLinClrLst/>
    <dgm:txFillClrLst meth="repeat">
      <a:schemeClr val="tx1"/>
    </dgm:txFillClrLst>
    <dgm:txEffectClrLst/>
  </dgm:styleLbl>
  <dgm:styleLbl name="parChTrans1D4">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EBE1CAE-F537-4D11-9E6B-61BBD7E4D3A2}" type="doc">
      <dgm:prSet loTypeId="urn:microsoft.com/office/officeart/2005/8/layout/default" loCatId="list" qsTypeId="urn:microsoft.com/office/officeart/2005/8/quickstyle/simple1" qsCatId="simple" csTypeId="urn:microsoft.com/office/officeart/2005/8/colors/accent1_2" csCatId="accent1" phldr="1"/>
      <dgm:spPr/>
      <dgm:t>
        <a:bodyPr/>
        <a:lstStyle/>
        <a:p>
          <a:endParaRPr lang="es-MX"/>
        </a:p>
      </dgm:t>
    </dgm:pt>
    <dgm:pt modelId="{5A987B39-8DD0-4BB6-8925-FBAF320499C6}">
      <dgm:prSet phldrT="[Texto]"/>
      <dgm:spPr>
        <a:solidFill>
          <a:schemeClr val="accent5">
            <a:lumMod val="20000"/>
            <a:lumOff val="80000"/>
          </a:schemeClr>
        </a:solidFill>
      </dgm:spPr>
      <dgm:t>
        <a:bodyPr/>
        <a:lstStyle/>
        <a:p>
          <a:r>
            <a:rPr lang="es-MX" b="0" dirty="0">
              <a:solidFill>
                <a:schemeClr val="tx1"/>
              </a:solidFill>
            </a:rPr>
            <a:t>Características de la Subasta</a:t>
          </a:r>
        </a:p>
      </dgm:t>
    </dgm:pt>
    <dgm:pt modelId="{FAA3E805-7216-45EB-945C-7522C863D3BB}" type="parTrans" cxnId="{80F7E66A-15AF-4676-8C74-68E86A7DD92E}">
      <dgm:prSet/>
      <dgm:spPr/>
      <dgm:t>
        <a:bodyPr/>
        <a:lstStyle/>
        <a:p>
          <a:endParaRPr lang="es-MX"/>
        </a:p>
      </dgm:t>
    </dgm:pt>
    <dgm:pt modelId="{E640D051-4814-4E6C-8408-879A2C3B3AEB}" type="sibTrans" cxnId="{80F7E66A-15AF-4676-8C74-68E86A7DD92E}">
      <dgm:prSet/>
      <dgm:spPr/>
      <dgm:t>
        <a:bodyPr/>
        <a:lstStyle/>
        <a:p>
          <a:endParaRPr lang="es-MX"/>
        </a:p>
      </dgm:t>
    </dgm:pt>
    <dgm:pt modelId="{2A95880F-FD9E-4969-A8EA-26FE4335DDB3}">
      <dgm:prSet phldrT="[Texto]"/>
      <dgm:spPr>
        <a:solidFill>
          <a:schemeClr val="accent5">
            <a:lumMod val="20000"/>
            <a:lumOff val="80000"/>
          </a:schemeClr>
        </a:solidFill>
      </dgm:spPr>
      <dgm:t>
        <a:bodyPr/>
        <a:lstStyle/>
        <a:p>
          <a:r>
            <a:rPr lang="es-MX" b="0" dirty="0">
              <a:solidFill>
                <a:schemeClr val="tx1"/>
              </a:solidFill>
            </a:rPr>
            <a:t>Procedimientos y reglas de la Subasta</a:t>
          </a:r>
        </a:p>
      </dgm:t>
    </dgm:pt>
    <dgm:pt modelId="{3FFA3798-7E7C-4D42-86F4-6EA596D0262C}" type="parTrans" cxnId="{85189B53-8228-447F-A655-971A3C0EDA6D}">
      <dgm:prSet/>
      <dgm:spPr/>
      <dgm:t>
        <a:bodyPr/>
        <a:lstStyle/>
        <a:p>
          <a:endParaRPr lang="es-MX"/>
        </a:p>
      </dgm:t>
    </dgm:pt>
    <dgm:pt modelId="{46EF4285-6BE2-41C6-ABF3-7D54F646604A}" type="sibTrans" cxnId="{85189B53-8228-447F-A655-971A3C0EDA6D}">
      <dgm:prSet/>
      <dgm:spPr/>
      <dgm:t>
        <a:bodyPr/>
        <a:lstStyle/>
        <a:p>
          <a:endParaRPr lang="es-MX"/>
        </a:p>
      </dgm:t>
    </dgm:pt>
    <dgm:pt modelId="{5D51626B-B790-4DB4-AC83-4EF5D3570A35}">
      <dgm:prSet phldrT="[Texto]"/>
      <dgm:spPr>
        <a:solidFill>
          <a:schemeClr val="accent5">
            <a:lumMod val="20000"/>
            <a:lumOff val="80000"/>
          </a:schemeClr>
        </a:solidFill>
      </dgm:spPr>
      <dgm:t>
        <a:bodyPr/>
        <a:lstStyle/>
        <a:p>
          <a:r>
            <a:rPr lang="es-MX" b="0" dirty="0">
              <a:solidFill>
                <a:schemeClr val="tx1"/>
              </a:solidFill>
            </a:rPr>
            <a:t>Presentación de oferta de Compra</a:t>
          </a:r>
        </a:p>
      </dgm:t>
    </dgm:pt>
    <dgm:pt modelId="{D7679AAB-15AD-4D7A-B6F9-84838968F994}" type="parTrans" cxnId="{977EDE38-193A-4C06-A9CB-53CF60B0E6D4}">
      <dgm:prSet/>
      <dgm:spPr/>
      <dgm:t>
        <a:bodyPr/>
        <a:lstStyle/>
        <a:p>
          <a:endParaRPr lang="es-MX"/>
        </a:p>
      </dgm:t>
    </dgm:pt>
    <dgm:pt modelId="{89AABB6C-BB71-4783-868A-9999F687CFE3}" type="sibTrans" cxnId="{977EDE38-193A-4C06-A9CB-53CF60B0E6D4}">
      <dgm:prSet/>
      <dgm:spPr/>
      <dgm:t>
        <a:bodyPr/>
        <a:lstStyle/>
        <a:p>
          <a:endParaRPr lang="es-MX"/>
        </a:p>
      </dgm:t>
    </dgm:pt>
    <dgm:pt modelId="{5C329D25-B26B-4E04-A47A-A2B598CA6744}">
      <dgm:prSet phldrT="[Texto]"/>
      <dgm:spPr>
        <a:solidFill>
          <a:schemeClr val="accent5">
            <a:lumMod val="20000"/>
            <a:lumOff val="80000"/>
          </a:schemeClr>
        </a:solidFill>
      </dgm:spPr>
      <dgm:t>
        <a:bodyPr/>
        <a:lstStyle/>
        <a:p>
          <a:r>
            <a:rPr lang="es-MX" b="0" dirty="0">
              <a:solidFill>
                <a:schemeClr val="tx1"/>
              </a:solidFill>
            </a:rPr>
            <a:t>Precalificación de las Ofertas de Venta</a:t>
          </a:r>
        </a:p>
      </dgm:t>
    </dgm:pt>
    <dgm:pt modelId="{D246F92A-E34C-415B-9DE8-FF19060DCADC}" type="parTrans" cxnId="{7FF7113F-C08F-4CCC-9E65-3E701016323C}">
      <dgm:prSet/>
      <dgm:spPr/>
      <dgm:t>
        <a:bodyPr/>
        <a:lstStyle/>
        <a:p>
          <a:endParaRPr lang="es-MX"/>
        </a:p>
      </dgm:t>
    </dgm:pt>
    <dgm:pt modelId="{EB15FE2D-E8F6-44AB-886D-0EC97A371024}" type="sibTrans" cxnId="{7FF7113F-C08F-4CCC-9E65-3E701016323C}">
      <dgm:prSet/>
      <dgm:spPr/>
      <dgm:t>
        <a:bodyPr/>
        <a:lstStyle/>
        <a:p>
          <a:endParaRPr lang="es-MX"/>
        </a:p>
      </dgm:t>
    </dgm:pt>
    <dgm:pt modelId="{0A9B36BA-B456-45C2-AC32-AC990E8C7314}">
      <dgm:prSet phldrT="[Texto]"/>
      <dgm:spPr>
        <a:solidFill>
          <a:schemeClr val="accent5">
            <a:lumMod val="20000"/>
            <a:lumOff val="80000"/>
          </a:schemeClr>
        </a:solidFill>
      </dgm:spPr>
      <dgm:t>
        <a:bodyPr/>
        <a:lstStyle/>
        <a:p>
          <a:pPr marL="0" marR="0" indent="0" defTabSz="914400" eaLnBrk="1" fontAlgn="auto" latinLnBrk="0" hangingPunct="1">
            <a:lnSpc>
              <a:spcPct val="100000"/>
            </a:lnSpc>
            <a:spcBef>
              <a:spcPts val="0"/>
            </a:spcBef>
            <a:spcAft>
              <a:spcPts val="0"/>
            </a:spcAft>
            <a:buClrTx/>
            <a:buSzTx/>
            <a:buFontTx/>
            <a:buNone/>
            <a:tabLst/>
            <a:defRPr/>
          </a:pPr>
          <a:endParaRPr lang="es-MX" b="0" dirty="0">
            <a:solidFill>
              <a:schemeClr val="tx1"/>
            </a:solidFill>
          </a:endParaRPr>
        </a:p>
        <a:p>
          <a:pPr marL="0" marR="0" indent="0" defTabSz="914400" eaLnBrk="1" fontAlgn="auto" latinLnBrk="0" hangingPunct="1">
            <a:lnSpc>
              <a:spcPct val="100000"/>
            </a:lnSpc>
            <a:spcBef>
              <a:spcPts val="0"/>
            </a:spcBef>
            <a:spcAft>
              <a:spcPts val="0"/>
            </a:spcAft>
            <a:buClrTx/>
            <a:buSzTx/>
            <a:buFontTx/>
            <a:buNone/>
            <a:tabLst/>
            <a:defRPr/>
          </a:pPr>
          <a:r>
            <a:rPr lang="es-MX" b="0" dirty="0">
              <a:solidFill>
                <a:schemeClr val="tx1"/>
              </a:solidFill>
            </a:rPr>
            <a:t>Evaluación de las Ofertas de Venta</a:t>
          </a:r>
        </a:p>
        <a:p>
          <a:pPr defTabSz="711200">
            <a:lnSpc>
              <a:spcPct val="90000"/>
            </a:lnSpc>
            <a:spcBef>
              <a:spcPct val="0"/>
            </a:spcBef>
            <a:spcAft>
              <a:spcPct val="35000"/>
            </a:spcAft>
          </a:pPr>
          <a:endParaRPr lang="es-MX" dirty="0"/>
        </a:p>
      </dgm:t>
    </dgm:pt>
    <dgm:pt modelId="{7D0E83B3-A945-4D87-A862-57B70FF8749A}" type="parTrans" cxnId="{B84F5665-B119-47CA-A09A-85BA34C2529F}">
      <dgm:prSet/>
      <dgm:spPr/>
      <dgm:t>
        <a:bodyPr/>
        <a:lstStyle/>
        <a:p>
          <a:endParaRPr lang="es-MX"/>
        </a:p>
      </dgm:t>
    </dgm:pt>
    <dgm:pt modelId="{D04677A2-0302-49B9-B315-AB71811FB89D}" type="sibTrans" cxnId="{B84F5665-B119-47CA-A09A-85BA34C2529F}">
      <dgm:prSet/>
      <dgm:spPr/>
      <dgm:t>
        <a:bodyPr/>
        <a:lstStyle/>
        <a:p>
          <a:endParaRPr lang="es-MX"/>
        </a:p>
      </dgm:t>
    </dgm:pt>
    <dgm:pt modelId="{7043E6D4-268B-4761-A3BF-C6FC189CF9D2}">
      <dgm:prSet phldrT="[Texto]"/>
      <dgm:spPr>
        <a:solidFill>
          <a:schemeClr val="accent5">
            <a:lumMod val="20000"/>
            <a:lumOff val="80000"/>
          </a:schemeClr>
        </a:solidFill>
      </dgm:spPr>
      <dgm:t>
        <a:bodyPr/>
        <a:lstStyle/>
        <a:p>
          <a:r>
            <a:rPr lang="es-MX" b="0" dirty="0">
              <a:solidFill>
                <a:schemeClr val="tx1"/>
              </a:solidFill>
            </a:rPr>
            <a:t>Desechamiento de Ofertas y solución de controversias</a:t>
          </a:r>
        </a:p>
      </dgm:t>
    </dgm:pt>
    <dgm:pt modelId="{B6526407-C509-4232-A4D8-DA7FCED294C7}" type="parTrans" cxnId="{ECE46E40-0997-4404-A403-C294EA36B06A}">
      <dgm:prSet/>
      <dgm:spPr/>
      <dgm:t>
        <a:bodyPr/>
        <a:lstStyle/>
        <a:p>
          <a:endParaRPr lang="es-MX"/>
        </a:p>
      </dgm:t>
    </dgm:pt>
    <dgm:pt modelId="{A395EF80-8D25-437C-93EF-1458E5336D04}" type="sibTrans" cxnId="{ECE46E40-0997-4404-A403-C294EA36B06A}">
      <dgm:prSet/>
      <dgm:spPr/>
      <dgm:t>
        <a:bodyPr/>
        <a:lstStyle/>
        <a:p>
          <a:endParaRPr lang="es-MX"/>
        </a:p>
      </dgm:t>
    </dgm:pt>
    <dgm:pt modelId="{53C48001-B24F-4AFA-ACD1-268C55C0D1F5}">
      <dgm:prSet/>
      <dgm:spPr>
        <a:solidFill>
          <a:schemeClr val="accent5">
            <a:lumMod val="20000"/>
            <a:lumOff val="80000"/>
          </a:schemeClr>
        </a:solidFill>
      </dgm:spPr>
      <dgm:t>
        <a:bodyPr/>
        <a:lstStyle/>
        <a:p>
          <a:pPr marL="0" marR="0" indent="0" defTabSz="914400" eaLnBrk="1" fontAlgn="auto" latinLnBrk="0" hangingPunct="1">
            <a:lnSpc>
              <a:spcPct val="100000"/>
            </a:lnSpc>
            <a:spcBef>
              <a:spcPts val="0"/>
            </a:spcBef>
            <a:spcAft>
              <a:spcPts val="0"/>
            </a:spcAft>
            <a:buClrTx/>
            <a:buSzTx/>
            <a:buFontTx/>
            <a:buNone/>
            <a:tabLst/>
            <a:defRPr/>
          </a:pPr>
          <a:r>
            <a:rPr lang="es-MX" dirty="0">
              <a:solidFill>
                <a:schemeClr val="tx1"/>
              </a:solidFill>
            </a:rPr>
            <a:t>Fallo de la Subasta y Asignación de Contratos</a:t>
          </a:r>
        </a:p>
        <a:p>
          <a:pPr defTabSz="711200">
            <a:lnSpc>
              <a:spcPct val="90000"/>
            </a:lnSpc>
            <a:spcBef>
              <a:spcPct val="0"/>
            </a:spcBef>
            <a:spcAft>
              <a:spcPct val="35000"/>
            </a:spcAft>
          </a:pPr>
          <a:endParaRPr lang="es-MX" dirty="0"/>
        </a:p>
      </dgm:t>
    </dgm:pt>
    <dgm:pt modelId="{E6C3D231-8D5F-4587-8436-0526BCB02BB9}" type="parTrans" cxnId="{9D42C5E5-B09B-4841-9782-667ACDB6BA8A}">
      <dgm:prSet/>
      <dgm:spPr/>
      <dgm:t>
        <a:bodyPr/>
        <a:lstStyle/>
        <a:p>
          <a:endParaRPr lang="es-MX"/>
        </a:p>
      </dgm:t>
    </dgm:pt>
    <dgm:pt modelId="{F409CAFA-1110-4A71-8449-2F706764EB36}" type="sibTrans" cxnId="{9D42C5E5-B09B-4841-9782-667ACDB6BA8A}">
      <dgm:prSet/>
      <dgm:spPr/>
      <dgm:t>
        <a:bodyPr/>
        <a:lstStyle/>
        <a:p>
          <a:endParaRPr lang="es-MX"/>
        </a:p>
      </dgm:t>
    </dgm:pt>
    <dgm:pt modelId="{2AADD782-6A69-4299-90C7-C906E639F4A6}">
      <dgm:prSet phldrT="[Texto]"/>
      <dgm:spPr>
        <a:solidFill>
          <a:schemeClr val="accent5">
            <a:lumMod val="20000"/>
            <a:lumOff val="80000"/>
          </a:schemeClr>
        </a:solidFill>
      </dgm:spPr>
      <dgm:t>
        <a:bodyPr/>
        <a:lstStyle/>
        <a:p>
          <a:r>
            <a:rPr lang="es-MX" b="0" dirty="0">
              <a:solidFill>
                <a:schemeClr val="tx1"/>
              </a:solidFill>
            </a:rPr>
            <a:t>Generalidades</a:t>
          </a:r>
        </a:p>
      </dgm:t>
    </dgm:pt>
    <dgm:pt modelId="{BBF90956-45AA-4DB4-A461-CCDF0E629352}" type="parTrans" cxnId="{8A23BC82-1D70-421E-B75C-D19DB1B8A54F}">
      <dgm:prSet/>
      <dgm:spPr/>
      <dgm:t>
        <a:bodyPr/>
        <a:lstStyle/>
        <a:p>
          <a:endParaRPr lang="es-MX"/>
        </a:p>
      </dgm:t>
    </dgm:pt>
    <dgm:pt modelId="{F1A40083-4AB8-4FE3-9EAD-23A680CD98A6}" type="sibTrans" cxnId="{8A23BC82-1D70-421E-B75C-D19DB1B8A54F}">
      <dgm:prSet/>
      <dgm:spPr/>
      <dgm:t>
        <a:bodyPr/>
        <a:lstStyle/>
        <a:p>
          <a:endParaRPr lang="es-MX"/>
        </a:p>
      </dgm:t>
    </dgm:pt>
    <dgm:pt modelId="{F527801E-C121-4BD3-A950-5D40C1CA7DC4}" type="pres">
      <dgm:prSet presAssocID="{DEBE1CAE-F537-4D11-9E6B-61BBD7E4D3A2}" presName="diagram" presStyleCnt="0">
        <dgm:presLayoutVars>
          <dgm:dir/>
          <dgm:resizeHandles val="exact"/>
        </dgm:presLayoutVars>
      </dgm:prSet>
      <dgm:spPr/>
      <dgm:t>
        <a:bodyPr/>
        <a:lstStyle/>
        <a:p>
          <a:endParaRPr lang="es-ES"/>
        </a:p>
      </dgm:t>
    </dgm:pt>
    <dgm:pt modelId="{DE75C128-BF2F-4A5C-AF28-B777D3219F31}" type="pres">
      <dgm:prSet presAssocID="{5A987B39-8DD0-4BB6-8925-FBAF320499C6}" presName="node" presStyleLbl="node1" presStyleIdx="0" presStyleCnt="8" custLinFactX="13090" custLinFactNeighborX="100000" custLinFactNeighborY="5121">
        <dgm:presLayoutVars>
          <dgm:bulletEnabled val="1"/>
        </dgm:presLayoutVars>
      </dgm:prSet>
      <dgm:spPr/>
      <dgm:t>
        <a:bodyPr/>
        <a:lstStyle/>
        <a:p>
          <a:endParaRPr lang="es-ES"/>
        </a:p>
      </dgm:t>
    </dgm:pt>
    <dgm:pt modelId="{9267D9C0-20B3-480D-83ED-B7A88B646419}" type="pres">
      <dgm:prSet presAssocID="{E640D051-4814-4E6C-8408-879A2C3B3AEB}" presName="sibTrans" presStyleCnt="0"/>
      <dgm:spPr/>
    </dgm:pt>
    <dgm:pt modelId="{B15CAAD5-19EF-48E1-9EE5-BF47936FA5DE}" type="pres">
      <dgm:prSet presAssocID="{2A95880F-FD9E-4969-A8EA-26FE4335DDB3}" presName="node" presStyleLbl="node1" presStyleIdx="1" presStyleCnt="8" custLinFactX="12547" custLinFactNeighborX="100000" custLinFactNeighborY="5121">
        <dgm:presLayoutVars>
          <dgm:bulletEnabled val="1"/>
        </dgm:presLayoutVars>
      </dgm:prSet>
      <dgm:spPr/>
      <dgm:t>
        <a:bodyPr/>
        <a:lstStyle/>
        <a:p>
          <a:endParaRPr lang="es-ES"/>
        </a:p>
      </dgm:t>
    </dgm:pt>
    <dgm:pt modelId="{95517906-84CE-47AD-90F4-A595F3658B60}" type="pres">
      <dgm:prSet presAssocID="{46EF4285-6BE2-41C6-ABF3-7D54F646604A}" presName="sibTrans" presStyleCnt="0"/>
      <dgm:spPr/>
    </dgm:pt>
    <dgm:pt modelId="{D31381E8-E74F-46D0-AE43-7540D37DB293}" type="pres">
      <dgm:prSet presAssocID="{5D51626B-B790-4DB4-AC83-4EF5D3570A35}" presName="node" presStyleLbl="node1" presStyleIdx="2" presStyleCnt="8" custLinFactX="-100000" custLinFactY="14578" custLinFactNeighborX="-119495" custLinFactNeighborY="100000">
        <dgm:presLayoutVars>
          <dgm:bulletEnabled val="1"/>
        </dgm:presLayoutVars>
      </dgm:prSet>
      <dgm:spPr/>
      <dgm:t>
        <a:bodyPr/>
        <a:lstStyle/>
        <a:p>
          <a:endParaRPr lang="es-ES"/>
        </a:p>
      </dgm:t>
    </dgm:pt>
    <dgm:pt modelId="{4673E82C-11B4-4D11-BE43-7F4C3DE721CA}" type="pres">
      <dgm:prSet presAssocID="{89AABB6C-BB71-4783-868A-9999F687CFE3}" presName="sibTrans" presStyleCnt="0"/>
      <dgm:spPr/>
    </dgm:pt>
    <dgm:pt modelId="{3DD54EBB-E986-4BF9-908C-ED129E8A12D2}" type="pres">
      <dgm:prSet presAssocID="{5C329D25-B26B-4E04-A47A-A2B598CA6744}" presName="node" presStyleLbl="node1" presStyleIdx="3" presStyleCnt="8" custLinFactX="13090" custLinFactNeighborX="100000" custLinFactNeighborY="-2089">
        <dgm:presLayoutVars>
          <dgm:bulletEnabled val="1"/>
        </dgm:presLayoutVars>
      </dgm:prSet>
      <dgm:spPr/>
      <dgm:t>
        <a:bodyPr/>
        <a:lstStyle/>
        <a:p>
          <a:endParaRPr lang="es-ES"/>
        </a:p>
      </dgm:t>
    </dgm:pt>
    <dgm:pt modelId="{FD53BF3B-A0F8-482C-B708-16E4A2DE0857}" type="pres">
      <dgm:prSet presAssocID="{EB15FE2D-E8F6-44AB-886D-0EC97A371024}" presName="sibTrans" presStyleCnt="0"/>
      <dgm:spPr/>
    </dgm:pt>
    <dgm:pt modelId="{1B187E55-3BF2-45D1-81C1-4CE838A6E2C0}" type="pres">
      <dgm:prSet presAssocID="{0A9B36BA-B456-45C2-AC32-AC990E8C7314}" presName="node" presStyleLbl="node1" presStyleIdx="4" presStyleCnt="8" custLinFactX="12547" custLinFactNeighborX="100000" custLinFactNeighborY="-2088">
        <dgm:presLayoutVars>
          <dgm:bulletEnabled val="1"/>
        </dgm:presLayoutVars>
      </dgm:prSet>
      <dgm:spPr/>
      <dgm:t>
        <a:bodyPr/>
        <a:lstStyle/>
        <a:p>
          <a:endParaRPr lang="es-ES"/>
        </a:p>
      </dgm:t>
    </dgm:pt>
    <dgm:pt modelId="{45BA98F7-31E4-4D02-AFD7-22A4E547D2B7}" type="pres">
      <dgm:prSet presAssocID="{D04677A2-0302-49B9-B315-AB71811FB89D}" presName="sibTrans" presStyleCnt="0"/>
      <dgm:spPr/>
    </dgm:pt>
    <dgm:pt modelId="{F0489FCB-F7D6-431C-AF5A-676A9107AA68}" type="pres">
      <dgm:prSet presAssocID="{53C48001-B24F-4AFA-ACD1-268C55C0D1F5}" presName="node" presStyleLbl="node1" presStyleIdx="5" presStyleCnt="8" custScaleY="79219" custLinFactX="-66330" custLinFactY="17793" custLinFactNeighborX="-100000" custLinFactNeighborY="100000">
        <dgm:presLayoutVars>
          <dgm:bulletEnabled val="1"/>
        </dgm:presLayoutVars>
      </dgm:prSet>
      <dgm:spPr/>
      <dgm:t>
        <a:bodyPr/>
        <a:lstStyle/>
        <a:p>
          <a:endParaRPr lang="es-ES"/>
        </a:p>
      </dgm:t>
    </dgm:pt>
    <dgm:pt modelId="{9D9ED896-0E3C-4C70-B4AE-59BA044CEFDD}" type="pres">
      <dgm:prSet presAssocID="{F409CAFA-1110-4A71-8449-2F706764EB36}" presName="sibTrans" presStyleCnt="0"/>
      <dgm:spPr/>
    </dgm:pt>
    <dgm:pt modelId="{E5BDFB94-3AD7-438F-8F08-EA32D0862700}" type="pres">
      <dgm:prSet presAssocID="{7043E6D4-268B-4761-A3BF-C6FC189CF9D2}" presName="node" presStyleLbl="node1" presStyleIdx="6" presStyleCnt="8" custScaleY="79151" custLinFactX="20637" custLinFactNeighborX="100000" custLinFactNeighborY="1127">
        <dgm:presLayoutVars>
          <dgm:bulletEnabled val="1"/>
        </dgm:presLayoutVars>
      </dgm:prSet>
      <dgm:spPr/>
      <dgm:t>
        <a:bodyPr/>
        <a:lstStyle/>
        <a:p>
          <a:endParaRPr lang="es-ES"/>
        </a:p>
      </dgm:t>
    </dgm:pt>
    <dgm:pt modelId="{DEB82090-0F59-496D-96DC-3658062A43E8}" type="pres">
      <dgm:prSet presAssocID="{A395EF80-8D25-437C-93EF-1458E5336D04}" presName="sibTrans" presStyleCnt="0"/>
      <dgm:spPr/>
    </dgm:pt>
    <dgm:pt modelId="{0542C64D-BF76-4511-BC7C-B5F4912A7133}" type="pres">
      <dgm:prSet presAssocID="{2AADD782-6A69-4299-90C7-C906E639F4A6}" presName="node" presStyleLbl="node1" presStyleIdx="7" presStyleCnt="8" custLinFactX="-64495" custLinFactY="-100000" custLinFactNeighborX="-100000" custLinFactNeighborY="-128213">
        <dgm:presLayoutVars>
          <dgm:bulletEnabled val="1"/>
        </dgm:presLayoutVars>
      </dgm:prSet>
      <dgm:spPr/>
      <dgm:t>
        <a:bodyPr/>
        <a:lstStyle/>
        <a:p>
          <a:endParaRPr lang="es-ES"/>
        </a:p>
      </dgm:t>
    </dgm:pt>
  </dgm:ptLst>
  <dgm:cxnLst>
    <dgm:cxn modelId="{7FF7113F-C08F-4CCC-9E65-3E701016323C}" srcId="{DEBE1CAE-F537-4D11-9E6B-61BBD7E4D3A2}" destId="{5C329D25-B26B-4E04-A47A-A2B598CA6744}" srcOrd="3" destOrd="0" parTransId="{D246F92A-E34C-415B-9DE8-FF19060DCADC}" sibTransId="{EB15FE2D-E8F6-44AB-886D-0EC97A371024}"/>
    <dgm:cxn modelId="{9D42C5E5-B09B-4841-9782-667ACDB6BA8A}" srcId="{DEBE1CAE-F537-4D11-9E6B-61BBD7E4D3A2}" destId="{53C48001-B24F-4AFA-ACD1-268C55C0D1F5}" srcOrd="5" destOrd="0" parTransId="{E6C3D231-8D5F-4587-8436-0526BCB02BB9}" sibTransId="{F409CAFA-1110-4A71-8449-2F706764EB36}"/>
    <dgm:cxn modelId="{85189B53-8228-447F-A655-971A3C0EDA6D}" srcId="{DEBE1CAE-F537-4D11-9E6B-61BBD7E4D3A2}" destId="{2A95880F-FD9E-4969-A8EA-26FE4335DDB3}" srcOrd="1" destOrd="0" parTransId="{3FFA3798-7E7C-4D42-86F4-6EA596D0262C}" sibTransId="{46EF4285-6BE2-41C6-ABF3-7D54F646604A}"/>
    <dgm:cxn modelId="{DD791A90-6BA4-45F2-83E6-55A02AB03901}" type="presOf" srcId="{5C329D25-B26B-4E04-A47A-A2B598CA6744}" destId="{3DD54EBB-E986-4BF9-908C-ED129E8A12D2}" srcOrd="0" destOrd="0" presId="urn:microsoft.com/office/officeart/2005/8/layout/default"/>
    <dgm:cxn modelId="{88494F6A-2555-4C3C-B448-6CEF90EEDAF7}" type="presOf" srcId="{2A95880F-FD9E-4969-A8EA-26FE4335DDB3}" destId="{B15CAAD5-19EF-48E1-9EE5-BF47936FA5DE}" srcOrd="0" destOrd="0" presId="urn:microsoft.com/office/officeart/2005/8/layout/default"/>
    <dgm:cxn modelId="{C6556D91-4193-442F-B636-CD871C38E518}" type="presOf" srcId="{DEBE1CAE-F537-4D11-9E6B-61BBD7E4D3A2}" destId="{F527801E-C121-4BD3-A950-5D40C1CA7DC4}" srcOrd="0" destOrd="0" presId="urn:microsoft.com/office/officeart/2005/8/layout/default"/>
    <dgm:cxn modelId="{13994C61-8D7C-4ED0-86E0-6207DBDAD9B4}" type="presOf" srcId="{5D51626B-B790-4DB4-AC83-4EF5D3570A35}" destId="{D31381E8-E74F-46D0-AE43-7540D37DB293}" srcOrd="0" destOrd="0" presId="urn:microsoft.com/office/officeart/2005/8/layout/default"/>
    <dgm:cxn modelId="{B84F5665-B119-47CA-A09A-85BA34C2529F}" srcId="{DEBE1CAE-F537-4D11-9E6B-61BBD7E4D3A2}" destId="{0A9B36BA-B456-45C2-AC32-AC990E8C7314}" srcOrd="4" destOrd="0" parTransId="{7D0E83B3-A945-4D87-A862-57B70FF8749A}" sibTransId="{D04677A2-0302-49B9-B315-AB71811FB89D}"/>
    <dgm:cxn modelId="{717F07B0-490B-47E8-80AD-49C9D9DB491E}" type="presOf" srcId="{2AADD782-6A69-4299-90C7-C906E639F4A6}" destId="{0542C64D-BF76-4511-BC7C-B5F4912A7133}" srcOrd="0" destOrd="0" presId="urn:microsoft.com/office/officeart/2005/8/layout/default"/>
    <dgm:cxn modelId="{F458679A-30A5-487B-B3B9-BA736267275F}" type="presOf" srcId="{7043E6D4-268B-4761-A3BF-C6FC189CF9D2}" destId="{E5BDFB94-3AD7-438F-8F08-EA32D0862700}" srcOrd="0" destOrd="0" presId="urn:microsoft.com/office/officeart/2005/8/layout/default"/>
    <dgm:cxn modelId="{977EDE38-193A-4C06-A9CB-53CF60B0E6D4}" srcId="{DEBE1CAE-F537-4D11-9E6B-61BBD7E4D3A2}" destId="{5D51626B-B790-4DB4-AC83-4EF5D3570A35}" srcOrd="2" destOrd="0" parTransId="{D7679AAB-15AD-4D7A-B6F9-84838968F994}" sibTransId="{89AABB6C-BB71-4783-868A-9999F687CFE3}"/>
    <dgm:cxn modelId="{ECE46E40-0997-4404-A403-C294EA36B06A}" srcId="{DEBE1CAE-F537-4D11-9E6B-61BBD7E4D3A2}" destId="{7043E6D4-268B-4761-A3BF-C6FC189CF9D2}" srcOrd="6" destOrd="0" parTransId="{B6526407-C509-4232-A4D8-DA7FCED294C7}" sibTransId="{A395EF80-8D25-437C-93EF-1458E5336D04}"/>
    <dgm:cxn modelId="{8DDCF57D-EF0C-4BE5-8BE8-EA232B0D7075}" type="presOf" srcId="{53C48001-B24F-4AFA-ACD1-268C55C0D1F5}" destId="{F0489FCB-F7D6-431C-AF5A-676A9107AA68}" srcOrd="0" destOrd="0" presId="urn:microsoft.com/office/officeart/2005/8/layout/default"/>
    <dgm:cxn modelId="{2CCA1B12-A23C-4B50-942A-6234695C1F8D}" type="presOf" srcId="{5A987B39-8DD0-4BB6-8925-FBAF320499C6}" destId="{DE75C128-BF2F-4A5C-AF28-B777D3219F31}" srcOrd="0" destOrd="0" presId="urn:microsoft.com/office/officeart/2005/8/layout/default"/>
    <dgm:cxn modelId="{8A23BC82-1D70-421E-B75C-D19DB1B8A54F}" srcId="{DEBE1CAE-F537-4D11-9E6B-61BBD7E4D3A2}" destId="{2AADD782-6A69-4299-90C7-C906E639F4A6}" srcOrd="7" destOrd="0" parTransId="{BBF90956-45AA-4DB4-A461-CCDF0E629352}" sibTransId="{F1A40083-4AB8-4FE3-9EAD-23A680CD98A6}"/>
    <dgm:cxn modelId="{80F7E66A-15AF-4676-8C74-68E86A7DD92E}" srcId="{DEBE1CAE-F537-4D11-9E6B-61BBD7E4D3A2}" destId="{5A987B39-8DD0-4BB6-8925-FBAF320499C6}" srcOrd="0" destOrd="0" parTransId="{FAA3E805-7216-45EB-945C-7522C863D3BB}" sibTransId="{E640D051-4814-4E6C-8408-879A2C3B3AEB}"/>
    <dgm:cxn modelId="{CC8AC70E-E7E9-4F5D-BC56-DA29BBD3A8B9}" type="presOf" srcId="{0A9B36BA-B456-45C2-AC32-AC990E8C7314}" destId="{1B187E55-3BF2-45D1-81C1-4CE838A6E2C0}" srcOrd="0" destOrd="0" presId="urn:microsoft.com/office/officeart/2005/8/layout/default"/>
    <dgm:cxn modelId="{C9565458-A02C-4ECC-84B9-A8BF573E440A}" type="presParOf" srcId="{F527801E-C121-4BD3-A950-5D40C1CA7DC4}" destId="{DE75C128-BF2F-4A5C-AF28-B777D3219F31}" srcOrd="0" destOrd="0" presId="urn:microsoft.com/office/officeart/2005/8/layout/default"/>
    <dgm:cxn modelId="{08C44323-D104-4E2E-A051-4AF855748439}" type="presParOf" srcId="{F527801E-C121-4BD3-A950-5D40C1CA7DC4}" destId="{9267D9C0-20B3-480D-83ED-B7A88B646419}" srcOrd="1" destOrd="0" presId="urn:microsoft.com/office/officeart/2005/8/layout/default"/>
    <dgm:cxn modelId="{28E91F1C-4259-420D-A4BF-04B36A2DE91B}" type="presParOf" srcId="{F527801E-C121-4BD3-A950-5D40C1CA7DC4}" destId="{B15CAAD5-19EF-48E1-9EE5-BF47936FA5DE}" srcOrd="2" destOrd="0" presId="urn:microsoft.com/office/officeart/2005/8/layout/default"/>
    <dgm:cxn modelId="{6FAF551F-5688-42C8-8F96-B5EAE99689DD}" type="presParOf" srcId="{F527801E-C121-4BD3-A950-5D40C1CA7DC4}" destId="{95517906-84CE-47AD-90F4-A595F3658B60}" srcOrd="3" destOrd="0" presId="urn:microsoft.com/office/officeart/2005/8/layout/default"/>
    <dgm:cxn modelId="{2B9DA5F9-C83C-4223-819C-A5AD80FF6AA6}" type="presParOf" srcId="{F527801E-C121-4BD3-A950-5D40C1CA7DC4}" destId="{D31381E8-E74F-46D0-AE43-7540D37DB293}" srcOrd="4" destOrd="0" presId="urn:microsoft.com/office/officeart/2005/8/layout/default"/>
    <dgm:cxn modelId="{2ECAAD52-BDC5-4456-A6C4-56C8BBE93A5B}" type="presParOf" srcId="{F527801E-C121-4BD3-A950-5D40C1CA7DC4}" destId="{4673E82C-11B4-4D11-BE43-7F4C3DE721CA}" srcOrd="5" destOrd="0" presId="urn:microsoft.com/office/officeart/2005/8/layout/default"/>
    <dgm:cxn modelId="{5F825E22-055E-4D2C-8FB6-5DAAAFA16211}" type="presParOf" srcId="{F527801E-C121-4BD3-A950-5D40C1CA7DC4}" destId="{3DD54EBB-E986-4BF9-908C-ED129E8A12D2}" srcOrd="6" destOrd="0" presId="urn:microsoft.com/office/officeart/2005/8/layout/default"/>
    <dgm:cxn modelId="{517C75A0-28BF-4A14-91E9-3AF5EAFB3727}" type="presParOf" srcId="{F527801E-C121-4BD3-A950-5D40C1CA7DC4}" destId="{FD53BF3B-A0F8-482C-B708-16E4A2DE0857}" srcOrd="7" destOrd="0" presId="urn:microsoft.com/office/officeart/2005/8/layout/default"/>
    <dgm:cxn modelId="{EB229F50-7609-4110-B265-C82AE6220EFA}" type="presParOf" srcId="{F527801E-C121-4BD3-A950-5D40C1CA7DC4}" destId="{1B187E55-3BF2-45D1-81C1-4CE838A6E2C0}" srcOrd="8" destOrd="0" presId="urn:microsoft.com/office/officeart/2005/8/layout/default"/>
    <dgm:cxn modelId="{BA7C825B-4739-4D24-A581-DF5E50854677}" type="presParOf" srcId="{F527801E-C121-4BD3-A950-5D40C1CA7DC4}" destId="{45BA98F7-31E4-4D02-AFD7-22A4E547D2B7}" srcOrd="9" destOrd="0" presId="urn:microsoft.com/office/officeart/2005/8/layout/default"/>
    <dgm:cxn modelId="{DB765B1E-9BB0-4B45-9EE1-6D7DA590F6DB}" type="presParOf" srcId="{F527801E-C121-4BD3-A950-5D40C1CA7DC4}" destId="{F0489FCB-F7D6-431C-AF5A-676A9107AA68}" srcOrd="10" destOrd="0" presId="urn:microsoft.com/office/officeart/2005/8/layout/default"/>
    <dgm:cxn modelId="{DFCA93EA-AC31-4625-97E9-FDEE06CC3A6C}" type="presParOf" srcId="{F527801E-C121-4BD3-A950-5D40C1CA7DC4}" destId="{9D9ED896-0E3C-4C70-B4AE-59BA044CEFDD}" srcOrd="11" destOrd="0" presId="urn:microsoft.com/office/officeart/2005/8/layout/default"/>
    <dgm:cxn modelId="{55B415A0-D25A-46B3-A925-C334B779E64E}" type="presParOf" srcId="{F527801E-C121-4BD3-A950-5D40C1CA7DC4}" destId="{E5BDFB94-3AD7-438F-8F08-EA32D0862700}" srcOrd="12" destOrd="0" presId="urn:microsoft.com/office/officeart/2005/8/layout/default"/>
    <dgm:cxn modelId="{C385F48A-FA89-4D8F-91C7-3C173AFD4650}" type="presParOf" srcId="{F527801E-C121-4BD3-A950-5D40C1CA7DC4}" destId="{DEB82090-0F59-496D-96DC-3658062A43E8}" srcOrd="13" destOrd="0" presId="urn:microsoft.com/office/officeart/2005/8/layout/default"/>
    <dgm:cxn modelId="{E61EAD73-8637-4AA6-8D56-A4781D5A5477}" type="presParOf" srcId="{F527801E-C121-4BD3-A950-5D40C1CA7DC4}" destId="{0542C64D-BF76-4511-BC7C-B5F4912A7133}" srcOrd="14" destOrd="0" presId="urn:microsoft.com/office/officeart/2005/8/layout/defaul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4EBC0B7B-3690-4A43-9C28-8930A2F29283}" type="doc">
      <dgm:prSet loTypeId="urn:microsoft.com/office/officeart/2005/8/layout/hierarchy2" loCatId="hierarchy" qsTypeId="urn:microsoft.com/office/officeart/2005/8/quickstyle/simple1" qsCatId="simple" csTypeId="urn:microsoft.com/office/officeart/2005/8/colors/colorful1" csCatId="colorful" phldr="1"/>
      <dgm:spPr/>
      <dgm:t>
        <a:bodyPr/>
        <a:lstStyle/>
        <a:p>
          <a:endParaRPr lang="es-ES"/>
        </a:p>
      </dgm:t>
    </dgm:pt>
    <dgm:pt modelId="{504B7460-1A11-4BFF-85B6-215C3416D8F0}">
      <dgm:prSet phldrT="[Texto]"/>
      <dgm:spPr/>
      <dgm:t>
        <a:bodyPr/>
        <a:lstStyle/>
        <a:p>
          <a:r>
            <a:rPr lang="es-ES" dirty="0"/>
            <a:t>Empresa Controladora</a:t>
          </a:r>
        </a:p>
      </dgm:t>
    </dgm:pt>
    <dgm:pt modelId="{C3284E27-F764-471D-BB00-172A4F46D521}" type="parTrans" cxnId="{899A4650-2C95-450D-81DE-FF98B5880A7E}">
      <dgm:prSet/>
      <dgm:spPr/>
      <dgm:t>
        <a:bodyPr/>
        <a:lstStyle/>
        <a:p>
          <a:endParaRPr lang="es-ES"/>
        </a:p>
      </dgm:t>
    </dgm:pt>
    <dgm:pt modelId="{16DE308E-258E-44B1-8D47-E3567BD42539}" type="sibTrans" cxnId="{899A4650-2C95-450D-81DE-FF98B5880A7E}">
      <dgm:prSet/>
      <dgm:spPr/>
      <dgm:t>
        <a:bodyPr/>
        <a:lstStyle/>
        <a:p>
          <a:endParaRPr lang="es-ES"/>
        </a:p>
      </dgm:t>
    </dgm:pt>
    <dgm:pt modelId="{17FA9611-0B5E-4CF2-970B-7F8F31763F8A}">
      <dgm:prSet phldrT="[Texto]"/>
      <dgm:spPr/>
      <dgm:t>
        <a:bodyPr/>
        <a:lstStyle/>
        <a:p>
          <a:r>
            <a:rPr lang="es-ES" dirty="0"/>
            <a:t>Subsidiaria</a:t>
          </a:r>
        </a:p>
      </dgm:t>
    </dgm:pt>
    <dgm:pt modelId="{4073EDE8-072C-4A32-9F32-1AAEB58C6FC5}" type="parTrans" cxnId="{0E33D267-6CEE-4BE2-8B7F-719F47EF213F}">
      <dgm:prSet/>
      <dgm:spPr/>
      <dgm:t>
        <a:bodyPr/>
        <a:lstStyle/>
        <a:p>
          <a:endParaRPr lang="es-ES"/>
        </a:p>
      </dgm:t>
    </dgm:pt>
    <dgm:pt modelId="{8D861EF5-3F96-42B6-956B-5165C2BB2688}" type="sibTrans" cxnId="{0E33D267-6CEE-4BE2-8B7F-719F47EF213F}">
      <dgm:prSet/>
      <dgm:spPr/>
      <dgm:t>
        <a:bodyPr/>
        <a:lstStyle/>
        <a:p>
          <a:endParaRPr lang="es-ES"/>
        </a:p>
      </dgm:t>
    </dgm:pt>
    <dgm:pt modelId="{E0EE9530-30A2-49B5-8315-B72D97DC942E}">
      <dgm:prSet phldrT="[Texto]"/>
      <dgm:spPr/>
      <dgm:t>
        <a:bodyPr/>
        <a:lstStyle/>
        <a:p>
          <a:r>
            <a:rPr lang="es-ES" dirty="0"/>
            <a:t> Licitante</a:t>
          </a:r>
        </a:p>
      </dgm:t>
    </dgm:pt>
    <dgm:pt modelId="{FB0FA014-C757-4354-A03B-1F815F690BCD}" type="parTrans" cxnId="{B74D59FA-5E07-4182-9120-9B8E4A75CBDD}">
      <dgm:prSet/>
      <dgm:spPr/>
      <dgm:t>
        <a:bodyPr/>
        <a:lstStyle/>
        <a:p>
          <a:endParaRPr lang="es-ES"/>
        </a:p>
      </dgm:t>
    </dgm:pt>
    <dgm:pt modelId="{69ADAC33-24A5-4EB9-8F77-66E65DBC5D5E}" type="sibTrans" cxnId="{B74D59FA-5E07-4182-9120-9B8E4A75CBDD}">
      <dgm:prSet/>
      <dgm:spPr/>
      <dgm:t>
        <a:bodyPr/>
        <a:lstStyle/>
        <a:p>
          <a:endParaRPr lang="es-ES"/>
        </a:p>
      </dgm:t>
    </dgm:pt>
    <dgm:pt modelId="{A224D1FD-8092-4C45-B330-887B8F978526}">
      <dgm:prSet phldrT="[Texto]"/>
      <dgm:spPr/>
      <dgm:t>
        <a:bodyPr/>
        <a:lstStyle/>
        <a:p>
          <a:r>
            <a:rPr lang="es-ES" dirty="0"/>
            <a:t>Filial</a:t>
          </a:r>
        </a:p>
      </dgm:t>
    </dgm:pt>
    <dgm:pt modelId="{677715C0-27D5-4937-8F2C-802CAF869CF1}" type="parTrans" cxnId="{45059DF9-0E4E-4ED0-AC52-25EA468113D1}">
      <dgm:prSet/>
      <dgm:spPr/>
      <dgm:t>
        <a:bodyPr/>
        <a:lstStyle/>
        <a:p>
          <a:endParaRPr lang="es-ES"/>
        </a:p>
      </dgm:t>
    </dgm:pt>
    <dgm:pt modelId="{742D1B06-9F9B-4C76-B757-E8C36EBB187C}" type="sibTrans" cxnId="{45059DF9-0E4E-4ED0-AC52-25EA468113D1}">
      <dgm:prSet/>
      <dgm:spPr/>
      <dgm:t>
        <a:bodyPr/>
        <a:lstStyle/>
        <a:p>
          <a:endParaRPr lang="es-ES"/>
        </a:p>
      </dgm:t>
    </dgm:pt>
    <dgm:pt modelId="{7DE61B30-529E-437D-AC26-17104D7E2BF6}">
      <dgm:prSet phldrT="[Texto]"/>
      <dgm:spPr/>
      <dgm:t>
        <a:bodyPr/>
        <a:lstStyle/>
        <a:p>
          <a:endParaRPr lang="es-ES" dirty="0"/>
        </a:p>
        <a:p>
          <a:r>
            <a:rPr lang="es-ES" dirty="0"/>
            <a:t>Subsidiaria</a:t>
          </a:r>
        </a:p>
        <a:p>
          <a:endParaRPr lang="es-ES" dirty="0"/>
        </a:p>
      </dgm:t>
    </dgm:pt>
    <dgm:pt modelId="{7627A1EB-718D-4326-BA97-BCBAAF521C46}" type="parTrans" cxnId="{B5DF603B-E122-455A-B3ED-3E080BD3EE58}">
      <dgm:prSet/>
      <dgm:spPr/>
      <dgm:t>
        <a:bodyPr/>
        <a:lstStyle/>
        <a:p>
          <a:endParaRPr lang="es-ES"/>
        </a:p>
      </dgm:t>
    </dgm:pt>
    <dgm:pt modelId="{52193181-1895-44E7-BC66-2DFCD729D4EE}" type="sibTrans" cxnId="{B5DF603B-E122-455A-B3ED-3E080BD3EE58}">
      <dgm:prSet/>
      <dgm:spPr/>
      <dgm:t>
        <a:bodyPr/>
        <a:lstStyle/>
        <a:p>
          <a:endParaRPr lang="es-ES"/>
        </a:p>
      </dgm:t>
    </dgm:pt>
    <dgm:pt modelId="{B22F8D0B-33B2-4937-8F34-D8F89190BB29}">
      <dgm:prSet phldrT="[Texto]"/>
      <dgm:spPr/>
      <dgm:t>
        <a:bodyPr/>
        <a:lstStyle/>
        <a:p>
          <a:r>
            <a:rPr lang="es-ES" dirty="0"/>
            <a:t>Filial</a:t>
          </a:r>
        </a:p>
      </dgm:t>
    </dgm:pt>
    <dgm:pt modelId="{1F1AF4B0-0886-4994-94B0-2FA1CA972AD9}" type="parTrans" cxnId="{E945C0BF-A097-4667-A49F-7EB16A8A2027}">
      <dgm:prSet/>
      <dgm:spPr/>
      <dgm:t>
        <a:bodyPr/>
        <a:lstStyle/>
        <a:p>
          <a:endParaRPr lang="es-ES"/>
        </a:p>
      </dgm:t>
    </dgm:pt>
    <dgm:pt modelId="{3F8A8571-3005-4909-BD3F-74E07D2904D8}" type="sibTrans" cxnId="{E945C0BF-A097-4667-A49F-7EB16A8A2027}">
      <dgm:prSet/>
      <dgm:spPr/>
      <dgm:t>
        <a:bodyPr/>
        <a:lstStyle/>
        <a:p>
          <a:endParaRPr lang="es-ES"/>
        </a:p>
      </dgm:t>
    </dgm:pt>
    <dgm:pt modelId="{872EB7F0-780D-44A2-AC99-661EA1C3E6C6}" type="pres">
      <dgm:prSet presAssocID="{4EBC0B7B-3690-4A43-9C28-8930A2F29283}" presName="diagram" presStyleCnt="0">
        <dgm:presLayoutVars>
          <dgm:chPref val="1"/>
          <dgm:dir/>
          <dgm:animOne val="branch"/>
          <dgm:animLvl val="lvl"/>
          <dgm:resizeHandles val="exact"/>
        </dgm:presLayoutVars>
      </dgm:prSet>
      <dgm:spPr/>
      <dgm:t>
        <a:bodyPr/>
        <a:lstStyle/>
        <a:p>
          <a:endParaRPr lang="es-ES"/>
        </a:p>
      </dgm:t>
    </dgm:pt>
    <dgm:pt modelId="{67A0B57E-7B4D-4F0D-9A38-3935FFD65CD7}" type="pres">
      <dgm:prSet presAssocID="{504B7460-1A11-4BFF-85B6-215C3416D8F0}" presName="root1" presStyleCnt="0"/>
      <dgm:spPr/>
    </dgm:pt>
    <dgm:pt modelId="{5154EE1C-1E06-45DF-88C1-C48519964BC7}" type="pres">
      <dgm:prSet presAssocID="{504B7460-1A11-4BFF-85B6-215C3416D8F0}" presName="LevelOneTextNode" presStyleLbl="node0" presStyleIdx="0" presStyleCnt="1">
        <dgm:presLayoutVars>
          <dgm:chPref val="3"/>
        </dgm:presLayoutVars>
      </dgm:prSet>
      <dgm:spPr/>
      <dgm:t>
        <a:bodyPr/>
        <a:lstStyle/>
        <a:p>
          <a:endParaRPr lang="es-ES"/>
        </a:p>
      </dgm:t>
    </dgm:pt>
    <dgm:pt modelId="{80EE870C-CF56-4D65-A709-C97BAC1EDAC3}" type="pres">
      <dgm:prSet presAssocID="{504B7460-1A11-4BFF-85B6-215C3416D8F0}" presName="level2hierChild" presStyleCnt="0"/>
      <dgm:spPr/>
    </dgm:pt>
    <dgm:pt modelId="{A85B79DC-48D7-41D7-93EF-0C1B4B582D04}" type="pres">
      <dgm:prSet presAssocID="{4073EDE8-072C-4A32-9F32-1AAEB58C6FC5}" presName="conn2-1" presStyleLbl="parChTrans1D2" presStyleIdx="0" presStyleCnt="2"/>
      <dgm:spPr/>
      <dgm:t>
        <a:bodyPr/>
        <a:lstStyle/>
        <a:p>
          <a:endParaRPr lang="es-ES"/>
        </a:p>
      </dgm:t>
    </dgm:pt>
    <dgm:pt modelId="{42355A04-397A-4A4A-B8D9-8FABA6F18ACF}" type="pres">
      <dgm:prSet presAssocID="{4073EDE8-072C-4A32-9F32-1AAEB58C6FC5}" presName="connTx" presStyleLbl="parChTrans1D2" presStyleIdx="0" presStyleCnt="2"/>
      <dgm:spPr/>
      <dgm:t>
        <a:bodyPr/>
        <a:lstStyle/>
        <a:p>
          <a:endParaRPr lang="es-ES"/>
        </a:p>
      </dgm:t>
    </dgm:pt>
    <dgm:pt modelId="{61C050CD-B92B-4A28-A082-C9E53BAFD6B9}" type="pres">
      <dgm:prSet presAssocID="{17FA9611-0B5E-4CF2-970B-7F8F31763F8A}" presName="root2" presStyleCnt="0"/>
      <dgm:spPr/>
    </dgm:pt>
    <dgm:pt modelId="{CB9CF3FF-331E-4634-A36E-84867BAF08A6}" type="pres">
      <dgm:prSet presAssocID="{17FA9611-0B5E-4CF2-970B-7F8F31763F8A}" presName="LevelTwoTextNode" presStyleLbl="node2" presStyleIdx="0" presStyleCnt="2">
        <dgm:presLayoutVars>
          <dgm:chPref val="3"/>
        </dgm:presLayoutVars>
      </dgm:prSet>
      <dgm:spPr/>
      <dgm:t>
        <a:bodyPr/>
        <a:lstStyle/>
        <a:p>
          <a:endParaRPr lang="es-ES"/>
        </a:p>
      </dgm:t>
    </dgm:pt>
    <dgm:pt modelId="{4ECE7087-7F4A-4561-B6DF-ABBECDEDF54B}" type="pres">
      <dgm:prSet presAssocID="{17FA9611-0B5E-4CF2-970B-7F8F31763F8A}" presName="level3hierChild" presStyleCnt="0"/>
      <dgm:spPr/>
    </dgm:pt>
    <dgm:pt modelId="{E5557399-8DF3-40A4-B580-831728E29A32}" type="pres">
      <dgm:prSet presAssocID="{FB0FA014-C757-4354-A03B-1F815F690BCD}" presName="conn2-1" presStyleLbl="parChTrans1D3" presStyleIdx="0" presStyleCnt="3"/>
      <dgm:spPr/>
      <dgm:t>
        <a:bodyPr/>
        <a:lstStyle/>
        <a:p>
          <a:endParaRPr lang="es-ES"/>
        </a:p>
      </dgm:t>
    </dgm:pt>
    <dgm:pt modelId="{F5743053-3C7D-41F9-B6C7-7ECB59E25B0C}" type="pres">
      <dgm:prSet presAssocID="{FB0FA014-C757-4354-A03B-1F815F690BCD}" presName="connTx" presStyleLbl="parChTrans1D3" presStyleIdx="0" presStyleCnt="3"/>
      <dgm:spPr/>
      <dgm:t>
        <a:bodyPr/>
        <a:lstStyle/>
        <a:p>
          <a:endParaRPr lang="es-ES"/>
        </a:p>
      </dgm:t>
    </dgm:pt>
    <dgm:pt modelId="{03B97A2F-D331-4A70-93FA-5DE2223DA2D9}" type="pres">
      <dgm:prSet presAssocID="{E0EE9530-30A2-49B5-8315-B72D97DC942E}" presName="root2" presStyleCnt="0"/>
      <dgm:spPr/>
    </dgm:pt>
    <dgm:pt modelId="{C6AEB66C-30B9-4AFA-806A-766AF8674597}" type="pres">
      <dgm:prSet presAssocID="{E0EE9530-30A2-49B5-8315-B72D97DC942E}" presName="LevelTwoTextNode" presStyleLbl="node3" presStyleIdx="0" presStyleCnt="3">
        <dgm:presLayoutVars>
          <dgm:chPref val="3"/>
        </dgm:presLayoutVars>
      </dgm:prSet>
      <dgm:spPr/>
      <dgm:t>
        <a:bodyPr/>
        <a:lstStyle/>
        <a:p>
          <a:endParaRPr lang="es-ES"/>
        </a:p>
      </dgm:t>
    </dgm:pt>
    <dgm:pt modelId="{02A2247C-985F-42C0-A3E1-10D8FD2A9C3A}" type="pres">
      <dgm:prSet presAssocID="{E0EE9530-30A2-49B5-8315-B72D97DC942E}" presName="level3hierChild" presStyleCnt="0"/>
      <dgm:spPr/>
    </dgm:pt>
    <dgm:pt modelId="{4A1479D0-3EF2-4FED-99D0-97C9535B7F85}" type="pres">
      <dgm:prSet presAssocID="{677715C0-27D5-4937-8F2C-802CAF869CF1}" presName="conn2-1" presStyleLbl="parChTrans1D3" presStyleIdx="1" presStyleCnt="3"/>
      <dgm:spPr/>
      <dgm:t>
        <a:bodyPr/>
        <a:lstStyle/>
        <a:p>
          <a:endParaRPr lang="es-ES"/>
        </a:p>
      </dgm:t>
    </dgm:pt>
    <dgm:pt modelId="{EAF9B965-D084-49C6-BA3C-6D51B4F1D62D}" type="pres">
      <dgm:prSet presAssocID="{677715C0-27D5-4937-8F2C-802CAF869CF1}" presName="connTx" presStyleLbl="parChTrans1D3" presStyleIdx="1" presStyleCnt="3"/>
      <dgm:spPr/>
      <dgm:t>
        <a:bodyPr/>
        <a:lstStyle/>
        <a:p>
          <a:endParaRPr lang="es-ES"/>
        </a:p>
      </dgm:t>
    </dgm:pt>
    <dgm:pt modelId="{F013D52E-4A1E-48C3-8B20-09DC34E622F4}" type="pres">
      <dgm:prSet presAssocID="{A224D1FD-8092-4C45-B330-887B8F978526}" presName="root2" presStyleCnt="0"/>
      <dgm:spPr/>
    </dgm:pt>
    <dgm:pt modelId="{2330603A-E6C9-4B4D-84D1-E899C168E7AE}" type="pres">
      <dgm:prSet presAssocID="{A224D1FD-8092-4C45-B330-887B8F978526}" presName="LevelTwoTextNode" presStyleLbl="node3" presStyleIdx="1" presStyleCnt="3">
        <dgm:presLayoutVars>
          <dgm:chPref val="3"/>
        </dgm:presLayoutVars>
      </dgm:prSet>
      <dgm:spPr/>
      <dgm:t>
        <a:bodyPr/>
        <a:lstStyle/>
        <a:p>
          <a:endParaRPr lang="es-ES"/>
        </a:p>
      </dgm:t>
    </dgm:pt>
    <dgm:pt modelId="{1C5B48ED-11DB-4938-885A-0866B17630BC}" type="pres">
      <dgm:prSet presAssocID="{A224D1FD-8092-4C45-B330-887B8F978526}" presName="level3hierChild" presStyleCnt="0"/>
      <dgm:spPr/>
    </dgm:pt>
    <dgm:pt modelId="{B2C7A984-F3D9-4E02-80CA-C758F622E70E}" type="pres">
      <dgm:prSet presAssocID="{7627A1EB-718D-4326-BA97-BCBAAF521C46}" presName="conn2-1" presStyleLbl="parChTrans1D2" presStyleIdx="1" presStyleCnt="2"/>
      <dgm:spPr/>
      <dgm:t>
        <a:bodyPr/>
        <a:lstStyle/>
        <a:p>
          <a:endParaRPr lang="es-ES"/>
        </a:p>
      </dgm:t>
    </dgm:pt>
    <dgm:pt modelId="{8F8DA392-F946-43D9-8D63-3EE81AA85D7F}" type="pres">
      <dgm:prSet presAssocID="{7627A1EB-718D-4326-BA97-BCBAAF521C46}" presName="connTx" presStyleLbl="parChTrans1D2" presStyleIdx="1" presStyleCnt="2"/>
      <dgm:spPr/>
      <dgm:t>
        <a:bodyPr/>
        <a:lstStyle/>
        <a:p>
          <a:endParaRPr lang="es-ES"/>
        </a:p>
      </dgm:t>
    </dgm:pt>
    <dgm:pt modelId="{03FFD6F8-0CE0-493C-8DFA-3ECBA79D7717}" type="pres">
      <dgm:prSet presAssocID="{7DE61B30-529E-437D-AC26-17104D7E2BF6}" presName="root2" presStyleCnt="0"/>
      <dgm:spPr/>
    </dgm:pt>
    <dgm:pt modelId="{32664131-98F5-455A-AD52-25F55BF963FB}" type="pres">
      <dgm:prSet presAssocID="{7DE61B30-529E-437D-AC26-17104D7E2BF6}" presName="LevelTwoTextNode" presStyleLbl="node2" presStyleIdx="1" presStyleCnt="2">
        <dgm:presLayoutVars>
          <dgm:chPref val="3"/>
        </dgm:presLayoutVars>
      </dgm:prSet>
      <dgm:spPr/>
      <dgm:t>
        <a:bodyPr/>
        <a:lstStyle/>
        <a:p>
          <a:endParaRPr lang="es-ES"/>
        </a:p>
      </dgm:t>
    </dgm:pt>
    <dgm:pt modelId="{15B4EDE1-2D83-404D-91B7-578D52E289D3}" type="pres">
      <dgm:prSet presAssocID="{7DE61B30-529E-437D-AC26-17104D7E2BF6}" presName="level3hierChild" presStyleCnt="0"/>
      <dgm:spPr/>
    </dgm:pt>
    <dgm:pt modelId="{564F943D-81F1-407B-8EAB-8113B77B4C5D}" type="pres">
      <dgm:prSet presAssocID="{1F1AF4B0-0886-4994-94B0-2FA1CA972AD9}" presName="conn2-1" presStyleLbl="parChTrans1D3" presStyleIdx="2" presStyleCnt="3"/>
      <dgm:spPr/>
      <dgm:t>
        <a:bodyPr/>
        <a:lstStyle/>
        <a:p>
          <a:endParaRPr lang="es-ES"/>
        </a:p>
      </dgm:t>
    </dgm:pt>
    <dgm:pt modelId="{DBF7CAF7-0EF6-4244-8758-EF4A1C5F98BE}" type="pres">
      <dgm:prSet presAssocID="{1F1AF4B0-0886-4994-94B0-2FA1CA972AD9}" presName="connTx" presStyleLbl="parChTrans1D3" presStyleIdx="2" presStyleCnt="3"/>
      <dgm:spPr/>
      <dgm:t>
        <a:bodyPr/>
        <a:lstStyle/>
        <a:p>
          <a:endParaRPr lang="es-ES"/>
        </a:p>
      </dgm:t>
    </dgm:pt>
    <dgm:pt modelId="{9A6C1ADE-D685-4C51-9B97-608345CACA83}" type="pres">
      <dgm:prSet presAssocID="{B22F8D0B-33B2-4937-8F34-D8F89190BB29}" presName="root2" presStyleCnt="0"/>
      <dgm:spPr/>
    </dgm:pt>
    <dgm:pt modelId="{27E9D88C-458B-4E3F-B044-73CED557A321}" type="pres">
      <dgm:prSet presAssocID="{B22F8D0B-33B2-4937-8F34-D8F89190BB29}" presName="LevelTwoTextNode" presStyleLbl="node3" presStyleIdx="2" presStyleCnt="3">
        <dgm:presLayoutVars>
          <dgm:chPref val="3"/>
        </dgm:presLayoutVars>
      </dgm:prSet>
      <dgm:spPr/>
      <dgm:t>
        <a:bodyPr/>
        <a:lstStyle/>
        <a:p>
          <a:endParaRPr lang="es-ES"/>
        </a:p>
      </dgm:t>
    </dgm:pt>
    <dgm:pt modelId="{6AAB3A36-8B4D-4B62-BDCF-CFC6A296A19F}" type="pres">
      <dgm:prSet presAssocID="{B22F8D0B-33B2-4937-8F34-D8F89190BB29}" presName="level3hierChild" presStyleCnt="0"/>
      <dgm:spPr/>
    </dgm:pt>
  </dgm:ptLst>
  <dgm:cxnLst>
    <dgm:cxn modelId="{42BB4335-B849-4C3A-8413-A88BED8A5168}" type="presOf" srcId="{E0EE9530-30A2-49B5-8315-B72D97DC942E}" destId="{C6AEB66C-30B9-4AFA-806A-766AF8674597}" srcOrd="0" destOrd="0" presId="urn:microsoft.com/office/officeart/2005/8/layout/hierarchy2"/>
    <dgm:cxn modelId="{45059DF9-0E4E-4ED0-AC52-25EA468113D1}" srcId="{17FA9611-0B5E-4CF2-970B-7F8F31763F8A}" destId="{A224D1FD-8092-4C45-B330-887B8F978526}" srcOrd="1" destOrd="0" parTransId="{677715C0-27D5-4937-8F2C-802CAF869CF1}" sibTransId="{742D1B06-9F9B-4C76-B757-E8C36EBB187C}"/>
    <dgm:cxn modelId="{B74D59FA-5E07-4182-9120-9B8E4A75CBDD}" srcId="{17FA9611-0B5E-4CF2-970B-7F8F31763F8A}" destId="{E0EE9530-30A2-49B5-8315-B72D97DC942E}" srcOrd="0" destOrd="0" parTransId="{FB0FA014-C757-4354-A03B-1F815F690BCD}" sibTransId="{69ADAC33-24A5-4EB9-8F77-66E65DBC5D5E}"/>
    <dgm:cxn modelId="{A5A570BA-2464-4F2F-A2CC-9E92EF2D2237}" type="presOf" srcId="{B22F8D0B-33B2-4937-8F34-D8F89190BB29}" destId="{27E9D88C-458B-4E3F-B044-73CED557A321}" srcOrd="0" destOrd="0" presId="urn:microsoft.com/office/officeart/2005/8/layout/hierarchy2"/>
    <dgm:cxn modelId="{A578074F-EDCB-477C-A147-73FDBF88BAC1}" type="presOf" srcId="{17FA9611-0B5E-4CF2-970B-7F8F31763F8A}" destId="{CB9CF3FF-331E-4634-A36E-84867BAF08A6}" srcOrd="0" destOrd="0" presId="urn:microsoft.com/office/officeart/2005/8/layout/hierarchy2"/>
    <dgm:cxn modelId="{5E49819D-B989-4D04-9862-48C0D8952BD9}" type="presOf" srcId="{FB0FA014-C757-4354-A03B-1F815F690BCD}" destId="{E5557399-8DF3-40A4-B580-831728E29A32}" srcOrd="0" destOrd="0" presId="urn:microsoft.com/office/officeart/2005/8/layout/hierarchy2"/>
    <dgm:cxn modelId="{E945C0BF-A097-4667-A49F-7EB16A8A2027}" srcId="{7DE61B30-529E-437D-AC26-17104D7E2BF6}" destId="{B22F8D0B-33B2-4937-8F34-D8F89190BB29}" srcOrd="0" destOrd="0" parTransId="{1F1AF4B0-0886-4994-94B0-2FA1CA972AD9}" sibTransId="{3F8A8571-3005-4909-BD3F-74E07D2904D8}"/>
    <dgm:cxn modelId="{0E33D267-6CEE-4BE2-8B7F-719F47EF213F}" srcId="{504B7460-1A11-4BFF-85B6-215C3416D8F0}" destId="{17FA9611-0B5E-4CF2-970B-7F8F31763F8A}" srcOrd="0" destOrd="0" parTransId="{4073EDE8-072C-4A32-9F32-1AAEB58C6FC5}" sibTransId="{8D861EF5-3F96-42B6-956B-5165C2BB2688}"/>
    <dgm:cxn modelId="{0BF211C3-10EE-4ECB-A53F-EBEDE91FC5B1}" type="presOf" srcId="{4073EDE8-072C-4A32-9F32-1AAEB58C6FC5}" destId="{42355A04-397A-4A4A-B8D9-8FABA6F18ACF}" srcOrd="1" destOrd="0" presId="urn:microsoft.com/office/officeart/2005/8/layout/hierarchy2"/>
    <dgm:cxn modelId="{B5DF603B-E122-455A-B3ED-3E080BD3EE58}" srcId="{504B7460-1A11-4BFF-85B6-215C3416D8F0}" destId="{7DE61B30-529E-437D-AC26-17104D7E2BF6}" srcOrd="1" destOrd="0" parTransId="{7627A1EB-718D-4326-BA97-BCBAAF521C46}" sibTransId="{52193181-1895-44E7-BC66-2DFCD729D4EE}"/>
    <dgm:cxn modelId="{C3E87D2A-5EEC-4536-AAB9-66E60D0C8030}" type="presOf" srcId="{7627A1EB-718D-4326-BA97-BCBAAF521C46}" destId="{B2C7A984-F3D9-4E02-80CA-C758F622E70E}" srcOrd="0" destOrd="0" presId="urn:microsoft.com/office/officeart/2005/8/layout/hierarchy2"/>
    <dgm:cxn modelId="{9E3B8631-105B-44C9-89F9-46791F00557F}" type="presOf" srcId="{4073EDE8-072C-4A32-9F32-1AAEB58C6FC5}" destId="{A85B79DC-48D7-41D7-93EF-0C1B4B582D04}" srcOrd="0" destOrd="0" presId="urn:microsoft.com/office/officeart/2005/8/layout/hierarchy2"/>
    <dgm:cxn modelId="{8AB9A92A-343C-46AD-8E4D-BC9F9650602C}" type="presOf" srcId="{504B7460-1A11-4BFF-85B6-215C3416D8F0}" destId="{5154EE1C-1E06-45DF-88C1-C48519964BC7}" srcOrd="0" destOrd="0" presId="urn:microsoft.com/office/officeart/2005/8/layout/hierarchy2"/>
    <dgm:cxn modelId="{094AF07D-CE2C-42D1-86E7-2343FDF5D2E5}" type="presOf" srcId="{1F1AF4B0-0886-4994-94B0-2FA1CA972AD9}" destId="{564F943D-81F1-407B-8EAB-8113B77B4C5D}" srcOrd="0" destOrd="0" presId="urn:microsoft.com/office/officeart/2005/8/layout/hierarchy2"/>
    <dgm:cxn modelId="{91ADA96D-AADB-4962-9BE7-483724817AAB}" type="presOf" srcId="{677715C0-27D5-4937-8F2C-802CAF869CF1}" destId="{EAF9B965-D084-49C6-BA3C-6D51B4F1D62D}" srcOrd="1" destOrd="0" presId="urn:microsoft.com/office/officeart/2005/8/layout/hierarchy2"/>
    <dgm:cxn modelId="{973E555D-DFBD-4D5C-B28A-E32B09EDCC19}" type="presOf" srcId="{1F1AF4B0-0886-4994-94B0-2FA1CA972AD9}" destId="{DBF7CAF7-0EF6-4244-8758-EF4A1C5F98BE}" srcOrd="1" destOrd="0" presId="urn:microsoft.com/office/officeart/2005/8/layout/hierarchy2"/>
    <dgm:cxn modelId="{D250FBCA-C2E2-46CD-BC97-D4B8DBA011A8}" type="presOf" srcId="{A224D1FD-8092-4C45-B330-887B8F978526}" destId="{2330603A-E6C9-4B4D-84D1-E899C168E7AE}" srcOrd="0" destOrd="0" presId="urn:microsoft.com/office/officeart/2005/8/layout/hierarchy2"/>
    <dgm:cxn modelId="{5465C3C8-5D21-45E4-B9F9-765E56004204}" type="presOf" srcId="{7DE61B30-529E-437D-AC26-17104D7E2BF6}" destId="{32664131-98F5-455A-AD52-25F55BF963FB}" srcOrd="0" destOrd="0" presId="urn:microsoft.com/office/officeart/2005/8/layout/hierarchy2"/>
    <dgm:cxn modelId="{1437D128-5FDD-4D4D-9B66-3AA65A5D3EEF}" type="presOf" srcId="{FB0FA014-C757-4354-A03B-1F815F690BCD}" destId="{F5743053-3C7D-41F9-B6C7-7ECB59E25B0C}" srcOrd="1" destOrd="0" presId="urn:microsoft.com/office/officeart/2005/8/layout/hierarchy2"/>
    <dgm:cxn modelId="{41EE23B2-CC0C-452D-9CE3-48B649237B5D}" type="presOf" srcId="{7627A1EB-718D-4326-BA97-BCBAAF521C46}" destId="{8F8DA392-F946-43D9-8D63-3EE81AA85D7F}" srcOrd="1" destOrd="0" presId="urn:microsoft.com/office/officeart/2005/8/layout/hierarchy2"/>
    <dgm:cxn modelId="{F5DCFA02-785F-47BD-A14A-9120B88957D0}" type="presOf" srcId="{4EBC0B7B-3690-4A43-9C28-8930A2F29283}" destId="{872EB7F0-780D-44A2-AC99-661EA1C3E6C6}" srcOrd="0" destOrd="0" presId="urn:microsoft.com/office/officeart/2005/8/layout/hierarchy2"/>
    <dgm:cxn modelId="{7B611F29-B25E-4180-B7DF-A25BBFF469C2}" type="presOf" srcId="{677715C0-27D5-4937-8F2C-802CAF869CF1}" destId="{4A1479D0-3EF2-4FED-99D0-97C9535B7F85}" srcOrd="0" destOrd="0" presId="urn:microsoft.com/office/officeart/2005/8/layout/hierarchy2"/>
    <dgm:cxn modelId="{899A4650-2C95-450D-81DE-FF98B5880A7E}" srcId="{4EBC0B7B-3690-4A43-9C28-8930A2F29283}" destId="{504B7460-1A11-4BFF-85B6-215C3416D8F0}" srcOrd="0" destOrd="0" parTransId="{C3284E27-F764-471D-BB00-172A4F46D521}" sibTransId="{16DE308E-258E-44B1-8D47-E3567BD42539}"/>
    <dgm:cxn modelId="{E42D1F6C-693C-4E71-81BD-E7CA7ED595E8}" type="presParOf" srcId="{872EB7F0-780D-44A2-AC99-661EA1C3E6C6}" destId="{67A0B57E-7B4D-4F0D-9A38-3935FFD65CD7}" srcOrd="0" destOrd="0" presId="urn:microsoft.com/office/officeart/2005/8/layout/hierarchy2"/>
    <dgm:cxn modelId="{472F3F25-FF8F-4E67-8C32-1B7258A469E4}" type="presParOf" srcId="{67A0B57E-7B4D-4F0D-9A38-3935FFD65CD7}" destId="{5154EE1C-1E06-45DF-88C1-C48519964BC7}" srcOrd="0" destOrd="0" presId="urn:microsoft.com/office/officeart/2005/8/layout/hierarchy2"/>
    <dgm:cxn modelId="{C502BA9C-0BE9-41DF-A2F7-4333130545DD}" type="presParOf" srcId="{67A0B57E-7B4D-4F0D-9A38-3935FFD65CD7}" destId="{80EE870C-CF56-4D65-A709-C97BAC1EDAC3}" srcOrd="1" destOrd="0" presId="urn:microsoft.com/office/officeart/2005/8/layout/hierarchy2"/>
    <dgm:cxn modelId="{6BE5A3D3-466A-452B-B935-2CBEC44AE5FE}" type="presParOf" srcId="{80EE870C-CF56-4D65-A709-C97BAC1EDAC3}" destId="{A85B79DC-48D7-41D7-93EF-0C1B4B582D04}" srcOrd="0" destOrd="0" presId="urn:microsoft.com/office/officeart/2005/8/layout/hierarchy2"/>
    <dgm:cxn modelId="{78002CF6-4FDC-4639-8E6B-B0699DFC7780}" type="presParOf" srcId="{A85B79DC-48D7-41D7-93EF-0C1B4B582D04}" destId="{42355A04-397A-4A4A-B8D9-8FABA6F18ACF}" srcOrd="0" destOrd="0" presId="urn:microsoft.com/office/officeart/2005/8/layout/hierarchy2"/>
    <dgm:cxn modelId="{F2557E64-B35F-4450-876B-FDF080607789}" type="presParOf" srcId="{80EE870C-CF56-4D65-A709-C97BAC1EDAC3}" destId="{61C050CD-B92B-4A28-A082-C9E53BAFD6B9}" srcOrd="1" destOrd="0" presId="urn:microsoft.com/office/officeart/2005/8/layout/hierarchy2"/>
    <dgm:cxn modelId="{C4865806-035E-4580-882B-FD5A70F758CE}" type="presParOf" srcId="{61C050CD-B92B-4A28-A082-C9E53BAFD6B9}" destId="{CB9CF3FF-331E-4634-A36E-84867BAF08A6}" srcOrd="0" destOrd="0" presId="urn:microsoft.com/office/officeart/2005/8/layout/hierarchy2"/>
    <dgm:cxn modelId="{DDB802C5-018F-4E41-9785-714B77E759AA}" type="presParOf" srcId="{61C050CD-B92B-4A28-A082-C9E53BAFD6B9}" destId="{4ECE7087-7F4A-4561-B6DF-ABBECDEDF54B}" srcOrd="1" destOrd="0" presId="urn:microsoft.com/office/officeart/2005/8/layout/hierarchy2"/>
    <dgm:cxn modelId="{536E0BCD-AAD8-42C6-A02B-93F92BDD869C}" type="presParOf" srcId="{4ECE7087-7F4A-4561-B6DF-ABBECDEDF54B}" destId="{E5557399-8DF3-40A4-B580-831728E29A32}" srcOrd="0" destOrd="0" presId="urn:microsoft.com/office/officeart/2005/8/layout/hierarchy2"/>
    <dgm:cxn modelId="{E70C2E47-3F23-462D-BB27-0D88A9943F76}" type="presParOf" srcId="{E5557399-8DF3-40A4-B580-831728E29A32}" destId="{F5743053-3C7D-41F9-B6C7-7ECB59E25B0C}" srcOrd="0" destOrd="0" presId="urn:microsoft.com/office/officeart/2005/8/layout/hierarchy2"/>
    <dgm:cxn modelId="{EC247BAE-047F-49E9-842E-E4F3EB5D8CE0}" type="presParOf" srcId="{4ECE7087-7F4A-4561-B6DF-ABBECDEDF54B}" destId="{03B97A2F-D331-4A70-93FA-5DE2223DA2D9}" srcOrd="1" destOrd="0" presId="urn:microsoft.com/office/officeart/2005/8/layout/hierarchy2"/>
    <dgm:cxn modelId="{930FA896-A836-40B2-9C15-AEE686401B52}" type="presParOf" srcId="{03B97A2F-D331-4A70-93FA-5DE2223DA2D9}" destId="{C6AEB66C-30B9-4AFA-806A-766AF8674597}" srcOrd="0" destOrd="0" presId="urn:microsoft.com/office/officeart/2005/8/layout/hierarchy2"/>
    <dgm:cxn modelId="{B515C737-D722-49AC-A4E5-657BF49E10DA}" type="presParOf" srcId="{03B97A2F-D331-4A70-93FA-5DE2223DA2D9}" destId="{02A2247C-985F-42C0-A3E1-10D8FD2A9C3A}" srcOrd="1" destOrd="0" presId="urn:microsoft.com/office/officeart/2005/8/layout/hierarchy2"/>
    <dgm:cxn modelId="{64B06A96-B7AD-46CA-B0AC-4534231FB250}" type="presParOf" srcId="{4ECE7087-7F4A-4561-B6DF-ABBECDEDF54B}" destId="{4A1479D0-3EF2-4FED-99D0-97C9535B7F85}" srcOrd="2" destOrd="0" presId="urn:microsoft.com/office/officeart/2005/8/layout/hierarchy2"/>
    <dgm:cxn modelId="{81FC8373-C7AB-4A08-8E1F-7CF230131B37}" type="presParOf" srcId="{4A1479D0-3EF2-4FED-99D0-97C9535B7F85}" destId="{EAF9B965-D084-49C6-BA3C-6D51B4F1D62D}" srcOrd="0" destOrd="0" presId="urn:microsoft.com/office/officeart/2005/8/layout/hierarchy2"/>
    <dgm:cxn modelId="{F1D84213-6271-407B-9F35-E2225D0F59E9}" type="presParOf" srcId="{4ECE7087-7F4A-4561-B6DF-ABBECDEDF54B}" destId="{F013D52E-4A1E-48C3-8B20-09DC34E622F4}" srcOrd="3" destOrd="0" presId="urn:microsoft.com/office/officeart/2005/8/layout/hierarchy2"/>
    <dgm:cxn modelId="{57A76552-FD8D-4E53-BEB4-7BFCA782B559}" type="presParOf" srcId="{F013D52E-4A1E-48C3-8B20-09DC34E622F4}" destId="{2330603A-E6C9-4B4D-84D1-E899C168E7AE}" srcOrd="0" destOrd="0" presId="urn:microsoft.com/office/officeart/2005/8/layout/hierarchy2"/>
    <dgm:cxn modelId="{2C27DEA7-0EAA-4AF5-91CE-A62740DBB37E}" type="presParOf" srcId="{F013D52E-4A1E-48C3-8B20-09DC34E622F4}" destId="{1C5B48ED-11DB-4938-885A-0866B17630BC}" srcOrd="1" destOrd="0" presId="urn:microsoft.com/office/officeart/2005/8/layout/hierarchy2"/>
    <dgm:cxn modelId="{AC394579-045F-421F-9D3F-85ECFCEF5096}" type="presParOf" srcId="{80EE870C-CF56-4D65-A709-C97BAC1EDAC3}" destId="{B2C7A984-F3D9-4E02-80CA-C758F622E70E}" srcOrd="2" destOrd="0" presId="urn:microsoft.com/office/officeart/2005/8/layout/hierarchy2"/>
    <dgm:cxn modelId="{5ABE88D9-BD92-4C9F-BE43-D581B69D4E13}" type="presParOf" srcId="{B2C7A984-F3D9-4E02-80CA-C758F622E70E}" destId="{8F8DA392-F946-43D9-8D63-3EE81AA85D7F}" srcOrd="0" destOrd="0" presId="urn:microsoft.com/office/officeart/2005/8/layout/hierarchy2"/>
    <dgm:cxn modelId="{6775D68E-A5C6-4CB6-B737-A27042B52850}" type="presParOf" srcId="{80EE870C-CF56-4D65-A709-C97BAC1EDAC3}" destId="{03FFD6F8-0CE0-493C-8DFA-3ECBA79D7717}" srcOrd="3" destOrd="0" presId="urn:microsoft.com/office/officeart/2005/8/layout/hierarchy2"/>
    <dgm:cxn modelId="{387AC601-7B38-403F-9A50-E38EDF68158D}" type="presParOf" srcId="{03FFD6F8-0CE0-493C-8DFA-3ECBA79D7717}" destId="{32664131-98F5-455A-AD52-25F55BF963FB}" srcOrd="0" destOrd="0" presId="urn:microsoft.com/office/officeart/2005/8/layout/hierarchy2"/>
    <dgm:cxn modelId="{060F8FCB-8237-4480-B1D9-6513D7A199C4}" type="presParOf" srcId="{03FFD6F8-0CE0-493C-8DFA-3ECBA79D7717}" destId="{15B4EDE1-2D83-404D-91B7-578D52E289D3}" srcOrd="1" destOrd="0" presId="urn:microsoft.com/office/officeart/2005/8/layout/hierarchy2"/>
    <dgm:cxn modelId="{2043E05E-A2DC-4D9D-88EA-270288375F47}" type="presParOf" srcId="{15B4EDE1-2D83-404D-91B7-578D52E289D3}" destId="{564F943D-81F1-407B-8EAB-8113B77B4C5D}" srcOrd="0" destOrd="0" presId="urn:microsoft.com/office/officeart/2005/8/layout/hierarchy2"/>
    <dgm:cxn modelId="{5A0DF02F-6E5C-448B-B6A2-6A1C2E44FFBA}" type="presParOf" srcId="{564F943D-81F1-407B-8EAB-8113B77B4C5D}" destId="{DBF7CAF7-0EF6-4244-8758-EF4A1C5F98BE}" srcOrd="0" destOrd="0" presId="urn:microsoft.com/office/officeart/2005/8/layout/hierarchy2"/>
    <dgm:cxn modelId="{48A79AF0-A9D3-45C7-94ED-898FBDE6DAF8}" type="presParOf" srcId="{15B4EDE1-2D83-404D-91B7-578D52E289D3}" destId="{9A6C1ADE-D685-4C51-9B97-608345CACA83}" srcOrd="1" destOrd="0" presId="urn:microsoft.com/office/officeart/2005/8/layout/hierarchy2"/>
    <dgm:cxn modelId="{7FC2AFC4-4F04-43FF-9EE6-EEE602F5E45D}" type="presParOf" srcId="{9A6C1ADE-D685-4C51-9B97-608345CACA83}" destId="{27E9D88C-458B-4E3F-B044-73CED557A321}" srcOrd="0" destOrd="0" presId="urn:microsoft.com/office/officeart/2005/8/layout/hierarchy2"/>
    <dgm:cxn modelId="{8694D494-A38A-44E2-8D0A-ACE7CEA56201}" type="presParOf" srcId="{9A6C1ADE-D685-4C51-9B97-608345CACA83}" destId="{6AAB3A36-8B4D-4B62-BDCF-CFC6A296A19F}" srcOrd="1" destOrd="0" presId="urn:microsoft.com/office/officeart/2005/8/layout/hierarchy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932FCE24-41EA-4B37-B3B0-8883AE7C671D}" type="doc">
      <dgm:prSet loTypeId="urn:microsoft.com/office/officeart/2005/8/layout/funnel1" loCatId="relationship" qsTypeId="urn:microsoft.com/office/officeart/2005/8/quickstyle/3d7" qsCatId="3D" csTypeId="urn:microsoft.com/office/officeart/2005/8/colors/colorful1" csCatId="colorful" phldr="1"/>
      <dgm:spPr/>
      <dgm:t>
        <a:bodyPr/>
        <a:lstStyle/>
        <a:p>
          <a:endParaRPr lang="es-MX"/>
        </a:p>
      </dgm:t>
    </dgm:pt>
    <dgm:pt modelId="{536B3444-46A7-46A9-BCF6-DB792B86870B}">
      <dgm:prSet phldrT="[Texto]"/>
      <dgm:spPr/>
      <dgm:t>
        <a:bodyPr/>
        <a:lstStyle/>
        <a:p>
          <a:r>
            <a:rPr lang="es-MX" dirty="0"/>
            <a:t>POTENCIA</a:t>
          </a:r>
        </a:p>
      </dgm:t>
    </dgm:pt>
    <dgm:pt modelId="{A4A268F1-EB3E-4A89-80F4-0968815DD2B7}" type="parTrans" cxnId="{E1ACAFCB-F66A-4F65-B731-B1A5863E17F3}">
      <dgm:prSet/>
      <dgm:spPr/>
      <dgm:t>
        <a:bodyPr/>
        <a:lstStyle/>
        <a:p>
          <a:endParaRPr lang="es-MX"/>
        </a:p>
      </dgm:t>
    </dgm:pt>
    <dgm:pt modelId="{0444462B-55F3-458B-85F7-B3BDD0847B9A}" type="sibTrans" cxnId="{E1ACAFCB-F66A-4F65-B731-B1A5863E17F3}">
      <dgm:prSet/>
      <dgm:spPr/>
      <dgm:t>
        <a:bodyPr/>
        <a:lstStyle/>
        <a:p>
          <a:endParaRPr lang="es-MX"/>
        </a:p>
      </dgm:t>
    </dgm:pt>
    <dgm:pt modelId="{CF6F8743-848D-4441-AD88-95662AC7779F}">
      <dgm:prSet phldrT="[Texto]"/>
      <dgm:spPr/>
      <dgm:t>
        <a:bodyPr/>
        <a:lstStyle/>
        <a:p>
          <a:r>
            <a:rPr lang="es-MX" dirty="0"/>
            <a:t>EEA</a:t>
          </a:r>
        </a:p>
      </dgm:t>
    </dgm:pt>
    <dgm:pt modelId="{4EBAB6A4-3F5D-4D93-BB3B-19151C04D003}" type="parTrans" cxnId="{8FAE82C7-A991-4A3F-94A2-38F32D55E88B}">
      <dgm:prSet/>
      <dgm:spPr/>
      <dgm:t>
        <a:bodyPr/>
        <a:lstStyle/>
        <a:p>
          <a:endParaRPr lang="es-MX"/>
        </a:p>
      </dgm:t>
    </dgm:pt>
    <dgm:pt modelId="{8A0ACF69-230E-4DC2-8499-C6EF5F24B13F}" type="sibTrans" cxnId="{8FAE82C7-A991-4A3F-94A2-38F32D55E88B}">
      <dgm:prSet/>
      <dgm:spPr/>
      <dgm:t>
        <a:bodyPr/>
        <a:lstStyle/>
        <a:p>
          <a:endParaRPr lang="es-MX"/>
        </a:p>
      </dgm:t>
    </dgm:pt>
    <dgm:pt modelId="{4259EC07-6D97-42E4-B6BD-3552745F1551}">
      <dgm:prSet phldrT="[Texto]"/>
      <dgm:spPr/>
      <dgm:t>
        <a:bodyPr/>
        <a:lstStyle/>
        <a:p>
          <a:r>
            <a:rPr lang="es-MX" dirty="0" err="1"/>
            <a:t>CELs</a:t>
          </a:r>
          <a:endParaRPr lang="es-MX" dirty="0"/>
        </a:p>
      </dgm:t>
    </dgm:pt>
    <dgm:pt modelId="{B86E9B4C-051E-4572-B283-0CE6474BD4FF}" type="parTrans" cxnId="{FA3FE05B-6960-46ED-B56B-5BA8BF92560C}">
      <dgm:prSet/>
      <dgm:spPr/>
      <dgm:t>
        <a:bodyPr/>
        <a:lstStyle/>
        <a:p>
          <a:endParaRPr lang="es-MX"/>
        </a:p>
      </dgm:t>
    </dgm:pt>
    <dgm:pt modelId="{6D0BED5A-2842-4DCE-AEEB-99C482974E8E}" type="sibTrans" cxnId="{FA3FE05B-6960-46ED-B56B-5BA8BF92560C}">
      <dgm:prSet/>
      <dgm:spPr/>
      <dgm:t>
        <a:bodyPr/>
        <a:lstStyle/>
        <a:p>
          <a:endParaRPr lang="es-MX"/>
        </a:p>
      </dgm:t>
    </dgm:pt>
    <dgm:pt modelId="{58FAD4D9-500F-4C03-88D0-00F2246E5E2D}">
      <dgm:prSet phldrT="[Texto]" custT="1"/>
      <dgm:spPr/>
      <dgm:t>
        <a:bodyPr/>
        <a:lstStyle/>
        <a:p>
          <a:r>
            <a:rPr lang="es-MX" sz="1400" dirty="0"/>
            <a:t>OFERTA DE VENTA</a:t>
          </a:r>
        </a:p>
      </dgm:t>
    </dgm:pt>
    <dgm:pt modelId="{0C599062-C7C6-45FD-BF78-81220BFE29B2}" type="parTrans" cxnId="{BE93147A-579A-495B-9ED8-2CA4B4568473}">
      <dgm:prSet/>
      <dgm:spPr/>
      <dgm:t>
        <a:bodyPr/>
        <a:lstStyle/>
        <a:p>
          <a:endParaRPr lang="es-MX"/>
        </a:p>
      </dgm:t>
    </dgm:pt>
    <dgm:pt modelId="{9E6BD32D-5C0F-4E18-B044-1EDECFCD0773}" type="sibTrans" cxnId="{BE93147A-579A-495B-9ED8-2CA4B4568473}">
      <dgm:prSet/>
      <dgm:spPr/>
      <dgm:t>
        <a:bodyPr/>
        <a:lstStyle/>
        <a:p>
          <a:endParaRPr lang="es-MX"/>
        </a:p>
      </dgm:t>
    </dgm:pt>
    <dgm:pt modelId="{8C7EABF8-01B8-4121-AF72-909AFD66D559}" type="pres">
      <dgm:prSet presAssocID="{932FCE24-41EA-4B37-B3B0-8883AE7C671D}" presName="Name0" presStyleCnt="0">
        <dgm:presLayoutVars>
          <dgm:chMax val="4"/>
          <dgm:resizeHandles val="exact"/>
        </dgm:presLayoutVars>
      </dgm:prSet>
      <dgm:spPr/>
      <dgm:t>
        <a:bodyPr/>
        <a:lstStyle/>
        <a:p>
          <a:endParaRPr lang="es-ES"/>
        </a:p>
      </dgm:t>
    </dgm:pt>
    <dgm:pt modelId="{DAB242D3-0060-4A8E-8848-2EA64A91F7B9}" type="pres">
      <dgm:prSet presAssocID="{932FCE24-41EA-4B37-B3B0-8883AE7C671D}" presName="ellipse" presStyleLbl="trBgShp" presStyleIdx="0" presStyleCnt="1"/>
      <dgm:spPr/>
    </dgm:pt>
    <dgm:pt modelId="{6D93E312-C031-428B-B4AE-689D9DD91EE6}" type="pres">
      <dgm:prSet presAssocID="{932FCE24-41EA-4B37-B3B0-8883AE7C671D}" presName="arrow1" presStyleLbl="fgShp" presStyleIdx="0" presStyleCnt="1"/>
      <dgm:spPr/>
    </dgm:pt>
    <dgm:pt modelId="{C3BD8B7B-ADCE-4E54-AF82-86B99CB6D649}" type="pres">
      <dgm:prSet presAssocID="{932FCE24-41EA-4B37-B3B0-8883AE7C671D}" presName="rectangle" presStyleLbl="revTx" presStyleIdx="0" presStyleCnt="1">
        <dgm:presLayoutVars>
          <dgm:bulletEnabled val="1"/>
        </dgm:presLayoutVars>
      </dgm:prSet>
      <dgm:spPr/>
      <dgm:t>
        <a:bodyPr/>
        <a:lstStyle/>
        <a:p>
          <a:endParaRPr lang="es-ES"/>
        </a:p>
      </dgm:t>
    </dgm:pt>
    <dgm:pt modelId="{DE0286EF-0E85-4D73-9B13-6320EBD49E28}" type="pres">
      <dgm:prSet presAssocID="{CF6F8743-848D-4441-AD88-95662AC7779F}" presName="item1" presStyleLbl="node1" presStyleIdx="0" presStyleCnt="3">
        <dgm:presLayoutVars>
          <dgm:bulletEnabled val="1"/>
        </dgm:presLayoutVars>
      </dgm:prSet>
      <dgm:spPr/>
      <dgm:t>
        <a:bodyPr/>
        <a:lstStyle/>
        <a:p>
          <a:endParaRPr lang="es-ES"/>
        </a:p>
      </dgm:t>
    </dgm:pt>
    <dgm:pt modelId="{476D8CB9-D372-481A-BA73-EDACFA138E7B}" type="pres">
      <dgm:prSet presAssocID="{4259EC07-6D97-42E4-B6BD-3552745F1551}" presName="item2" presStyleLbl="node1" presStyleIdx="1" presStyleCnt="3">
        <dgm:presLayoutVars>
          <dgm:bulletEnabled val="1"/>
        </dgm:presLayoutVars>
      </dgm:prSet>
      <dgm:spPr/>
      <dgm:t>
        <a:bodyPr/>
        <a:lstStyle/>
        <a:p>
          <a:endParaRPr lang="es-ES"/>
        </a:p>
      </dgm:t>
    </dgm:pt>
    <dgm:pt modelId="{18F7F223-E2E1-4A45-A256-704B494310BF}" type="pres">
      <dgm:prSet presAssocID="{58FAD4D9-500F-4C03-88D0-00F2246E5E2D}" presName="item3" presStyleLbl="node1" presStyleIdx="2" presStyleCnt="3">
        <dgm:presLayoutVars>
          <dgm:bulletEnabled val="1"/>
        </dgm:presLayoutVars>
      </dgm:prSet>
      <dgm:spPr/>
      <dgm:t>
        <a:bodyPr/>
        <a:lstStyle/>
        <a:p>
          <a:endParaRPr lang="es-ES"/>
        </a:p>
      </dgm:t>
    </dgm:pt>
    <dgm:pt modelId="{569D7F19-79FD-4193-946B-8D70A904B82E}" type="pres">
      <dgm:prSet presAssocID="{932FCE24-41EA-4B37-B3B0-8883AE7C671D}" presName="funnel" presStyleLbl="trAlignAcc1" presStyleIdx="0" presStyleCnt="1"/>
      <dgm:spPr/>
    </dgm:pt>
  </dgm:ptLst>
  <dgm:cxnLst>
    <dgm:cxn modelId="{39884D34-EB1B-45ED-9739-B4099DF6F328}" type="presOf" srcId="{58FAD4D9-500F-4C03-88D0-00F2246E5E2D}" destId="{C3BD8B7B-ADCE-4E54-AF82-86B99CB6D649}" srcOrd="0" destOrd="0" presId="urn:microsoft.com/office/officeart/2005/8/layout/funnel1"/>
    <dgm:cxn modelId="{8FAE82C7-A991-4A3F-94A2-38F32D55E88B}" srcId="{932FCE24-41EA-4B37-B3B0-8883AE7C671D}" destId="{CF6F8743-848D-4441-AD88-95662AC7779F}" srcOrd="1" destOrd="0" parTransId="{4EBAB6A4-3F5D-4D93-BB3B-19151C04D003}" sibTransId="{8A0ACF69-230E-4DC2-8499-C6EF5F24B13F}"/>
    <dgm:cxn modelId="{AF024464-2093-4686-8818-6E30BDCEB2B7}" type="presOf" srcId="{4259EC07-6D97-42E4-B6BD-3552745F1551}" destId="{DE0286EF-0E85-4D73-9B13-6320EBD49E28}" srcOrd="0" destOrd="0" presId="urn:microsoft.com/office/officeart/2005/8/layout/funnel1"/>
    <dgm:cxn modelId="{80E7C794-060A-42E8-8FD8-B9CC0EF36BE9}" type="presOf" srcId="{536B3444-46A7-46A9-BCF6-DB792B86870B}" destId="{18F7F223-E2E1-4A45-A256-704B494310BF}" srcOrd="0" destOrd="0" presId="urn:microsoft.com/office/officeart/2005/8/layout/funnel1"/>
    <dgm:cxn modelId="{42826EDC-F097-4CF8-8059-58D9A0313374}" type="presOf" srcId="{CF6F8743-848D-4441-AD88-95662AC7779F}" destId="{476D8CB9-D372-481A-BA73-EDACFA138E7B}" srcOrd="0" destOrd="0" presId="urn:microsoft.com/office/officeart/2005/8/layout/funnel1"/>
    <dgm:cxn modelId="{FA3FE05B-6960-46ED-B56B-5BA8BF92560C}" srcId="{932FCE24-41EA-4B37-B3B0-8883AE7C671D}" destId="{4259EC07-6D97-42E4-B6BD-3552745F1551}" srcOrd="2" destOrd="0" parTransId="{B86E9B4C-051E-4572-B283-0CE6474BD4FF}" sibTransId="{6D0BED5A-2842-4DCE-AEEB-99C482974E8E}"/>
    <dgm:cxn modelId="{E1ACAFCB-F66A-4F65-B731-B1A5863E17F3}" srcId="{932FCE24-41EA-4B37-B3B0-8883AE7C671D}" destId="{536B3444-46A7-46A9-BCF6-DB792B86870B}" srcOrd="0" destOrd="0" parTransId="{A4A268F1-EB3E-4A89-80F4-0968815DD2B7}" sibTransId="{0444462B-55F3-458B-85F7-B3BDD0847B9A}"/>
    <dgm:cxn modelId="{BE93147A-579A-495B-9ED8-2CA4B4568473}" srcId="{932FCE24-41EA-4B37-B3B0-8883AE7C671D}" destId="{58FAD4D9-500F-4C03-88D0-00F2246E5E2D}" srcOrd="3" destOrd="0" parTransId="{0C599062-C7C6-45FD-BF78-81220BFE29B2}" sibTransId="{9E6BD32D-5C0F-4E18-B044-1EDECFCD0773}"/>
    <dgm:cxn modelId="{14D481C0-6671-4882-8D2C-37966083FC3C}" type="presOf" srcId="{932FCE24-41EA-4B37-B3B0-8883AE7C671D}" destId="{8C7EABF8-01B8-4121-AF72-909AFD66D559}" srcOrd="0" destOrd="0" presId="urn:microsoft.com/office/officeart/2005/8/layout/funnel1"/>
    <dgm:cxn modelId="{C056C898-734B-4368-9E41-CAF1E7C339F2}" type="presParOf" srcId="{8C7EABF8-01B8-4121-AF72-909AFD66D559}" destId="{DAB242D3-0060-4A8E-8848-2EA64A91F7B9}" srcOrd="0" destOrd="0" presId="urn:microsoft.com/office/officeart/2005/8/layout/funnel1"/>
    <dgm:cxn modelId="{0A244C3D-FA89-4E00-9238-C74D3199B088}" type="presParOf" srcId="{8C7EABF8-01B8-4121-AF72-909AFD66D559}" destId="{6D93E312-C031-428B-B4AE-689D9DD91EE6}" srcOrd="1" destOrd="0" presId="urn:microsoft.com/office/officeart/2005/8/layout/funnel1"/>
    <dgm:cxn modelId="{4501AFC4-002D-460E-B3E9-C6D9F4A2B5A9}" type="presParOf" srcId="{8C7EABF8-01B8-4121-AF72-909AFD66D559}" destId="{C3BD8B7B-ADCE-4E54-AF82-86B99CB6D649}" srcOrd="2" destOrd="0" presId="urn:microsoft.com/office/officeart/2005/8/layout/funnel1"/>
    <dgm:cxn modelId="{F4FAE480-F23E-40F4-8961-1E96D31D6D42}" type="presParOf" srcId="{8C7EABF8-01B8-4121-AF72-909AFD66D559}" destId="{DE0286EF-0E85-4D73-9B13-6320EBD49E28}" srcOrd="3" destOrd="0" presId="urn:microsoft.com/office/officeart/2005/8/layout/funnel1"/>
    <dgm:cxn modelId="{63FA8B3E-D4FD-4F42-9B4D-B6714487FB51}" type="presParOf" srcId="{8C7EABF8-01B8-4121-AF72-909AFD66D559}" destId="{476D8CB9-D372-481A-BA73-EDACFA138E7B}" srcOrd="4" destOrd="0" presId="urn:microsoft.com/office/officeart/2005/8/layout/funnel1"/>
    <dgm:cxn modelId="{3E802A06-68CB-45D6-B6CB-3035282BE8AF}" type="presParOf" srcId="{8C7EABF8-01B8-4121-AF72-909AFD66D559}" destId="{18F7F223-E2E1-4A45-A256-704B494310BF}" srcOrd="5" destOrd="0" presId="urn:microsoft.com/office/officeart/2005/8/layout/funnel1"/>
    <dgm:cxn modelId="{9DDA2FB8-D542-421A-A595-A77268ED5B27}" type="presParOf" srcId="{8C7EABF8-01B8-4121-AF72-909AFD66D559}" destId="{569D7F19-79FD-4193-946B-8D70A904B82E}" srcOrd="6" destOrd="0" presId="urn:microsoft.com/office/officeart/2005/8/layout/funnel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932FCE24-41EA-4B37-B3B0-8883AE7C671D}" type="doc">
      <dgm:prSet loTypeId="urn:microsoft.com/office/officeart/2005/8/layout/funnel1" loCatId="relationship" qsTypeId="urn:microsoft.com/office/officeart/2005/8/quickstyle/3d7" qsCatId="3D" csTypeId="urn:microsoft.com/office/officeart/2005/8/colors/colorful4" csCatId="colorful" phldr="1"/>
      <dgm:spPr/>
      <dgm:t>
        <a:bodyPr/>
        <a:lstStyle/>
        <a:p>
          <a:endParaRPr lang="es-MX"/>
        </a:p>
      </dgm:t>
    </dgm:pt>
    <dgm:pt modelId="{536B3444-46A7-46A9-BCF6-DB792B86870B}">
      <dgm:prSet phldrT="[Texto]"/>
      <dgm:spPr/>
      <dgm:t>
        <a:bodyPr/>
        <a:lstStyle/>
        <a:p>
          <a:r>
            <a:rPr lang="es-MX" dirty="0"/>
            <a:t>POTENCIA</a:t>
          </a:r>
        </a:p>
      </dgm:t>
    </dgm:pt>
    <dgm:pt modelId="{A4A268F1-EB3E-4A89-80F4-0968815DD2B7}" type="parTrans" cxnId="{E1ACAFCB-F66A-4F65-B731-B1A5863E17F3}">
      <dgm:prSet/>
      <dgm:spPr/>
      <dgm:t>
        <a:bodyPr/>
        <a:lstStyle/>
        <a:p>
          <a:endParaRPr lang="es-MX"/>
        </a:p>
      </dgm:t>
    </dgm:pt>
    <dgm:pt modelId="{0444462B-55F3-458B-85F7-B3BDD0847B9A}" type="sibTrans" cxnId="{E1ACAFCB-F66A-4F65-B731-B1A5863E17F3}">
      <dgm:prSet/>
      <dgm:spPr/>
      <dgm:t>
        <a:bodyPr/>
        <a:lstStyle/>
        <a:p>
          <a:endParaRPr lang="es-MX"/>
        </a:p>
      </dgm:t>
    </dgm:pt>
    <dgm:pt modelId="{58FAD4D9-500F-4C03-88D0-00F2246E5E2D}">
      <dgm:prSet phldrT="[Texto]" custT="1"/>
      <dgm:spPr/>
      <dgm:t>
        <a:bodyPr/>
        <a:lstStyle/>
        <a:p>
          <a:r>
            <a:rPr lang="es-MX" sz="1400" dirty="0"/>
            <a:t>OFERTA DE VENTA</a:t>
          </a:r>
        </a:p>
      </dgm:t>
    </dgm:pt>
    <dgm:pt modelId="{0C599062-C7C6-45FD-BF78-81220BFE29B2}" type="parTrans" cxnId="{BE93147A-579A-495B-9ED8-2CA4B4568473}">
      <dgm:prSet/>
      <dgm:spPr/>
      <dgm:t>
        <a:bodyPr/>
        <a:lstStyle/>
        <a:p>
          <a:endParaRPr lang="es-MX"/>
        </a:p>
      </dgm:t>
    </dgm:pt>
    <dgm:pt modelId="{9E6BD32D-5C0F-4E18-B044-1EDECFCD0773}" type="sibTrans" cxnId="{BE93147A-579A-495B-9ED8-2CA4B4568473}">
      <dgm:prSet/>
      <dgm:spPr/>
      <dgm:t>
        <a:bodyPr/>
        <a:lstStyle/>
        <a:p>
          <a:endParaRPr lang="es-MX"/>
        </a:p>
      </dgm:t>
    </dgm:pt>
    <dgm:pt modelId="{8C7EABF8-01B8-4121-AF72-909AFD66D559}" type="pres">
      <dgm:prSet presAssocID="{932FCE24-41EA-4B37-B3B0-8883AE7C671D}" presName="Name0" presStyleCnt="0">
        <dgm:presLayoutVars>
          <dgm:chMax val="4"/>
          <dgm:resizeHandles val="exact"/>
        </dgm:presLayoutVars>
      </dgm:prSet>
      <dgm:spPr/>
      <dgm:t>
        <a:bodyPr/>
        <a:lstStyle/>
        <a:p>
          <a:endParaRPr lang="es-ES"/>
        </a:p>
      </dgm:t>
    </dgm:pt>
    <dgm:pt modelId="{DAB242D3-0060-4A8E-8848-2EA64A91F7B9}" type="pres">
      <dgm:prSet presAssocID="{932FCE24-41EA-4B37-B3B0-8883AE7C671D}" presName="ellipse" presStyleLbl="trBgShp" presStyleIdx="0" presStyleCnt="1"/>
      <dgm:spPr/>
    </dgm:pt>
    <dgm:pt modelId="{6D93E312-C031-428B-B4AE-689D9DD91EE6}" type="pres">
      <dgm:prSet presAssocID="{932FCE24-41EA-4B37-B3B0-8883AE7C671D}" presName="arrow1" presStyleLbl="fgShp" presStyleIdx="0" presStyleCnt="1"/>
      <dgm:spPr/>
    </dgm:pt>
    <dgm:pt modelId="{C3BD8B7B-ADCE-4E54-AF82-86B99CB6D649}" type="pres">
      <dgm:prSet presAssocID="{932FCE24-41EA-4B37-B3B0-8883AE7C671D}" presName="rectangle" presStyleLbl="revTx" presStyleIdx="0" presStyleCnt="1">
        <dgm:presLayoutVars>
          <dgm:bulletEnabled val="1"/>
        </dgm:presLayoutVars>
      </dgm:prSet>
      <dgm:spPr/>
      <dgm:t>
        <a:bodyPr/>
        <a:lstStyle/>
        <a:p>
          <a:endParaRPr lang="es-ES"/>
        </a:p>
      </dgm:t>
    </dgm:pt>
    <dgm:pt modelId="{F9CE11D5-CA81-4896-8117-25C2E7458BCA}" type="pres">
      <dgm:prSet presAssocID="{58FAD4D9-500F-4C03-88D0-00F2246E5E2D}" presName="item1" presStyleLbl="node1" presStyleIdx="0" presStyleCnt="1">
        <dgm:presLayoutVars>
          <dgm:bulletEnabled val="1"/>
        </dgm:presLayoutVars>
      </dgm:prSet>
      <dgm:spPr/>
      <dgm:t>
        <a:bodyPr/>
        <a:lstStyle/>
        <a:p>
          <a:endParaRPr lang="es-ES"/>
        </a:p>
      </dgm:t>
    </dgm:pt>
    <dgm:pt modelId="{569D7F19-79FD-4193-946B-8D70A904B82E}" type="pres">
      <dgm:prSet presAssocID="{932FCE24-41EA-4B37-B3B0-8883AE7C671D}" presName="funnel" presStyleLbl="trAlignAcc1" presStyleIdx="0" presStyleCnt="1"/>
      <dgm:spPr/>
    </dgm:pt>
  </dgm:ptLst>
  <dgm:cxnLst>
    <dgm:cxn modelId="{BE93147A-579A-495B-9ED8-2CA4B4568473}" srcId="{932FCE24-41EA-4B37-B3B0-8883AE7C671D}" destId="{58FAD4D9-500F-4C03-88D0-00F2246E5E2D}" srcOrd="1" destOrd="0" parTransId="{0C599062-C7C6-45FD-BF78-81220BFE29B2}" sibTransId="{9E6BD32D-5C0F-4E18-B044-1EDECFCD0773}"/>
    <dgm:cxn modelId="{45B0A830-A3B4-4F5B-A145-C16062EE8967}" type="presOf" srcId="{58FAD4D9-500F-4C03-88D0-00F2246E5E2D}" destId="{C3BD8B7B-ADCE-4E54-AF82-86B99CB6D649}" srcOrd="0" destOrd="0" presId="urn:microsoft.com/office/officeart/2005/8/layout/funnel1"/>
    <dgm:cxn modelId="{E1ACAFCB-F66A-4F65-B731-B1A5863E17F3}" srcId="{932FCE24-41EA-4B37-B3B0-8883AE7C671D}" destId="{536B3444-46A7-46A9-BCF6-DB792B86870B}" srcOrd="0" destOrd="0" parTransId="{A4A268F1-EB3E-4A89-80F4-0968815DD2B7}" sibTransId="{0444462B-55F3-458B-85F7-B3BDD0847B9A}"/>
    <dgm:cxn modelId="{0A4297DE-0F6B-42D1-A47A-FF485B27A300}" type="presOf" srcId="{536B3444-46A7-46A9-BCF6-DB792B86870B}" destId="{F9CE11D5-CA81-4896-8117-25C2E7458BCA}" srcOrd="0" destOrd="0" presId="urn:microsoft.com/office/officeart/2005/8/layout/funnel1"/>
    <dgm:cxn modelId="{3DA75CF9-14F4-40A7-94AE-7207AAE9D2E5}" type="presOf" srcId="{932FCE24-41EA-4B37-B3B0-8883AE7C671D}" destId="{8C7EABF8-01B8-4121-AF72-909AFD66D559}" srcOrd="0" destOrd="0" presId="urn:microsoft.com/office/officeart/2005/8/layout/funnel1"/>
    <dgm:cxn modelId="{BA99E037-16B6-474A-AF92-774BF99A8040}" type="presParOf" srcId="{8C7EABF8-01B8-4121-AF72-909AFD66D559}" destId="{DAB242D3-0060-4A8E-8848-2EA64A91F7B9}" srcOrd="0" destOrd="0" presId="urn:microsoft.com/office/officeart/2005/8/layout/funnel1"/>
    <dgm:cxn modelId="{4CD399D8-F935-4123-A1C6-F99C9DFE2384}" type="presParOf" srcId="{8C7EABF8-01B8-4121-AF72-909AFD66D559}" destId="{6D93E312-C031-428B-B4AE-689D9DD91EE6}" srcOrd="1" destOrd="0" presId="urn:microsoft.com/office/officeart/2005/8/layout/funnel1"/>
    <dgm:cxn modelId="{B642449B-AB03-4AA9-948D-70A399345DDE}" type="presParOf" srcId="{8C7EABF8-01B8-4121-AF72-909AFD66D559}" destId="{C3BD8B7B-ADCE-4E54-AF82-86B99CB6D649}" srcOrd="2" destOrd="0" presId="urn:microsoft.com/office/officeart/2005/8/layout/funnel1"/>
    <dgm:cxn modelId="{6DC2693E-5D29-4D79-AA3A-B0FA394C5B7C}" type="presParOf" srcId="{8C7EABF8-01B8-4121-AF72-909AFD66D559}" destId="{F9CE11D5-CA81-4896-8117-25C2E7458BCA}" srcOrd="3" destOrd="0" presId="urn:microsoft.com/office/officeart/2005/8/layout/funnel1"/>
    <dgm:cxn modelId="{BD275A1F-339F-4E8B-A7D2-C493B0CC37FE}" type="presParOf" srcId="{8C7EABF8-01B8-4121-AF72-909AFD66D559}" destId="{569D7F19-79FD-4193-946B-8D70A904B82E}" srcOrd="4" destOrd="0" presId="urn:microsoft.com/office/officeart/2005/8/layout/funnel1"/>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932FCE24-41EA-4B37-B3B0-8883AE7C671D}" type="doc">
      <dgm:prSet loTypeId="urn:microsoft.com/office/officeart/2005/8/layout/funnel1" loCatId="relationship" qsTypeId="urn:microsoft.com/office/officeart/2005/8/quickstyle/3d7" qsCatId="3D" csTypeId="urn:microsoft.com/office/officeart/2005/8/colors/colorful5" csCatId="colorful" phldr="1"/>
      <dgm:spPr/>
      <dgm:t>
        <a:bodyPr/>
        <a:lstStyle/>
        <a:p>
          <a:endParaRPr lang="es-MX"/>
        </a:p>
      </dgm:t>
    </dgm:pt>
    <dgm:pt modelId="{536B3444-46A7-46A9-BCF6-DB792B86870B}">
      <dgm:prSet phldrT="[Texto]"/>
      <dgm:spPr/>
      <dgm:t>
        <a:bodyPr/>
        <a:lstStyle/>
        <a:p>
          <a:r>
            <a:rPr lang="es-MX" dirty="0"/>
            <a:t>POTENCIA</a:t>
          </a:r>
        </a:p>
      </dgm:t>
    </dgm:pt>
    <dgm:pt modelId="{A4A268F1-EB3E-4A89-80F4-0968815DD2B7}" type="parTrans" cxnId="{E1ACAFCB-F66A-4F65-B731-B1A5863E17F3}">
      <dgm:prSet/>
      <dgm:spPr/>
      <dgm:t>
        <a:bodyPr/>
        <a:lstStyle/>
        <a:p>
          <a:endParaRPr lang="es-MX"/>
        </a:p>
      </dgm:t>
    </dgm:pt>
    <dgm:pt modelId="{0444462B-55F3-458B-85F7-B3BDD0847B9A}" type="sibTrans" cxnId="{E1ACAFCB-F66A-4F65-B731-B1A5863E17F3}">
      <dgm:prSet/>
      <dgm:spPr/>
      <dgm:t>
        <a:bodyPr/>
        <a:lstStyle/>
        <a:p>
          <a:endParaRPr lang="es-MX"/>
        </a:p>
      </dgm:t>
    </dgm:pt>
    <dgm:pt modelId="{CF6F8743-848D-4441-AD88-95662AC7779F}">
      <dgm:prSet phldrT="[Texto]"/>
      <dgm:spPr/>
      <dgm:t>
        <a:bodyPr/>
        <a:lstStyle/>
        <a:p>
          <a:r>
            <a:rPr lang="es-MX" dirty="0"/>
            <a:t>EEA</a:t>
          </a:r>
        </a:p>
      </dgm:t>
    </dgm:pt>
    <dgm:pt modelId="{4EBAB6A4-3F5D-4D93-BB3B-19151C04D003}" type="parTrans" cxnId="{8FAE82C7-A991-4A3F-94A2-38F32D55E88B}">
      <dgm:prSet/>
      <dgm:spPr/>
      <dgm:t>
        <a:bodyPr/>
        <a:lstStyle/>
        <a:p>
          <a:endParaRPr lang="es-MX"/>
        </a:p>
      </dgm:t>
    </dgm:pt>
    <dgm:pt modelId="{8A0ACF69-230E-4DC2-8499-C6EF5F24B13F}" type="sibTrans" cxnId="{8FAE82C7-A991-4A3F-94A2-38F32D55E88B}">
      <dgm:prSet/>
      <dgm:spPr/>
      <dgm:t>
        <a:bodyPr/>
        <a:lstStyle/>
        <a:p>
          <a:endParaRPr lang="es-MX"/>
        </a:p>
      </dgm:t>
    </dgm:pt>
    <dgm:pt modelId="{58FAD4D9-500F-4C03-88D0-00F2246E5E2D}">
      <dgm:prSet phldrT="[Texto]" custT="1"/>
      <dgm:spPr/>
      <dgm:t>
        <a:bodyPr/>
        <a:lstStyle/>
        <a:p>
          <a:r>
            <a:rPr lang="es-MX" sz="1400" dirty="0"/>
            <a:t>OFERTA DE VENTA</a:t>
          </a:r>
        </a:p>
      </dgm:t>
    </dgm:pt>
    <dgm:pt modelId="{0C599062-C7C6-45FD-BF78-81220BFE29B2}" type="parTrans" cxnId="{BE93147A-579A-495B-9ED8-2CA4B4568473}">
      <dgm:prSet/>
      <dgm:spPr/>
      <dgm:t>
        <a:bodyPr/>
        <a:lstStyle/>
        <a:p>
          <a:endParaRPr lang="es-MX"/>
        </a:p>
      </dgm:t>
    </dgm:pt>
    <dgm:pt modelId="{9E6BD32D-5C0F-4E18-B044-1EDECFCD0773}" type="sibTrans" cxnId="{BE93147A-579A-495B-9ED8-2CA4B4568473}">
      <dgm:prSet/>
      <dgm:spPr/>
      <dgm:t>
        <a:bodyPr/>
        <a:lstStyle/>
        <a:p>
          <a:endParaRPr lang="es-MX"/>
        </a:p>
      </dgm:t>
    </dgm:pt>
    <dgm:pt modelId="{8C7EABF8-01B8-4121-AF72-909AFD66D559}" type="pres">
      <dgm:prSet presAssocID="{932FCE24-41EA-4B37-B3B0-8883AE7C671D}" presName="Name0" presStyleCnt="0">
        <dgm:presLayoutVars>
          <dgm:chMax val="4"/>
          <dgm:resizeHandles val="exact"/>
        </dgm:presLayoutVars>
      </dgm:prSet>
      <dgm:spPr/>
      <dgm:t>
        <a:bodyPr/>
        <a:lstStyle/>
        <a:p>
          <a:endParaRPr lang="es-ES"/>
        </a:p>
      </dgm:t>
    </dgm:pt>
    <dgm:pt modelId="{DAB242D3-0060-4A8E-8848-2EA64A91F7B9}" type="pres">
      <dgm:prSet presAssocID="{932FCE24-41EA-4B37-B3B0-8883AE7C671D}" presName="ellipse" presStyleLbl="trBgShp" presStyleIdx="0" presStyleCnt="1"/>
      <dgm:spPr/>
    </dgm:pt>
    <dgm:pt modelId="{6D93E312-C031-428B-B4AE-689D9DD91EE6}" type="pres">
      <dgm:prSet presAssocID="{932FCE24-41EA-4B37-B3B0-8883AE7C671D}" presName="arrow1" presStyleLbl="fgShp" presStyleIdx="0" presStyleCnt="1"/>
      <dgm:spPr/>
    </dgm:pt>
    <dgm:pt modelId="{C3BD8B7B-ADCE-4E54-AF82-86B99CB6D649}" type="pres">
      <dgm:prSet presAssocID="{932FCE24-41EA-4B37-B3B0-8883AE7C671D}" presName="rectangle" presStyleLbl="revTx" presStyleIdx="0" presStyleCnt="1">
        <dgm:presLayoutVars>
          <dgm:bulletEnabled val="1"/>
        </dgm:presLayoutVars>
      </dgm:prSet>
      <dgm:spPr/>
      <dgm:t>
        <a:bodyPr/>
        <a:lstStyle/>
        <a:p>
          <a:endParaRPr lang="es-ES"/>
        </a:p>
      </dgm:t>
    </dgm:pt>
    <dgm:pt modelId="{DE0286EF-0E85-4D73-9B13-6320EBD49E28}" type="pres">
      <dgm:prSet presAssocID="{CF6F8743-848D-4441-AD88-95662AC7779F}" presName="item1" presStyleLbl="node1" presStyleIdx="0" presStyleCnt="2">
        <dgm:presLayoutVars>
          <dgm:bulletEnabled val="1"/>
        </dgm:presLayoutVars>
      </dgm:prSet>
      <dgm:spPr/>
      <dgm:t>
        <a:bodyPr/>
        <a:lstStyle/>
        <a:p>
          <a:endParaRPr lang="es-ES"/>
        </a:p>
      </dgm:t>
    </dgm:pt>
    <dgm:pt modelId="{931E2007-7A59-4FA9-B64E-B2EB7D17149A}" type="pres">
      <dgm:prSet presAssocID="{58FAD4D9-500F-4C03-88D0-00F2246E5E2D}" presName="item2" presStyleLbl="node1" presStyleIdx="1" presStyleCnt="2">
        <dgm:presLayoutVars>
          <dgm:bulletEnabled val="1"/>
        </dgm:presLayoutVars>
      </dgm:prSet>
      <dgm:spPr/>
      <dgm:t>
        <a:bodyPr/>
        <a:lstStyle/>
        <a:p>
          <a:endParaRPr lang="es-ES"/>
        </a:p>
      </dgm:t>
    </dgm:pt>
    <dgm:pt modelId="{569D7F19-79FD-4193-946B-8D70A904B82E}" type="pres">
      <dgm:prSet presAssocID="{932FCE24-41EA-4B37-B3B0-8883AE7C671D}" presName="funnel" presStyleLbl="trAlignAcc1" presStyleIdx="0" presStyleCnt="1"/>
      <dgm:spPr/>
    </dgm:pt>
  </dgm:ptLst>
  <dgm:cxnLst>
    <dgm:cxn modelId="{8FAE82C7-A991-4A3F-94A2-38F32D55E88B}" srcId="{932FCE24-41EA-4B37-B3B0-8883AE7C671D}" destId="{CF6F8743-848D-4441-AD88-95662AC7779F}" srcOrd="1" destOrd="0" parTransId="{4EBAB6A4-3F5D-4D93-BB3B-19151C04D003}" sibTransId="{8A0ACF69-230E-4DC2-8499-C6EF5F24B13F}"/>
    <dgm:cxn modelId="{FF4EB682-5592-42CE-8825-83F4154940DF}" type="presOf" srcId="{932FCE24-41EA-4B37-B3B0-8883AE7C671D}" destId="{8C7EABF8-01B8-4121-AF72-909AFD66D559}" srcOrd="0" destOrd="0" presId="urn:microsoft.com/office/officeart/2005/8/layout/funnel1"/>
    <dgm:cxn modelId="{E7DA6068-6DD6-4AA1-8FC1-66B88BDED0C1}" type="presOf" srcId="{536B3444-46A7-46A9-BCF6-DB792B86870B}" destId="{931E2007-7A59-4FA9-B64E-B2EB7D17149A}" srcOrd="0" destOrd="0" presId="urn:microsoft.com/office/officeart/2005/8/layout/funnel1"/>
    <dgm:cxn modelId="{E1ACAFCB-F66A-4F65-B731-B1A5863E17F3}" srcId="{932FCE24-41EA-4B37-B3B0-8883AE7C671D}" destId="{536B3444-46A7-46A9-BCF6-DB792B86870B}" srcOrd="0" destOrd="0" parTransId="{A4A268F1-EB3E-4A89-80F4-0968815DD2B7}" sibTransId="{0444462B-55F3-458B-85F7-B3BDD0847B9A}"/>
    <dgm:cxn modelId="{84CCDEFF-4195-499C-9068-4EED117E5821}" type="presOf" srcId="{58FAD4D9-500F-4C03-88D0-00F2246E5E2D}" destId="{C3BD8B7B-ADCE-4E54-AF82-86B99CB6D649}" srcOrd="0" destOrd="0" presId="urn:microsoft.com/office/officeart/2005/8/layout/funnel1"/>
    <dgm:cxn modelId="{BE93147A-579A-495B-9ED8-2CA4B4568473}" srcId="{932FCE24-41EA-4B37-B3B0-8883AE7C671D}" destId="{58FAD4D9-500F-4C03-88D0-00F2246E5E2D}" srcOrd="2" destOrd="0" parTransId="{0C599062-C7C6-45FD-BF78-81220BFE29B2}" sibTransId="{9E6BD32D-5C0F-4E18-B044-1EDECFCD0773}"/>
    <dgm:cxn modelId="{52CCD915-BFED-416E-8A2A-8A84A6EB863A}" type="presOf" srcId="{CF6F8743-848D-4441-AD88-95662AC7779F}" destId="{DE0286EF-0E85-4D73-9B13-6320EBD49E28}" srcOrd="0" destOrd="0" presId="urn:microsoft.com/office/officeart/2005/8/layout/funnel1"/>
    <dgm:cxn modelId="{B6E4CC34-B541-4566-9D42-BFCE6C5C22A4}" type="presParOf" srcId="{8C7EABF8-01B8-4121-AF72-909AFD66D559}" destId="{DAB242D3-0060-4A8E-8848-2EA64A91F7B9}" srcOrd="0" destOrd="0" presId="urn:microsoft.com/office/officeart/2005/8/layout/funnel1"/>
    <dgm:cxn modelId="{062085D8-3024-4870-A588-00B298B44F60}" type="presParOf" srcId="{8C7EABF8-01B8-4121-AF72-909AFD66D559}" destId="{6D93E312-C031-428B-B4AE-689D9DD91EE6}" srcOrd="1" destOrd="0" presId="urn:microsoft.com/office/officeart/2005/8/layout/funnel1"/>
    <dgm:cxn modelId="{9907AA74-5E25-435D-868D-A04F2C9F3AD9}" type="presParOf" srcId="{8C7EABF8-01B8-4121-AF72-909AFD66D559}" destId="{C3BD8B7B-ADCE-4E54-AF82-86B99CB6D649}" srcOrd="2" destOrd="0" presId="urn:microsoft.com/office/officeart/2005/8/layout/funnel1"/>
    <dgm:cxn modelId="{AA4BCF8D-FB8E-4E5F-806E-B46FE2AE1375}" type="presParOf" srcId="{8C7EABF8-01B8-4121-AF72-909AFD66D559}" destId="{DE0286EF-0E85-4D73-9B13-6320EBD49E28}" srcOrd="3" destOrd="0" presId="urn:microsoft.com/office/officeart/2005/8/layout/funnel1"/>
    <dgm:cxn modelId="{D4E700D0-2EC1-41D7-8CD5-15E729B03750}" type="presParOf" srcId="{8C7EABF8-01B8-4121-AF72-909AFD66D559}" destId="{931E2007-7A59-4FA9-B64E-B2EB7D17149A}" srcOrd="4" destOrd="0" presId="urn:microsoft.com/office/officeart/2005/8/layout/funnel1"/>
    <dgm:cxn modelId="{943F8C48-AE2B-46CA-99F9-B5BFB3F4BAF9}" type="presParOf" srcId="{8C7EABF8-01B8-4121-AF72-909AFD66D559}" destId="{569D7F19-79FD-4193-946B-8D70A904B82E}" srcOrd="5" destOrd="0" presId="urn:microsoft.com/office/officeart/2005/8/layout/funnel1"/>
  </dgm:cxnLst>
  <dgm:bg/>
  <dgm:whole/>
  <dgm:extLst>
    <a:ext uri="http://schemas.microsoft.com/office/drawing/2008/diagram">
      <dsp:dataModelExt xmlns:dsp="http://schemas.microsoft.com/office/drawing/2008/diagram" relId="rId17"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932FCE24-41EA-4B37-B3B0-8883AE7C671D}" type="doc">
      <dgm:prSet loTypeId="urn:microsoft.com/office/officeart/2005/8/layout/funnel1" loCatId="relationship" qsTypeId="urn:microsoft.com/office/officeart/2005/8/quickstyle/3d7" qsCatId="3D" csTypeId="urn:microsoft.com/office/officeart/2005/8/colors/accent6_2" csCatId="accent6" phldr="1"/>
      <dgm:spPr/>
      <dgm:t>
        <a:bodyPr/>
        <a:lstStyle/>
        <a:p>
          <a:endParaRPr lang="es-MX"/>
        </a:p>
      </dgm:t>
    </dgm:pt>
    <dgm:pt modelId="{4259EC07-6D97-42E4-B6BD-3552745F1551}">
      <dgm:prSet phldrT="[Texto]"/>
      <dgm:spPr/>
      <dgm:t>
        <a:bodyPr/>
        <a:lstStyle/>
        <a:p>
          <a:r>
            <a:rPr lang="es-MX" dirty="0" err="1"/>
            <a:t>CELs</a:t>
          </a:r>
          <a:endParaRPr lang="es-MX" dirty="0"/>
        </a:p>
      </dgm:t>
    </dgm:pt>
    <dgm:pt modelId="{B86E9B4C-051E-4572-B283-0CE6474BD4FF}" type="parTrans" cxnId="{FA3FE05B-6960-46ED-B56B-5BA8BF92560C}">
      <dgm:prSet/>
      <dgm:spPr/>
      <dgm:t>
        <a:bodyPr/>
        <a:lstStyle/>
        <a:p>
          <a:endParaRPr lang="es-MX"/>
        </a:p>
      </dgm:t>
    </dgm:pt>
    <dgm:pt modelId="{6D0BED5A-2842-4DCE-AEEB-99C482974E8E}" type="sibTrans" cxnId="{FA3FE05B-6960-46ED-B56B-5BA8BF92560C}">
      <dgm:prSet/>
      <dgm:spPr/>
      <dgm:t>
        <a:bodyPr/>
        <a:lstStyle/>
        <a:p>
          <a:endParaRPr lang="es-MX"/>
        </a:p>
      </dgm:t>
    </dgm:pt>
    <dgm:pt modelId="{58FAD4D9-500F-4C03-88D0-00F2246E5E2D}">
      <dgm:prSet phldrT="[Texto]" custT="1"/>
      <dgm:spPr/>
      <dgm:t>
        <a:bodyPr/>
        <a:lstStyle/>
        <a:p>
          <a:r>
            <a:rPr lang="es-MX" sz="1400" dirty="0"/>
            <a:t>OFERTA DE VENTA</a:t>
          </a:r>
        </a:p>
      </dgm:t>
    </dgm:pt>
    <dgm:pt modelId="{0C599062-C7C6-45FD-BF78-81220BFE29B2}" type="parTrans" cxnId="{BE93147A-579A-495B-9ED8-2CA4B4568473}">
      <dgm:prSet/>
      <dgm:spPr/>
      <dgm:t>
        <a:bodyPr/>
        <a:lstStyle/>
        <a:p>
          <a:endParaRPr lang="es-MX"/>
        </a:p>
      </dgm:t>
    </dgm:pt>
    <dgm:pt modelId="{9E6BD32D-5C0F-4E18-B044-1EDECFCD0773}" type="sibTrans" cxnId="{BE93147A-579A-495B-9ED8-2CA4B4568473}">
      <dgm:prSet/>
      <dgm:spPr/>
      <dgm:t>
        <a:bodyPr/>
        <a:lstStyle/>
        <a:p>
          <a:endParaRPr lang="es-MX"/>
        </a:p>
      </dgm:t>
    </dgm:pt>
    <dgm:pt modelId="{8C7EABF8-01B8-4121-AF72-909AFD66D559}" type="pres">
      <dgm:prSet presAssocID="{932FCE24-41EA-4B37-B3B0-8883AE7C671D}" presName="Name0" presStyleCnt="0">
        <dgm:presLayoutVars>
          <dgm:chMax val="4"/>
          <dgm:resizeHandles val="exact"/>
        </dgm:presLayoutVars>
      </dgm:prSet>
      <dgm:spPr/>
      <dgm:t>
        <a:bodyPr/>
        <a:lstStyle/>
        <a:p>
          <a:endParaRPr lang="es-ES"/>
        </a:p>
      </dgm:t>
    </dgm:pt>
    <dgm:pt modelId="{DAB242D3-0060-4A8E-8848-2EA64A91F7B9}" type="pres">
      <dgm:prSet presAssocID="{932FCE24-41EA-4B37-B3B0-8883AE7C671D}" presName="ellipse" presStyleLbl="trBgShp" presStyleIdx="0" presStyleCnt="1"/>
      <dgm:spPr/>
    </dgm:pt>
    <dgm:pt modelId="{6D93E312-C031-428B-B4AE-689D9DD91EE6}" type="pres">
      <dgm:prSet presAssocID="{932FCE24-41EA-4B37-B3B0-8883AE7C671D}" presName="arrow1" presStyleLbl="fgShp" presStyleIdx="0" presStyleCnt="1"/>
      <dgm:spPr/>
    </dgm:pt>
    <dgm:pt modelId="{C3BD8B7B-ADCE-4E54-AF82-86B99CB6D649}" type="pres">
      <dgm:prSet presAssocID="{932FCE24-41EA-4B37-B3B0-8883AE7C671D}" presName="rectangle" presStyleLbl="revTx" presStyleIdx="0" presStyleCnt="1">
        <dgm:presLayoutVars>
          <dgm:bulletEnabled val="1"/>
        </dgm:presLayoutVars>
      </dgm:prSet>
      <dgm:spPr/>
      <dgm:t>
        <a:bodyPr/>
        <a:lstStyle/>
        <a:p>
          <a:endParaRPr lang="es-ES"/>
        </a:p>
      </dgm:t>
    </dgm:pt>
    <dgm:pt modelId="{C51DF019-0B9E-40D3-BCF5-1213D96A2F87}" type="pres">
      <dgm:prSet presAssocID="{58FAD4D9-500F-4C03-88D0-00F2246E5E2D}" presName="item1" presStyleLbl="node1" presStyleIdx="0" presStyleCnt="1">
        <dgm:presLayoutVars>
          <dgm:bulletEnabled val="1"/>
        </dgm:presLayoutVars>
      </dgm:prSet>
      <dgm:spPr/>
      <dgm:t>
        <a:bodyPr/>
        <a:lstStyle/>
        <a:p>
          <a:endParaRPr lang="es-ES"/>
        </a:p>
      </dgm:t>
    </dgm:pt>
    <dgm:pt modelId="{569D7F19-79FD-4193-946B-8D70A904B82E}" type="pres">
      <dgm:prSet presAssocID="{932FCE24-41EA-4B37-B3B0-8883AE7C671D}" presName="funnel" presStyleLbl="trAlignAcc1" presStyleIdx="0" presStyleCnt="1"/>
      <dgm:spPr/>
    </dgm:pt>
  </dgm:ptLst>
  <dgm:cxnLst>
    <dgm:cxn modelId="{BE93147A-579A-495B-9ED8-2CA4B4568473}" srcId="{932FCE24-41EA-4B37-B3B0-8883AE7C671D}" destId="{58FAD4D9-500F-4C03-88D0-00F2246E5E2D}" srcOrd="1" destOrd="0" parTransId="{0C599062-C7C6-45FD-BF78-81220BFE29B2}" sibTransId="{9E6BD32D-5C0F-4E18-B044-1EDECFCD0773}"/>
    <dgm:cxn modelId="{1A18C6E9-170A-4487-988A-7D31C935B018}" type="presOf" srcId="{932FCE24-41EA-4B37-B3B0-8883AE7C671D}" destId="{8C7EABF8-01B8-4121-AF72-909AFD66D559}" srcOrd="0" destOrd="0" presId="urn:microsoft.com/office/officeart/2005/8/layout/funnel1"/>
    <dgm:cxn modelId="{04C1FB80-A708-4838-918F-B060E4CFAECF}" type="presOf" srcId="{4259EC07-6D97-42E4-B6BD-3552745F1551}" destId="{C51DF019-0B9E-40D3-BCF5-1213D96A2F87}" srcOrd="0" destOrd="0" presId="urn:microsoft.com/office/officeart/2005/8/layout/funnel1"/>
    <dgm:cxn modelId="{FA3FE05B-6960-46ED-B56B-5BA8BF92560C}" srcId="{932FCE24-41EA-4B37-B3B0-8883AE7C671D}" destId="{4259EC07-6D97-42E4-B6BD-3552745F1551}" srcOrd="0" destOrd="0" parTransId="{B86E9B4C-051E-4572-B283-0CE6474BD4FF}" sibTransId="{6D0BED5A-2842-4DCE-AEEB-99C482974E8E}"/>
    <dgm:cxn modelId="{B09A7B25-9152-42F1-B476-B0F064B97E44}" type="presOf" srcId="{58FAD4D9-500F-4C03-88D0-00F2246E5E2D}" destId="{C3BD8B7B-ADCE-4E54-AF82-86B99CB6D649}" srcOrd="0" destOrd="0" presId="urn:microsoft.com/office/officeart/2005/8/layout/funnel1"/>
    <dgm:cxn modelId="{1EC7ABDD-096F-459E-A0B1-7AD169179B73}" type="presParOf" srcId="{8C7EABF8-01B8-4121-AF72-909AFD66D559}" destId="{DAB242D3-0060-4A8E-8848-2EA64A91F7B9}" srcOrd="0" destOrd="0" presId="urn:microsoft.com/office/officeart/2005/8/layout/funnel1"/>
    <dgm:cxn modelId="{D4E5A85A-9540-452F-9139-FCA352AB3C9B}" type="presParOf" srcId="{8C7EABF8-01B8-4121-AF72-909AFD66D559}" destId="{6D93E312-C031-428B-B4AE-689D9DD91EE6}" srcOrd="1" destOrd="0" presId="urn:microsoft.com/office/officeart/2005/8/layout/funnel1"/>
    <dgm:cxn modelId="{139BCA9F-5D9C-40EF-80E1-FB4AA4ECC38D}" type="presParOf" srcId="{8C7EABF8-01B8-4121-AF72-909AFD66D559}" destId="{C3BD8B7B-ADCE-4E54-AF82-86B99CB6D649}" srcOrd="2" destOrd="0" presId="urn:microsoft.com/office/officeart/2005/8/layout/funnel1"/>
    <dgm:cxn modelId="{A062F37B-7EEE-403B-95E0-5C2A91A59F1A}" type="presParOf" srcId="{8C7EABF8-01B8-4121-AF72-909AFD66D559}" destId="{C51DF019-0B9E-40D3-BCF5-1213D96A2F87}" srcOrd="3" destOrd="0" presId="urn:microsoft.com/office/officeart/2005/8/layout/funnel1"/>
    <dgm:cxn modelId="{28E55782-6041-4323-AEA7-EDEE8B88B5FA}" type="presParOf" srcId="{8C7EABF8-01B8-4121-AF72-909AFD66D559}" destId="{569D7F19-79FD-4193-946B-8D70A904B82E}" srcOrd="4" destOrd="0" presId="urn:microsoft.com/office/officeart/2005/8/layout/funnel1"/>
  </dgm:cxnLst>
  <dgm:bg/>
  <dgm:whole/>
  <dgm:extLst>
    <a:ext uri="http://schemas.microsoft.com/office/drawing/2008/diagram">
      <dsp:dataModelExt xmlns:dsp="http://schemas.microsoft.com/office/drawing/2008/diagram" relId="rId22"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932FCE24-41EA-4B37-B3B0-8883AE7C671D}" type="doc">
      <dgm:prSet loTypeId="urn:microsoft.com/office/officeart/2005/8/layout/funnel1" loCatId="relationship" qsTypeId="urn:microsoft.com/office/officeart/2005/8/quickstyle/3d7" qsCatId="3D" csTypeId="urn:microsoft.com/office/officeart/2005/8/colors/colorful3" csCatId="colorful" phldr="1"/>
      <dgm:spPr/>
      <dgm:t>
        <a:bodyPr/>
        <a:lstStyle/>
        <a:p>
          <a:endParaRPr lang="es-MX"/>
        </a:p>
      </dgm:t>
    </dgm:pt>
    <dgm:pt modelId="{CF6F8743-848D-4441-AD88-95662AC7779F}">
      <dgm:prSet phldrT="[Texto]"/>
      <dgm:spPr/>
      <dgm:t>
        <a:bodyPr/>
        <a:lstStyle/>
        <a:p>
          <a:r>
            <a:rPr lang="es-MX" dirty="0"/>
            <a:t>EEA</a:t>
          </a:r>
        </a:p>
      </dgm:t>
    </dgm:pt>
    <dgm:pt modelId="{4EBAB6A4-3F5D-4D93-BB3B-19151C04D003}" type="parTrans" cxnId="{8FAE82C7-A991-4A3F-94A2-38F32D55E88B}">
      <dgm:prSet/>
      <dgm:spPr/>
      <dgm:t>
        <a:bodyPr/>
        <a:lstStyle/>
        <a:p>
          <a:endParaRPr lang="es-MX"/>
        </a:p>
      </dgm:t>
    </dgm:pt>
    <dgm:pt modelId="{8A0ACF69-230E-4DC2-8499-C6EF5F24B13F}" type="sibTrans" cxnId="{8FAE82C7-A991-4A3F-94A2-38F32D55E88B}">
      <dgm:prSet/>
      <dgm:spPr/>
      <dgm:t>
        <a:bodyPr/>
        <a:lstStyle/>
        <a:p>
          <a:endParaRPr lang="es-MX"/>
        </a:p>
      </dgm:t>
    </dgm:pt>
    <dgm:pt modelId="{4259EC07-6D97-42E4-B6BD-3552745F1551}">
      <dgm:prSet phldrT="[Texto]"/>
      <dgm:spPr/>
      <dgm:t>
        <a:bodyPr/>
        <a:lstStyle/>
        <a:p>
          <a:r>
            <a:rPr lang="es-MX" dirty="0" err="1"/>
            <a:t>CELs</a:t>
          </a:r>
          <a:endParaRPr lang="es-MX" dirty="0"/>
        </a:p>
      </dgm:t>
    </dgm:pt>
    <dgm:pt modelId="{B86E9B4C-051E-4572-B283-0CE6474BD4FF}" type="parTrans" cxnId="{FA3FE05B-6960-46ED-B56B-5BA8BF92560C}">
      <dgm:prSet/>
      <dgm:spPr/>
      <dgm:t>
        <a:bodyPr/>
        <a:lstStyle/>
        <a:p>
          <a:endParaRPr lang="es-MX"/>
        </a:p>
      </dgm:t>
    </dgm:pt>
    <dgm:pt modelId="{6D0BED5A-2842-4DCE-AEEB-99C482974E8E}" type="sibTrans" cxnId="{FA3FE05B-6960-46ED-B56B-5BA8BF92560C}">
      <dgm:prSet/>
      <dgm:spPr/>
      <dgm:t>
        <a:bodyPr/>
        <a:lstStyle/>
        <a:p>
          <a:endParaRPr lang="es-MX"/>
        </a:p>
      </dgm:t>
    </dgm:pt>
    <dgm:pt modelId="{58FAD4D9-500F-4C03-88D0-00F2246E5E2D}">
      <dgm:prSet phldrT="[Texto]" custT="1"/>
      <dgm:spPr/>
      <dgm:t>
        <a:bodyPr/>
        <a:lstStyle/>
        <a:p>
          <a:r>
            <a:rPr lang="es-MX" sz="1400" dirty="0"/>
            <a:t>OFERTA DE VENTA</a:t>
          </a:r>
        </a:p>
      </dgm:t>
    </dgm:pt>
    <dgm:pt modelId="{0C599062-C7C6-45FD-BF78-81220BFE29B2}" type="parTrans" cxnId="{BE93147A-579A-495B-9ED8-2CA4B4568473}">
      <dgm:prSet/>
      <dgm:spPr/>
      <dgm:t>
        <a:bodyPr/>
        <a:lstStyle/>
        <a:p>
          <a:endParaRPr lang="es-MX"/>
        </a:p>
      </dgm:t>
    </dgm:pt>
    <dgm:pt modelId="{9E6BD32D-5C0F-4E18-B044-1EDECFCD0773}" type="sibTrans" cxnId="{BE93147A-579A-495B-9ED8-2CA4B4568473}">
      <dgm:prSet/>
      <dgm:spPr/>
      <dgm:t>
        <a:bodyPr/>
        <a:lstStyle/>
        <a:p>
          <a:endParaRPr lang="es-MX"/>
        </a:p>
      </dgm:t>
    </dgm:pt>
    <dgm:pt modelId="{8C7EABF8-01B8-4121-AF72-909AFD66D559}" type="pres">
      <dgm:prSet presAssocID="{932FCE24-41EA-4B37-B3B0-8883AE7C671D}" presName="Name0" presStyleCnt="0">
        <dgm:presLayoutVars>
          <dgm:chMax val="4"/>
          <dgm:resizeHandles val="exact"/>
        </dgm:presLayoutVars>
      </dgm:prSet>
      <dgm:spPr/>
      <dgm:t>
        <a:bodyPr/>
        <a:lstStyle/>
        <a:p>
          <a:endParaRPr lang="es-ES"/>
        </a:p>
      </dgm:t>
    </dgm:pt>
    <dgm:pt modelId="{DAB242D3-0060-4A8E-8848-2EA64A91F7B9}" type="pres">
      <dgm:prSet presAssocID="{932FCE24-41EA-4B37-B3B0-8883AE7C671D}" presName="ellipse" presStyleLbl="trBgShp" presStyleIdx="0" presStyleCnt="1"/>
      <dgm:spPr/>
    </dgm:pt>
    <dgm:pt modelId="{6D93E312-C031-428B-B4AE-689D9DD91EE6}" type="pres">
      <dgm:prSet presAssocID="{932FCE24-41EA-4B37-B3B0-8883AE7C671D}" presName="arrow1" presStyleLbl="fgShp" presStyleIdx="0" presStyleCnt="1"/>
      <dgm:spPr/>
    </dgm:pt>
    <dgm:pt modelId="{C3BD8B7B-ADCE-4E54-AF82-86B99CB6D649}" type="pres">
      <dgm:prSet presAssocID="{932FCE24-41EA-4B37-B3B0-8883AE7C671D}" presName="rectangle" presStyleLbl="revTx" presStyleIdx="0" presStyleCnt="1">
        <dgm:presLayoutVars>
          <dgm:bulletEnabled val="1"/>
        </dgm:presLayoutVars>
      </dgm:prSet>
      <dgm:spPr/>
      <dgm:t>
        <a:bodyPr/>
        <a:lstStyle/>
        <a:p>
          <a:endParaRPr lang="es-ES"/>
        </a:p>
      </dgm:t>
    </dgm:pt>
    <dgm:pt modelId="{EEF6B8E4-B956-4B9B-B3EF-B5A4474A078F}" type="pres">
      <dgm:prSet presAssocID="{4259EC07-6D97-42E4-B6BD-3552745F1551}" presName="item1" presStyleLbl="node1" presStyleIdx="0" presStyleCnt="2">
        <dgm:presLayoutVars>
          <dgm:bulletEnabled val="1"/>
        </dgm:presLayoutVars>
      </dgm:prSet>
      <dgm:spPr/>
      <dgm:t>
        <a:bodyPr/>
        <a:lstStyle/>
        <a:p>
          <a:endParaRPr lang="es-ES"/>
        </a:p>
      </dgm:t>
    </dgm:pt>
    <dgm:pt modelId="{3AC0CA10-B605-459F-ADCF-8EE06DB4F7E5}" type="pres">
      <dgm:prSet presAssocID="{58FAD4D9-500F-4C03-88D0-00F2246E5E2D}" presName="item2" presStyleLbl="node1" presStyleIdx="1" presStyleCnt="2">
        <dgm:presLayoutVars>
          <dgm:bulletEnabled val="1"/>
        </dgm:presLayoutVars>
      </dgm:prSet>
      <dgm:spPr/>
      <dgm:t>
        <a:bodyPr/>
        <a:lstStyle/>
        <a:p>
          <a:endParaRPr lang="es-ES"/>
        </a:p>
      </dgm:t>
    </dgm:pt>
    <dgm:pt modelId="{569D7F19-79FD-4193-946B-8D70A904B82E}" type="pres">
      <dgm:prSet presAssocID="{932FCE24-41EA-4B37-B3B0-8883AE7C671D}" presName="funnel" presStyleLbl="trAlignAcc1" presStyleIdx="0" presStyleCnt="1"/>
      <dgm:spPr/>
    </dgm:pt>
  </dgm:ptLst>
  <dgm:cxnLst>
    <dgm:cxn modelId="{07662156-81D0-4E77-8089-9EFC3E26E05D}" type="presOf" srcId="{CF6F8743-848D-4441-AD88-95662AC7779F}" destId="{3AC0CA10-B605-459F-ADCF-8EE06DB4F7E5}" srcOrd="0" destOrd="0" presId="urn:microsoft.com/office/officeart/2005/8/layout/funnel1"/>
    <dgm:cxn modelId="{8FAE82C7-A991-4A3F-94A2-38F32D55E88B}" srcId="{932FCE24-41EA-4B37-B3B0-8883AE7C671D}" destId="{CF6F8743-848D-4441-AD88-95662AC7779F}" srcOrd="0" destOrd="0" parTransId="{4EBAB6A4-3F5D-4D93-BB3B-19151C04D003}" sibTransId="{8A0ACF69-230E-4DC2-8499-C6EF5F24B13F}"/>
    <dgm:cxn modelId="{7173FDC2-7BC3-44DC-876C-170CE26D6972}" type="presOf" srcId="{4259EC07-6D97-42E4-B6BD-3552745F1551}" destId="{EEF6B8E4-B956-4B9B-B3EF-B5A4474A078F}" srcOrd="0" destOrd="0" presId="urn:microsoft.com/office/officeart/2005/8/layout/funnel1"/>
    <dgm:cxn modelId="{131ADC69-9496-474D-8BFF-4F83C9F99F20}" type="presOf" srcId="{58FAD4D9-500F-4C03-88D0-00F2246E5E2D}" destId="{C3BD8B7B-ADCE-4E54-AF82-86B99CB6D649}" srcOrd="0" destOrd="0" presId="urn:microsoft.com/office/officeart/2005/8/layout/funnel1"/>
    <dgm:cxn modelId="{C196A3E6-FCCD-4FD6-829F-B36900155D1D}" type="presOf" srcId="{932FCE24-41EA-4B37-B3B0-8883AE7C671D}" destId="{8C7EABF8-01B8-4121-AF72-909AFD66D559}" srcOrd="0" destOrd="0" presId="urn:microsoft.com/office/officeart/2005/8/layout/funnel1"/>
    <dgm:cxn modelId="{FA3FE05B-6960-46ED-B56B-5BA8BF92560C}" srcId="{932FCE24-41EA-4B37-B3B0-8883AE7C671D}" destId="{4259EC07-6D97-42E4-B6BD-3552745F1551}" srcOrd="1" destOrd="0" parTransId="{B86E9B4C-051E-4572-B283-0CE6474BD4FF}" sibTransId="{6D0BED5A-2842-4DCE-AEEB-99C482974E8E}"/>
    <dgm:cxn modelId="{BE93147A-579A-495B-9ED8-2CA4B4568473}" srcId="{932FCE24-41EA-4B37-B3B0-8883AE7C671D}" destId="{58FAD4D9-500F-4C03-88D0-00F2246E5E2D}" srcOrd="2" destOrd="0" parTransId="{0C599062-C7C6-45FD-BF78-81220BFE29B2}" sibTransId="{9E6BD32D-5C0F-4E18-B044-1EDECFCD0773}"/>
    <dgm:cxn modelId="{46D99FB5-8EE5-4DB5-8014-0FCC4C367C5B}" type="presParOf" srcId="{8C7EABF8-01B8-4121-AF72-909AFD66D559}" destId="{DAB242D3-0060-4A8E-8848-2EA64A91F7B9}" srcOrd="0" destOrd="0" presId="urn:microsoft.com/office/officeart/2005/8/layout/funnel1"/>
    <dgm:cxn modelId="{55EB74B0-6DDD-4BDF-AE44-8B0969A82D79}" type="presParOf" srcId="{8C7EABF8-01B8-4121-AF72-909AFD66D559}" destId="{6D93E312-C031-428B-B4AE-689D9DD91EE6}" srcOrd="1" destOrd="0" presId="urn:microsoft.com/office/officeart/2005/8/layout/funnel1"/>
    <dgm:cxn modelId="{4C7614A7-9C71-462C-913B-D6B947CFC465}" type="presParOf" srcId="{8C7EABF8-01B8-4121-AF72-909AFD66D559}" destId="{C3BD8B7B-ADCE-4E54-AF82-86B99CB6D649}" srcOrd="2" destOrd="0" presId="urn:microsoft.com/office/officeart/2005/8/layout/funnel1"/>
    <dgm:cxn modelId="{9044B9CD-C1AE-414F-9CA4-1FABFE7DFCE7}" type="presParOf" srcId="{8C7EABF8-01B8-4121-AF72-909AFD66D559}" destId="{EEF6B8E4-B956-4B9B-B3EF-B5A4474A078F}" srcOrd="3" destOrd="0" presId="urn:microsoft.com/office/officeart/2005/8/layout/funnel1"/>
    <dgm:cxn modelId="{B2CD1608-2B29-4A15-8F3E-B08B8E161166}" type="presParOf" srcId="{8C7EABF8-01B8-4121-AF72-909AFD66D559}" destId="{3AC0CA10-B605-459F-ADCF-8EE06DB4F7E5}" srcOrd="4" destOrd="0" presId="urn:microsoft.com/office/officeart/2005/8/layout/funnel1"/>
    <dgm:cxn modelId="{E123C47B-3F02-43AD-8BD0-210D4199C4BA}" type="presParOf" srcId="{8C7EABF8-01B8-4121-AF72-909AFD66D559}" destId="{569D7F19-79FD-4193-946B-8D70A904B82E}" srcOrd="5" destOrd="0" presId="urn:microsoft.com/office/officeart/2005/8/layout/funnel1"/>
  </dgm:cxnLst>
  <dgm:bg/>
  <dgm:whole/>
  <dgm:extLst>
    <a:ext uri="http://schemas.microsoft.com/office/drawing/2008/diagram">
      <dsp:dataModelExt xmlns:dsp="http://schemas.microsoft.com/office/drawing/2008/diagram" relId="rId27" minVer="http://schemas.openxmlformats.org/drawingml/2006/diagram"/>
    </a:ext>
  </dgm:extLst>
</dgm:dataModel>
</file>

<file path=ppt/diagrams/data16.xml><?xml version="1.0" encoding="utf-8"?>
<dgm:dataModel xmlns:dgm="http://schemas.openxmlformats.org/drawingml/2006/diagram" xmlns:a="http://schemas.openxmlformats.org/drawingml/2006/main">
  <dgm:ptLst>
    <dgm:pt modelId="{932FCE24-41EA-4B37-B3B0-8883AE7C671D}" type="doc">
      <dgm:prSet loTypeId="urn:microsoft.com/office/officeart/2005/8/layout/funnel1" loCatId="relationship" qsTypeId="urn:microsoft.com/office/officeart/2005/8/quickstyle/3d7" qsCatId="3D" csTypeId="urn:microsoft.com/office/officeart/2005/8/colors/colorful4" csCatId="colorful" phldr="1"/>
      <dgm:spPr/>
      <dgm:t>
        <a:bodyPr/>
        <a:lstStyle/>
        <a:p>
          <a:endParaRPr lang="es-MX"/>
        </a:p>
      </dgm:t>
    </dgm:pt>
    <dgm:pt modelId="{4259EC07-6D97-42E4-B6BD-3552745F1551}">
      <dgm:prSet phldrT="[Texto]"/>
      <dgm:spPr/>
      <dgm:t>
        <a:bodyPr/>
        <a:lstStyle/>
        <a:p>
          <a:r>
            <a:rPr lang="es-MX" dirty="0"/>
            <a:t>POTENCIA</a:t>
          </a:r>
        </a:p>
      </dgm:t>
    </dgm:pt>
    <dgm:pt modelId="{B86E9B4C-051E-4572-B283-0CE6474BD4FF}" type="parTrans" cxnId="{FA3FE05B-6960-46ED-B56B-5BA8BF92560C}">
      <dgm:prSet/>
      <dgm:spPr/>
      <dgm:t>
        <a:bodyPr/>
        <a:lstStyle/>
        <a:p>
          <a:endParaRPr lang="es-MX"/>
        </a:p>
      </dgm:t>
    </dgm:pt>
    <dgm:pt modelId="{6D0BED5A-2842-4DCE-AEEB-99C482974E8E}" type="sibTrans" cxnId="{FA3FE05B-6960-46ED-B56B-5BA8BF92560C}">
      <dgm:prSet/>
      <dgm:spPr/>
      <dgm:t>
        <a:bodyPr/>
        <a:lstStyle/>
        <a:p>
          <a:endParaRPr lang="es-MX"/>
        </a:p>
      </dgm:t>
    </dgm:pt>
    <dgm:pt modelId="{58FAD4D9-500F-4C03-88D0-00F2246E5E2D}">
      <dgm:prSet phldrT="[Texto]" custT="1"/>
      <dgm:spPr/>
      <dgm:t>
        <a:bodyPr/>
        <a:lstStyle/>
        <a:p>
          <a:r>
            <a:rPr lang="es-MX" sz="1400" dirty="0"/>
            <a:t>OFERTA DE VENTA</a:t>
          </a:r>
        </a:p>
      </dgm:t>
    </dgm:pt>
    <dgm:pt modelId="{0C599062-C7C6-45FD-BF78-81220BFE29B2}" type="parTrans" cxnId="{BE93147A-579A-495B-9ED8-2CA4B4568473}">
      <dgm:prSet/>
      <dgm:spPr/>
      <dgm:t>
        <a:bodyPr/>
        <a:lstStyle/>
        <a:p>
          <a:endParaRPr lang="es-MX"/>
        </a:p>
      </dgm:t>
    </dgm:pt>
    <dgm:pt modelId="{9E6BD32D-5C0F-4E18-B044-1EDECFCD0773}" type="sibTrans" cxnId="{BE93147A-579A-495B-9ED8-2CA4B4568473}">
      <dgm:prSet/>
      <dgm:spPr/>
      <dgm:t>
        <a:bodyPr/>
        <a:lstStyle/>
        <a:p>
          <a:endParaRPr lang="es-MX"/>
        </a:p>
      </dgm:t>
    </dgm:pt>
    <dgm:pt modelId="{F4FCD367-E4DB-43C2-AEC3-5C2D9D370A7D}">
      <dgm:prSet phldrT="[Texto]"/>
      <dgm:spPr/>
      <dgm:t>
        <a:bodyPr/>
        <a:lstStyle/>
        <a:p>
          <a:r>
            <a:rPr lang="es-MX" dirty="0"/>
            <a:t>CEL´s</a:t>
          </a:r>
        </a:p>
      </dgm:t>
    </dgm:pt>
    <dgm:pt modelId="{042AF738-9BF0-4448-958B-F32401EBD7B5}" type="parTrans" cxnId="{DA7F2310-1CB4-4424-A04B-FABBE6C34EF2}">
      <dgm:prSet/>
      <dgm:spPr/>
      <dgm:t>
        <a:bodyPr/>
        <a:lstStyle/>
        <a:p>
          <a:endParaRPr lang="es-MX"/>
        </a:p>
      </dgm:t>
    </dgm:pt>
    <dgm:pt modelId="{2E2C63DF-4B43-4F7D-863D-FD27EE85FE63}" type="sibTrans" cxnId="{DA7F2310-1CB4-4424-A04B-FABBE6C34EF2}">
      <dgm:prSet/>
      <dgm:spPr/>
      <dgm:t>
        <a:bodyPr/>
        <a:lstStyle/>
        <a:p>
          <a:endParaRPr lang="es-MX"/>
        </a:p>
      </dgm:t>
    </dgm:pt>
    <dgm:pt modelId="{8C7EABF8-01B8-4121-AF72-909AFD66D559}" type="pres">
      <dgm:prSet presAssocID="{932FCE24-41EA-4B37-B3B0-8883AE7C671D}" presName="Name0" presStyleCnt="0">
        <dgm:presLayoutVars>
          <dgm:chMax val="4"/>
          <dgm:resizeHandles val="exact"/>
        </dgm:presLayoutVars>
      </dgm:prSet>
      <dgm:spPr/>
      <dgm:t>
        <a:bodyPr/>
        <a:lstStyle/>
        <a:p>
          <a:endParaRPr lang="es-ES"/>
        </a:p>
      </dgm:t>
    </dgm:pt>
    <dgm:pt modelId="{DAB242D3-0060-4A8E-8848-2EA64A91F7B9}" type="pres">
      <dgm:prSet presAssocID="{932FCE24-41EA-4B37-B3B0-8883AE7C671D}" presName="ellipse" presStyleLbl="trBgShp" presStyleIdx="0" presStyleCnt="1"/>
      <dgm:spPr/>
    </dgm:pt>
    <dgm:pt modelId="{6D93E312-C031-428B-B4AE-689D9DD91EE6}" type="pres">
      <dgm:prSet presAssocID="{932FCE24-41EA-4B37-B3B0-8883AE7C671D}" presName="arrow1" presStyleLbl="fgShp" presStyleIdx="0" presStyleCnt="1"/>
      <dgm:spPr/>
    </dgm:pt>
    <dgm:pt modelId="{C3BD8B7B-ADCE-4E54-AF82-86B99CB6D649}" type="pres">
      <dgm:prSet presAssocID="{932FCE24-41EA-4B37-B3B0-8883AE7C671D}" presName="rectangle" presStyleLbl="revTx" presStyleIdx="0" presStyleCnt="1">
        <dgm:presLayoutVars>
          <dgm:bulletEnabled val="1"/>
        </dgm:presLayoutVars>
      </dgm:prSet>
      <dgm:spPr/>
      <dgm:t>
        <a:bodyPr/>
        <a:lstStyle/>
        <a:p>
          <a:endParaRPr lang="es-ES"/>
        </a:p>
      </dgm:t>
    </dgm:pt>
    <dgm:pt modelId="{0BA97D4D-77EC-49FA-8507-4519A8DA030D}" type="pres">
      <dgm:prSet presAssocID="{F4FCD367-E4DB-43C2-AEC3-5C2D9D370A7D}" presName="item1" presStyleLbl="node1" presStyleIdx="0" presStyleCnt="2">
        <dgm:presLayoutVars>
          <dgm:bulletEnabled val="1"/>
        </dgm:presLayoutVars>
      </dgm:prSet>
      <dgm:spPr/>
      <dgm:t>
        <a:bodyPr/>
        <a:lstStyle/>
        <a:p>
          <a:endParaRPr lang="es-ES"/>
        </a:p>
      </dgm:t>
    </dgm:pt>
    <dgm:pt modelId="{F58205B8-C18F-48C4-AAF3-24D6DB93738C}" type="pres">
      <dgm:prSet presAssocID="{58FAD4D9-500F-4C03-88D0-00F2246E5E2D}" presName="item2" presStyleLbl="node1" presStyleIdx="1" presStyleCnt="2">
        <dgm:presLayoutVars>
          <dgm:bulletEnabled val="1"/>
        </dgm:presLayoutVars>
      </dgm:prSet>
      <dgm:spPr/>
      <dgm:t>
        <a:bodyPr/>
        <a:lstStyle/>
        <a:p>
          <a:endParaRPr lang="es-ES"/>
        </a:p>
      </dgm:t>
    </dgm:pt>
    <dgm:pt modelId="{569D7F19-79FD-4193-946B-8D70A904B82E}" type="pres">
      <dgm:prSet presAssocID="{932FCE24-41EA-4B37-B3B0-8883AE7C671D}" presName="funnel" presStyleLbl="trAlignAcc1" presStyleIdx="0" presStyleCnt="1"/>
      <dgm:spPr/>
    </dgm:pt>
  </dgm:ptLst>
  <dgm:cxnLst>
    <dgm:cxn modelId="{FA3FE05B-6960-46ED-B56B-5BA8BF92560C}" srcId="{932FCE24-41EA-4B37-B3B0-8883AE7C671D}" destId="{4259EC07-6D97-42E4-B6BD-3552745F1551}" srcOrd="0" destOrd="0" parTransId="{B86E9B4C-051E-4572-B283-0CE6474BD4FF}" sibTransId="{6D0BED5A-2842-4DCE-AEEB-99C482974E8E}"/>
    <dgm:cxn modelId="{CA653D0C-1348-4C44-8D5A-5216C04F31E3}" type="presOf" srcId="{F4FCD367-E4DB-43C2-AEC3-5C2D9D370A7D}" destId="{0BA97D4D-77EC-49FA-8507-4519A8DA030D}" srcOrd="0" destOrd="0" presId="urn:microsoft.com/office/officeart/2005/8/layout/funnel1"/>
    <dgm:cxn modelId="{D76D34E8-5EEA-4A63-9287-DDF57C3B0337}" type="presOf" srcId="{58FAD4D9-500F-4C03-88D0-00F2246E5E2D}" destId="{C3BD8B7B-ADCE-4E54-AF82-86B99CB6D649}" srcOrd="0" destOrd="0" presId="urn:microsoft.com/office/officeart/2005/8/layout/funnel1"/>
    <dgm:cxn modelId="{DA7F2310-1CB4-4424-A04B-FABBE6C34EF2}" srcId="{932FCE24-41EA-4B37-B3B0-8883AE7C671D}" destId="{F4FCD367-E4DB-43C2-AEC3-5C2D9D370A7D}" srcOrd="1" destOrd="0" parTransId="{042AF738-9BF0-4448-958B-F32401EBD7B5}" sibTransId="{2E2C63DF-4B43-4F7D-863D-FD27EE85FE63}"/>
    <dgm:cxn modelId="{BE93147A-579A-495B-9ED8-2CA4B4568473}" srcId="{932FCE24-41EA-4B37-B3B0-8883AE7C671D}" destId="{58FAD4D9-500F-4C03-88D0-00F2246E5E2D}" srcOrd="2" destOrd="0" parTransId="{0C599062-C7C6-45FD-BF78-81220BFE29B2}" sibTransId="{9E6BD32D-5C0F-4E18-B044-1EDECFCD0773}"/>
    <dgm:cxn modelId="{F2747039-9A43-4006-8A69-C48B1B9FFE13}" type="presOf" srcId="{4259EC07-6D97-42E4-B6BD-3552745F1551}" destId="{F58205B8-C18F-48C4-AAF3-24D6DB93738C}" srcOrd="0" destOrd="0" presId="urn:microsoft.com/office/officeart/2005/8/layout/funnel1"/>
    <dgm:cxn modelId="{F68DD185-9C99-42ED-999F-17C16F7E8A7E}" type="presOf" srcId="{932FCE24-41EA-4B37-B3B0-8883AE7C671D}" destId="{8C7EABF8-01B8-4121-AF72-909AFD66D559}" srcOrd="0" destOrd="0" presId="urn:microsoft.com/office/officeart/2005/8/layout/funnel1"/>
    <dgm:cxn modelId="{37F02E92-96E8-4201-A925-A94FAC72D6F4}" type="presParOf" srcId="{8C7EABF8-01B8-4121-AF72-909AFD66D559}" destId="{DAB242D3-0060-4A8E-8848-2EA64A91F7B9}" srcOrd="0" destOrd="0" presId="urn:microsoft.com/office/officeart/2005/8/layout/funnel1"/>
    <dgm:cxn modelId="{A305B1BC-C477-41A4-9B3B-986D5AA79E85}" type="presParOf" srcId="{8C7EABF8-01B8-4121-AF72-909AFD66D559}" destId="{6D93E312-C031-428B-B4AE-689D9DD91EE6}" srcOrd="1" destOrd="0" presId="urn:microsoft.com/office/officeart/2005/8/layout/funnel1"/>
    <dgm:cxn modelId="{F1554D7B-BFDA-42F3-929B-3C3D913B1935}" type="presParOf" srcId="{8C7EABF8-01B8-4121-AF72-909AFD66D559}" destId="{C3BD8B7B-ADCE-4E54-AF82-86B99CB6D649}" srcOrd="2" destOrd="0" presId="urn:microsoft.com/office/officeart/2005/8/layout/funnel1"/>
    <dgm:cxn modelId="{8485DE5F-8455-4A51-A6D6-AF27CBD710CD}" type="presParOf" srcId="{8C7EABF8-01B8-4121-AF72-909AFD66D559}" destId="{0BA97D4D-77EC-49FA-8507-4519A8DA030D}" srcOrd="3" destOrd="0" presId="urn:microsoft.com/office/officeart/2005/8/layout/funnel1"/>
    <dgm:cxn modelId="{39271365-C2FD-44AA-96B8-7A9398E6786B}" type="presParOf" srcId="{8C7EABF8-01B8-4121-AF72-909AFD66D559}" destId="{F58205B8-C18F-48C4-AAF3-24D6DB93738C}" srcOrd="4" destOrd="0" presId="urn:microsoft.com/office/officeart/2005/8/layout/funnel1"/>
    <dgm:cxn modelId="{D97DE393-0A55-4A81-BE00-9E12512653FB}" type="presParOf" srcId="{8C7EABF8-01B8-4121-AF72-909AFD66D559}" destId="{569D7F19-79FD-4193-946B-8D70A904B82E}" srcOrd="5" destOrd="0" presId="urn:microsoft.com/office/officeart/2005/8/layout/funnel1"/>
  </dgm:cxnLst>
  <dgm:bg/>
  <dgm:whole/>
  <dgm:extLst>
    <a:ext uri="http://schemas.microsoft.com/office/drawing/2008/diagram">
      <dsp:dataModelExt xmlns:dsp="http://schemas.microsoft.com/office/drawing/2008/diagram" relId="rId32" minVer="http://schemas.openxmlformats.org/drawingml/2006/diagram"/>
    </a:ext>
  </dgm:extLst>
</dgm:dataModel>
</file>

<file path=ppt/diagrams/data17.xml><?xml version="1.0" encoding="utf-8"?>
<dgm:dataModel xmlns:dgm="http://schemas.openxmlformats.org/drawingml/2006/diagram" xmlns:a="http://schemas.openxmlformats.org/drawingml/2006/main">
  <dgm:ptLst>
    <dgm:pt modelId="{76DF04B0-A137-48B4-AC7C-8B29D4FFE86B}" type="doc">
      <dgm:prSet loTypeId="urn:microsoft.com/office/officeart/2008/layout/AccentedPicture" loCatId="picture" qsTypeId="urn:microsoft.com/office/officeart/2005/8/quickstyle/simple1" qsCatId="simple" csTypeId="urn:microsoft.com/office/officeart/2005/8/colors/accent1_2" csCatId="accent1" phldr="1"/>
      <dgm:spPr/>
      <dgm:t>
        <a:bodyPr/>
        <a:lstStyle/>
        <a:p>
          <a:endParaRPr lang="es-MX"/>
        </a:p>
      </dgm:t>
    </dgm:pt>
    <dgm:pt modelId="{9237B168-9929-4172-9BF8-1898673A8AA1}">
      <dgm:prSet phldrT="[Texto]"/>
      <dgm:spPr/>
      <dgm:t>
        <a:bodyPr/>
        <a:lstStyle/>
        <a:p>
          <a:endParaRPr lang="es-MX" dirty="0"/>
        </a:p>
      </dgm:t>
    </dgm:pt>
    <dgm:pt modelId="{B24BE449-9A59-4ED7-84B8-72516EE6A1CC}" type="parTrans" cxnId="{0E4E5A30-F5F8-47E9-90B2-F5C6A57640D9}">
      <dgm:prSet/>
      <dgm:spPr/>
      <dgm:t>
        <a:bodyPr/>
        <a:lstStyle/>
        <a:p>
          <a:endParaRPr lang="es-MX"/>
        </a:p>
      </dgm:t>
    </dgm:pt>
    <dgm:pt modelId="{2EA44A42-2735-4FA9-B525-E682AAEA6335}" type="sibTrans" cxnId="{0E4E5A30-F5F8-47E9-90B2-F5C6A57640D9}">
      <dgm:prSet/>
      <dgm:spPr>
        <a:blipFill rotWithShape="1">
          <a:blip xmlns:r="http://schemas.openxmlformats.org/officeDocument/2006/relationships" r:embed="rId1"/>
          <a:stretch>
            <a:fillRect/>
          </a:stretch>
        </a:blipFill>
      </dgm:spPr>
      <dgm:t>
        <a:bodyPr/>
        <a:lstStyle/>
        <a:p>
          <a:endParaRPr lang="es-MX"/>
        </a:p>
      </dgm:t>
    </dgm:pt>
    <dgm:pt modelId="{EF873C07-F61B-463F-BDB3-179CAFFA0DD2}">
      <dgm:prSet phldrT="[Texto]" custT="1"/>
      <dgm:spPr/>
      <dgm:t>
        <a:bodyPr/>
        <a:lstStyle/>
        <a:p>
          <a:r>
            <a:rPr lang="es-MX" sz="2000" dirty="0"/>
            <a:t>NACIONAL</a:t>
          </a:r>
        </a:p>
      </dgm:t>
    </dgm:pt>
    <dgm:pt modelId="{C780E9F5-030C-4983-8B96-3B0318E41597}" type="parTrans" cxnId="{E8E82506-A151-4289-A567-9E68DB12F9F8}">
      <dgm:prSet/>
      <dgm:spPr/>
      <dgm:t>
        <a:bodyPr/>
        <a:lstStyle/>
        <a:p>
          <a:endParaRPr lang="es-MX"/>
        </a:p>
      </dgm:t>
    </dgm:pt>
    <dgm:pt modelId="{54CFE76C-A761-45D1-9F45-974FB11460E5}" type="sibTrans" cxnId="{E8E82506-A151-4289-A567-9E68DB12F9F8}">
      <dgm:prSet/>
      <dgm:spPr/>
      <dgm:t>
        <a:bodyPr/>
        <a:lstStyle/>
        <a:p>
          <a:endParaRPr lang="es-MX"/>
        </a:p>
      </dgm:t>
    </dgm:pt>
    <dgm:pt modelId="{E79598AA-5E81-43BF-A0AF-053057381DD0}">
      <dgm:prSet phldrT="[Texto]" custT="1"/>
      <dgm:spPr/>
      <dgm:t>
        <a:bodyPr/>
        <a:lstStyle/>
        <a:p>
          <a:r>
            <a:rPr lang="es-MX" sz="2000" dirty="0"/>
            <a:t>BAJA CALIFORNIA</a:t>
          </a:r>
        </a:p>
      </dgm:t>
    </dgm:pt>
    <dgm:pt modelId="{5D127353-4A03-4209-96AA-7B17C6EEA8DA}" type="parTrans" cxnId="{98FDEF73-0687-4A6C-88AE-54F3DB47DCE6}">
      <dgm:prSet/>
      <dgm:spPr/>
      <dgm:t>
        <a:bodyPr/>
        <a:lstStyle/>
        <a:p>
          <a:endParaRPr lang="es-MX"/>
        </a:p>
      </dgm:t>
    </dgm:pt>
    <dgm:pt modelId="{E8790CD8-CB30-4A05-983D-C1828B62DE91}" type="sibTrans" cxnId="{98FDEF73-0687-4A6C-88AE-54F3DB47DCE6}">
      <dgm:prSet/>
      <dgm:spPr/>
      <dgm:t>
        <a:bodyPr/>
        <a:lstStyle/>
        <a:p>
          <a:endParaRPr lang="es-MX"/>
        </a:p>
      </dgm:t>
    </dgm:pt>
    <dgm:pt modelId="{52E08B5C-04D5-46F9-99FD-79A0D476D183}">
      <dgm:prSet phldrT="[Texto]" custT="1"/>
      <dgm:spPr/>
      <dgm:t>
        <a:bodyPr/>
        <a:lstStyle/>
        <a:p>
          <a:r>
            <a:rPr lang="es-MX" sz="2000" dirty="0"/>
            <a:t>BAJA CALIFORNIA SUR</a:t>
          </a:r>
        </a:p>
      </dgm:t>
    </dgm:pt>
    <dgm:pt modelId="{D2FE19A8-7297-4F7E-868B-76D3F06588CF}" type="parTrans" cxnId="{91273C12-C3FB-4650-B6F1-979A6A976EA5}">
      <dgm:prSet/>
      <dgm:spPr/>
      <dgm:t>
        <a:bodyPr/>
        <a:lstStyle/>
        <a:p>
          <a:endParaRPr lang="es-MX"/>
        </a:p>
      </dgm:t>
    </dgm:pt>
    <dgm:pt modelId="{A53B3F36-B7D5-4E2B-B8A7-E52BFBFDFA0F}" type="sibTrans" cxnId="{91273C12-C3FB-4650-B6F1-979A6A976EA5}">
      <dgm:prSet/>
      <dgm:spPr/>
      <dgm:t>
        <a:bodyPr/>
        <a:lstStyle/>
        <a:p>
          <a:endParaRPr lang="es-MX"/>
        </a:p>
      </dgm:t>
    </dgm:pt>
    <dgm:pt modelId="{473DC891-63FE-451E-9911-14F44E98A548}" type="pres">
      <dgm:prSet presAssocID="{76DF04B0-A137-48B4-AC7C-8B29D4FFE86B}" presName="Name0" presStyleCnt="0">
        <dgm:presLayoutVars>
          <dgm:dir/>
        </dgm:presLayoutVars>
      </dgm:prSet>
      <dgm:spPr/>
      <dgm:t>
        <a:bodyPr/>
        <a:lstStyle/>
        <a:p>
          <a:endParaRPr lang="es-ES"/>
        </a:p>
      </dgm:t>
    </dgm:pt>
    <dgm:pt modelId="{6F0167E2-C8A1-4991-BCDB-01BEBF4BCA24}" type="pres">
      <dgm:prSet presAssocID="{2EA44A42-2735-4FA9-B525-E682AAEA6335}" presName="picture_1" presStyleLbl="bgImgPlace1" presStyleIdx="0" presStyleCnt="1" custScaleX="64692" custScaleY="37029" custLinFactNeighborX="-17355" custLinFactNeighborY="-11753"/>
      <dgm:spPr/>
      <dgm:t>
        <a:bodyPr/>
        <a:lstStyle/>
        <a:p>
          <a:endParaRPr lang="es-ES"/>
        </a:p>
      </dgm:t>
    </dgm:pt>
    <dgm:pt modelId="{851A4300-0D1D-48CA-91D8-F52C1F2DAF1C}" type="pres">
      <dgm:prSet presAssocID="{9237B168-9929-4172-9BF8-1898673A8AA1}" presName="text_1" presStyleLbl="node1" presStyleIdx="0" presStyleCnt="0">
        <dgm:presLayoutVars>
          <dgm:bulletEnabled val="1"/>
        </dgm:presLayoutVars>
      </dgm:prSet>
      <dgm:spPr/>
      <dgm:t>
        <a:bodyPr/>
        <a:lstStyle/>
        <a:p>
          <a:endParaRPr lang="es-ES"/>
        </a:p>
      </dgm:t>
    </dgm:pt>
    <dgm:pt modelId="{07E705B0-31C7-40EA-8707-D333630062E5}" type="pres">
      <dgm:prSet presAssocID="{76DF04B0-A137-48B4-AC7C-8B29D4FFE86B}" presName="linV" presStyleCnt="0"/>
      <dgm:spPr/>
    </dgm:pt>
    <dgm:pt modelId="{93ECBEB2-1BFF-42D1-ADC9-48A750120134}" type="pres">
      <dgm:prSet presAssocID="{EF873C07-F61B-463F-BDB3-179CAFFA0DD2}" presName="pair" presStyleCnt="0"/>
      <dgm:spPr/>
    </dgm:pt>
    <dgm:pt modelId="{4D5EE261-9321-47D8-B748-E6903DC94478}" type="pres">
      <dgm:prSet presAssocID="{EF873C07-F61B-463F-BDB3-179CAFFA0DD2}" presName="spaceH" presStyleLbl="node1" presStyleIdx="0" presStyleCnt="0"/>
      <dgm:spPr/>
    </dgm:pt>
    <dgm:pt modelId="{DB0D818B-81ED-4C4B-96C3-4A8A2E2B7526}" type="pres">
      <dgm:prSet presAssocID="{EF873C07-F61B-463F-BDB3-179CAFFA0DD2}" presName="desPictures" presStyleLbl="alignImgPlace1" presStyleIdx="0" presStyleCnt="3"/>
      <dgm:spPr>
        <a:blipFill rotWithShape="1">
          <a:blip xmlns:r="http://schemas.openxmlformats.org/officeDocument/2006/relationships" r:embed="rId2"/>
          <a:stretch>
            <a:fillRect/>
          </a:stretch>
        </a:blipFill>
      </dgm:spPr>
    </dgm:pt>
    <dgm:pt modelId="{50078750-42DB-488F-A6B9-DBB5311F229D}" type="pres">
      <dgm:prSet presAssocID="{EF873C07-F61B-463F-BDB3-179CAFFA0DD2}" presName="desTextWrapper" presStyleCnt="0"/>
      <dgm:spPr/>
    </dgm:pt>
    <dgm:pt modelId="{F36BF9CB-5090-43CF-B0AD-2F789B55C2CD}" type="pres">
      <dgm:prSet presAssocID="{EF873C07-F61B-463F-BDB3-179CAFFA0DD2}" presName="desText" presStyleLbl="revTx" presStyleIdx="0" presStyleCnt="3">
        <dgm:presLayoutVars>
          <dgm:bulletEnabled val="1"/>
        </dgm:presLayoutVars>
      </dgm:prSet>
      <dgm:spPr/>
      <dgm:t>
        <a:bodyPr/>
        <a:lstStyle/>
        <a:p>
          <a:endParaRPr lang="es-ES"/>
        </a:p>
      </dgm:t>
    </dgm:pt>
    <dgm:pt modelId="{10957DAB-1B61-42F5-88C5-32F93DD27EEA}" type="pres">
      <dgm:prSet presAssocID="{54CFE76C-A761-45D1-9F45-974FB11460E5}" presName="spaceV" presStyleCnt="0"/>
      <dgm:spPr/>
    </dgm:pt>
    <dgm:pt modelId="{45557F6D-FE83-42E0-B223-9750CD33A24E}" type="pres">
      <dgm:prSet presAssocID="{E79598AA-5E81-43BF-A0AF-053057381DD0}" presName="pair" presStyleCnt="0"/>
      <dgm:spPr/>
    </dgm:pt>
    <dgm:pt modelId="{6FE8920B-FA31-45A8-8625-84C482AF7CDB}" type="pres">
      <dgm:prSet presAssocID="{E79598AA-5E81-43BF-A0AF-053057381DD0}" presName="spaceH" presStyleLbl="node1" presStyleIdx="0" presStyleCnt="0"/>
      <dgm:spPr/>
    </dgm:pt>
    <dgm:pt modelId="{A3677EF6-1867-4084-8039-F5BB4D614B23}" type="pres">
      <dgm:prSet presAssocID="{E79598AA-5E81-43BF-A0AF-053057381DD0}" presName="desPictures" presStyleLbl="alignImgPlace1" presStyleIdx="1" presStyleCnt="3"/>
      <dgm:spPr>
        <a:blipFill rotWithShape="1">
          <a:blip xmlns:r="http://schemas.openxmlformats.org/officeDocument/2006/relationships" r:embed="rId3"/>
          <a:stretch>
            <a:fillRect/>
          </a:stretch>
        </a:blipFill>
      </dgm:spPr>
    </dgm:pt>
    <dgm:pt modelId="{C814A39D-B0CD-4DAC-8A20-AE5D8B842391}" type="pres">
      <dgm:prSet presAssocID="{E79598AA-5E81-43BF-A0AF-053057381DD0}" presName="desTextWrapper" presStyleCnt="0"/>
      <dgm:spPr/>
    </dgm:pt>
    <dgm:pt modelId="{70D2C970-F001-41E0-A972-B19BAB80B34D}" type="pres">
      <dgm:prSet presAssocID="{E79598AA-5E81-43BF-A0AF-053057381DD0}" presName="desText" presStyleLbl="revTx" presStyleIdx="1" presStyleCnt="3">
        <dgm:presLayoutVars>
          <dgm:bulletEnabled val="1"/>
        </dgm:presLayoutVars>
      </dgm:prSet>
      <dgm:spPr/>
      <dgm:t>
        <a:bodyPr/>
        <a:lstStyle/>
        <a:p>
          <a:endParaRPr lang="es-ES"/>
        </a:p>
      </dgm:t>
    </dgm:pt>
    <dgm:pt modelId="{C43A997D-B000-4E2B-B53D-4B4A911BF0A2}" type="pres">
      <dgm:prSet presAssocID="{E8790CD8-CB30-4A05-983D-C1828B62DE91}" presName="spaceV" presStyleCnt="0"/>
      <dgm:spPr/>
    </dgm:pt>
    <dgm:pt modelId="{9A87C46A-CA3C-4ADE-AF34-5130C76DE6E7}" type="pres">
      <dgm:prSet presAssocID="{52E08B5C-04D5-46F9-99FD-79A0D476D183}" presName="pair" presStyleCnt="0"/>
      <dgm:spPr/>
    </dgm:pt>
    <dgm:pt modelId="{80AD7242-9F09-4873-B0C8-17066C88D31C}" type="pres">
      <dgm:prSet presAssocID="{52E08B5C-04D5-46F9-99FD-79A0D476D183}" presName="spaceH" presStyleLbl="node1" presStyleIdx="0" presStyleCnt="0"/>
      <dgm:spPr/>
    </dgm:pt>
    <dgm:pt modelId="{25EF9995-E029-48BE-BB97-21789B38E000}" type="pres">
      <dgm:prSet presAssocID="{52E08B5C-04D5-46F9-99FD-79A0D476D183}" presName="desPictures" presStyleLbl="alignImgPlace1" presStyleIdx="2" presStyleCnt="3"/>
      <dgm:spPr>
        <a:blipFill rotWithShape="1">
          <a:blip xmlns:r="http://schemas.openxmlformats.org/officeDocument/2006/relationships" r:embed="rId4"/>
          <a:stretch>
            <a:fillRect/>
          </a:stretch>
        </a:blipFill>
      </dgm:spPr>
    </dgm:pt>
    <dgm:pt modelId="{A7F4107F-D7D4-4197-BEB6-0EF845043ABE}" type="pres">
      <dgm:prSet presAssocID="{52E08B5C-04D5-46F9-99FD-79A0D476D183}" presName="desTextWrapper" presStyleCnt="0"/>
      <dgm:spPr/>
    </dgm:pt>
    <dgm:pt modelId="{EDB7E507-A8FD-4CB0-BEE4-3F318A301BF7}" type="pres">
      <dgm:prSet presAssocID="{52E08B5C-04D5-46F9-99FD-79A0D476D183}" presName="desText" presStyleLbl="revTx" presStyleIdx="2" presStyleCnt="3">
        <dgm:presLayoutVars>
          <dgm:bulletEnabled val="1"/>
        </dgm:presLayoutVars>
      </dgm:prSet>
      <dgm:spPr/>
      <dgm:t>
        <a:bodyPr/>
        <a:lstStyle/>
        <a:p>
          <a:endParaRPr lang="es-ES"/>
        </a:p>
      </dgm:t>
    </dgm:pt>
    <dgm:pt modelId="{870E1763-42F0-451A-B44F-26CC4692C21D}" type="pres">
      <dgm:prSet presAssocID="{76DF04B0-A137-48B4-AC7C-8B29D4FFE86B}" presName="maxNode" presStyleCnt="0"/>
      <dgm:spPr/>
    </dgm:pt>
    <dgm:pt modelId="{28F7CFBE-E9D2-4172-A876-55C0ADF667B4}" type="pres">
      <dgm:prSet presAssocID="{76DF04B0-A137-48B4-AC7C-8B29D4FFE86B}" presName="Name33" presStyleCnt="0"/>
      <dgm:spPr/>
    </dgm:pt>
  </dgm:ptLst>
  <dgm:cxnLst>
    <dgm:cxn modelId="{4ECECF0A-1552-4A4B-8A1C-5BB1DD493F09}" type="presOf" srcId="{76DF04B0-A137-48B4-AC7C-8B29D4FFE86B}" destId="{473DC891-63FE-451E-9911-14F44E98A548}" srcOrd="0" destOrd="0" presId="urn:microsoft.com/office/officeart/2008/layout/AccentedPicture"/>
    <dgm:cxn modelId="{6FA13A2B-1B00-4DF7-98F3-68A1E53C3395}" type="presOf" srcId="{9237B168-9929-4172-9BF8-1898673A8AA1}" destId="{851A4300-0D1D-48CA-91D8-F52C1F2DAF1C}" srcOrd="0" destOrd="0" presId="urn:microsoft.com/office/officeart/2008/layout/AccentedPicture"/>
    <dgm:cxn modelId="{0E4E5A30-F5F8-47E9-90B2-F5C6A57640D9}" srcId="{76DF04B0-A137-48B4-AC7C-8B29D4FFE86B}" destId="{9237B168-9929-4172-9BF8-1898673A8AA1}" srcOrd="0" destOrd="0" parTransId="{B24BE449-9A59-4ED7-84B8-72516EE6A1CC}" sibTransId="{2EA44A42-2735-4FA9-B525-E682AAEA6335}"/>
    <dgm:cxn modelId="{1941F688-B7B1-4B05-86B3-DBB7F488D873}" type="presOf" srcId="{EF873C07-F61B-463F-BDB3-179CAFFA0DD2}" destId="{F36BF9CB-5090-43CF-B0AD-2F789B55C2CD}" srcOrd="0" destOrd="0" presId="urn:microsoft.com/office/officeart/2008/layout/AccentedPicture"/>
    <dgm:cxn modelId="{E8E82506-A151-4289-A567-9E68DB12F9F8}" srcId="{76DF04B0-A137-48B4-AC7C-8B29D4FFE86B}" destId="{EF873C07-F61B-463F-BDB3-179CAFFA0DD2}" srcOrd="1" destOrd="0" parTransId="{C780E9F5-030C-4983-8B96-3B0318E41597}" sibTransId="{54CFE76C-A761-45D1-9F45-974FB11460E5}"/>
    <dgm:cxn modelId="{91273C12-C3FB-4650-B6F1-979A6A976EA5}" srcId="{76DF04B0-A137-48B4-AC7C-8B29D4FFE86B}" destId="{52E08B5C-04D5-46F9-99FD-79A0D476D183}" srcOrd="3" destOrd="0" parTransId="{D2FE19A8-7297-4F7E-868B-76D3F06588CF}" sibTransId="{A53B3F36-B7D5-4E2B-B8A7-E52BFBFDFA0F}"/>
    <dgm:cxn modelId="{98FDEF73-0687-4A6C-88AE-54F3DB47DCE6}" srcId="{76DF04B0-A137-48B4-AC7C-8B29D4FFE86B}" destId="{E79598AA-5E81-43BF-A0AF-053057381DD0}" srcOrd="2" destOrd="0" parTransId="{5D127353-4A03-4209-96AA-7B17C6EEA8DA}" sibTransId="{E8790CD8-CB30-4A05-983D-C1828B62DE91}"/>
    <dgm:cxn modelId="{649F6786-E710-4460-A124-02868DD2EF0B}" type="presOf" srcId="{E79598AA-5E81-43BF-A0AF-053057381DD0}" destId="{70D2C970-F001-41E0-A972-B19BAB80B34D}" srcOrd="0" destOrd="0" presId="urn:microsoft.com/office/officeart/2008/layout/AccentedPicture"/>
    <dgm:cxn modelId="{A8BCC423-F728-4B3E-B5C9-07C141238AFA}" type="presOf" srcId="{2EA44A42-2735-4FA9-B525-E682AAEA6335}" destId="{6F0167E2-C8A1-4991-BCDB-01BEBF4BCA24}" srcOrd="0" destOrd="0" presId="urn:microsoft.com/office/officeart/2008/layout/AccentedPicture"/>
    <dgm:cxn modelId="{07E639EA-88DF-463C-B9D4-9A430F8BBE7F}" type="presOf" srcId="{52E08B5C-04D5-46F9-99FD-79A0D476D183}" destId="{EDB7E507-A8FD-4CB0-BEE4-3F318A301BF7}" srcOrd="0" destOrd="0" presId="urn:microsoft.com/office/officeart/2008/layout/AccentedPicture"/>
    <dgm:cxn modelId="{E0D44880-DC37-4F2E-98CF-5D2457FA904E}" type="presParOf" srcId="{473DC891-63FE-451E-9911-14F44E98A548}" destId="{6F0167E2-C8A1-4991-BCDB-01BEBF4BCA24}" srcOrd="0" destOrd="0" presId="urn:microsoft.com/office/officeart/2008/layout/AccentedPicture"/>
    <dgm:cxn modelId="{BF402972-EA55-4A4A-8129-8452A9814D00}" type="presParOf" srcId="{473DC891-63FE-451E-9911-14F44E98A548}" destId="{851A4300-0D1D-48CA-91D8-F52C1F2DAF1C}" srcOrd="1" destOrd="0" presId="urn:microsoft.com/office/officeart/2008/layout/AccentedPicture"/>
    <dgm:cxn modelId="{FA9F93E1-5FEB-488C-A474-4CCD116708C4}" type="presParOf" srcId="{473DC891-63FE-451E-9911-14F44E98A548}" destId="{07E705B0-31C7-40EA-8707-D333630062E5}" srcOrd="2" destOrd="0" presId="urn:microsoft.com/office/officeart/2008/layout/AccentedPicture"/>
    <dgm:cxn modelId="{70B16545-05D9-4E8C-AC16-8C0D2DBDD06E}" type="presParOf" srcId="{07E705B0-31C7-40EA-8707-D333630062E5}" destId="{93ECBEB2-1BFF-42D1-ADC9-48A750120134}" srcOrd="0" destOrd="0" presId="urn:microsoft.com/office/officeart/2008/layout/AccentedPicture"/>
    <dgm:cxn modelId="{6B3DBD19-FC00-4086-9168-CD068D3AE8CD}" type="presParOf" srcId="{93ECBEB2-1BFF-42D1-ADC9-48A750120134}" destId="{4D5EE261-9321-47D8-B748-E6903DC94478}" srcOrd="0" destOrd="0" presId="urn:microsoft.com/office/officeart/2008/layout/AccentedPicture"/>
    <dgm:cxn modelId="{2332C853-374A-4056-81B0-EF0B85DCF5A3}" type="presParOf" srcId="{93ECBEB2-1BFF-42D1-ADC9-48A750120134}" destId="{DB0D818B-81ED-4C4B-96C3-4A8A2E2B7526}" srcOrd="1" destOrd="0" presId="urn:microsoft.com/office/officeart/2008/layout/AccentedPicture"/>
    <dgm:cxn modelId="{405B813F-4A63-435A-A0C0-21911DDF9CB6}" type="presParOf" srcId="{93ECBEB2-1BFF-42D1-ADC9-48A750120134}" destId="{50078750-42DB-488F-A6B9-DBB5311F229D}" srcOrd="2" destOrd="0" presId="urn:microsoft.com/office/officeart/2008/layout/AccentedPicture"/>
    <dgm:cxn modelId="{39D82D7C-E7F6-4F71-838F-630126369F64}" type="presParOf" srcId="{50078750-42DB-488F-A6B9-DBB5311F229D}" destId="{F36BF9CB-5090-43CF-B0AD-2F789B55C2CD}" srcOrd="0" destOrd="0" presId="urn:microsoft.com/office/officeart/2008/layout/AccentedPicture"/>
    <dgm:cxn modelId="{FBF255E7-8BF7-4224-8B99-BAABD8F7C27C}" type="presParOf" srcId="{07E705B0-31C7-40EA-8707-D333630062E5}" destId="{10957DAB-1B61-42F5-88C5-32F93DD27EEA}" srcOrd="1" destOrd="0" presId="urn:microsoft.com/office/officeart/2008/layout/AccentedPicture"/>
    <dgm:cxn modelId="{554420FB-D138-4986-9369-F0E27A27BC8D}" type="presParOf" srcId="{07E705B0-31C7-40EA-8707-D333630062E5}" destId="{45557F6D-FE83-42E0-B223-9750CD33A24E}" srcOrd="2" destOrd="0" presId="urn:microsoft.com/office/officeart/2008/layout/AccentedPicture"/>
    <dgm:cxn modelId="{B93CC510-332A-4321-9979-DEEC148DDA57}" type="presParOf" srcId="{45557F6D-FE83-42E0-B223-9750CD33A24E}" destId="{6FE8920B-FA31-45A8-8625-84C482AF7CDB}" srcOrd="0" destOrd="0" presId="urn:microsoft.com/office/officeart/2008/layout/AccentedPicture"/>
    <dgm:cxn modelId="{FB3AB1DA-4936-430E-B667-9973ED7B7EB9}" type="presParOf" srcId="{45557F6D-FE83-42E0-B223-9750CD33A24E}" destId="{A3677EF6-1867-4084-8039-F5BB4D614B23}" srcOrd="1" destOrd="0" presId="urn:microsoft.com/office/officeart/2008/layout/AccentedPicture"/>
    <dgm:cxn modelId="{B4247CA3-2597-4CB6-B757-6EBDFE1CFEAE}" type="presParOf" srcId="{45557F6D-FE83-42E0-B223-9750CD33A24E}" destId="{C814A39D-B0CD-4DAC-8A20-AE5D8B842391}" srcOrd="2" destOrd="0" presId="urn:microsoft.com/office/officeart/2008/layout/AccentedPicture"/>
    <dgm:cxn modelId="{756C575C-BD6D-4807-89B4-21F20A5B41FC}" type="presParOf" srcId="{C814A39D-B0CD-4DAC-8A20-AE5D8B842391}" destId="{70D2C970-F001-41E0-A972-B19BAB80B34D}" srcOrd="0" destOrd="0" presId="urn:microsoft.com/office/officeart/2008/layout/AccentedPicture"/>
    <dgm:cxn modelId="{6D68F909-0E80-4679-A064-5FAD114975B2}" type="presParOf" srcId="{07E705B0-31C7-40EA-8707-D333630062E5}" destId="{C43A997D-B000-4E2B-B53D-4B4A911BF0A2}" srcOrd="3" destOrd="0" presId="urn:microsoft.com/office/officeart/2008/layout/AccentedPicture"/>
    <dgm:cxn modelId="{00F351F5-FAB8-446B-BBA1-B664B654720F}" type="presParOf" srcId="{07E705B0-31C7-40EA-8707-D333630062E5}" destId="{9A87C46A-CA3C-4ADE-AF34-5130C76DE6E7}" srcOrd="4" destOrd="0" presId="urn:microsoft.com/office/officeart/2008/layout/AccentedPicture"/>
    <dgm:cxn modelId="{A3840A6F-1D23-4A10-9183-8684BC42D4DA}" type="presParOf" srcId="{9A87C46A-CA3C-4ADE-AF34-5130C76DE6E7}" destId="{80AD7242-9F09-4873-B0C8-17066C88D31C}" srcOrd="0" destOrd="0" presId="urn:microsoft.com/office/officeart/2008/layout/AccentedPicture"/>
    <dgm:cxn modelId="{CD8D99FC-BB64-4EA5-A357-2632B30E5360}" type="presParOf" srcId="{9A87C46A-CA3C-4ADE-AF34-5130C76DE6E7}" destId="{25EF9995-E029-48BE-BB97-21789B38E000}" srcOrd="1" destOrd="0" presId="urn:microsoft.com/office/officeart/2008/layout/AccentedPicture"/>
    <dgm:cxn modelId="{D9531345-70E4-426E-8F4D-8F3CA6AF4F2B}" type="presParOf" srcId="{9A87C46A-CA3C-4ADE-AF34-5130C76DE6E7}" destId="{A7F4107F-D7D4-4197-BEB6-0EF845043ABE}" srcOrd="2" destOrd="0" presId="urn:microsoft.com/office/officeart/2008/layout/AccentedPicture"/>
    <dgm:cxn modelId="{0157E76A-C286-4E72-93E1-E4FC2AA8E769}" type="presParOf" srcId="{A7F4107F-D7D4-4197-BEB6-0EF845043ABE}" destId="{EDB7E507-A8FD-4CB0-BEE4-3F318A301BF7}" srcOrd="0" destOrd="0" presId="urn:microsoft.com/office/officeart/2008/layout/AccentedPicture"/>
    <dgm:cxn modelId="{13850FA2-560B-4AC6-9A04-9C077D23D51C}" type="presParOf" srcId="{473DC891-63FE-451E-9911-14F44E98A548}" destId="{870E1763-42F0-451A-B44F-26CC4692C21D}" srcOrd="3" destOrd="0" presId="urn:microsoft.com/office/officeart/2008/layout/AccentedPicture"/>
    <dgm:cxn modelId="{F5D41C68-D6E1-48A3-9CEE-584011A0DBE6}" type="presParOf" srcId="{870E1763-42F0-451A-B44F-26CC4692C21D}" destId="{28F7CFBE-E9D2-4172-A876-55C0ADF667B4}" srcOrd="0" destOrd="0" presId="urn:microsoft.com/office/officeart/2008/layout/AccentedPicture"/>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8.xml><?xml version="1.0" encoding="utf-8"?>
<dgm:dataModel xmlns:dgm="http://schemas.openxmlformats.org/drawingml/2006/diagram" xmlns:a="http://schemas.openxmlformats.org/drawingml/2006/main">
  <dgm:ptLst>
    <dgm:pt modelId="{0FBE0E5A-6F23-4BFF-BAAF-5A45261E0A4F}" type="doc">
      <dgm:prSet loTypeId="urn:microsoft.com/office/officeart/2005/8/layout/equation1" loCatId="process" qsTypeId="urn:microsoft.com/office/officeart/2005/8/quickstyle/simple5" qsCatId="simple" csTypeId="urn:microsoft.com/office/officeart/2005/8/colors/colorful1" csCatId="colorful" phldr="1"/>
      <dgm:spPr/>
    </dgm:pt>
    <dgm:pt modelId="{598F8F27-C2F9-4AD0-88B6-5EF6FC1AFBE8}">
      <dgm:prSet phldrT="[Texto]" custT="1"/>
      <dgm:spPr/>
      <dgm:t>
        <a:bodyPr/>
        <a:lstStyle/>
        <a:p>
          <a:r>
            <a:rPr lang="es-MX" sz="1200" b="1" dirty="0"/>
            <a:t>Capacidad de Interconexión por Zona de Interconexión</a:t>
          </a:r>
        </a:p>
      </dgm:t>
    </dgm:pt>
    <dgm:pt modelId="{C83DA1CB-BAB9-462B-A43F-EA72332A108D}" type="sibTrans" cxnId="{24427235-8429-4DE8-B7F0-DBA050C0163F}">
      <dgm:prSet/>
      <dgm:spPr/>
      <dgm:t>
        <a:bodyPr/>
        <a:lstStyle/>
        <a:p>
          <a:endParaRPr lang="es-MX"/>
        </a:p>
      </dgm:t>
    </dgm:pt>
    <dgm:pt modelId="{D0CA66B2-ED8E-4146-B0B9-9A83A4235E8F}" type="parTrans" cxnId="{24427235-8429-4DE8-B7F0-DBA050C0163F}">
      <dgm:prSet/>
      <dgm:spPr/>
      <dgm:t>
        <a:bodyPr/>
        <a:lstStyle/>
        <a:p>
          <a:endParaRPr lang="es-MX"/>
        </a:p>
      </dgm:t>
    </dgm:pt>
    <dgm:pt modelId="{7E1B7D7A-1C76-4931-87DB-F7D20064D383}">
      <dgm:prSet phldrT="[Texto]" custT="1"/>
      <dgm:spPr/>
      <dgm:t>
        <a:bodyPr/>
        <a:lstStyle/>
        <a:p>
          <a:r>
            <a:rPr lang="es-MX" sz="1200" b="1" dirty="0"/>
            <a:t>Capacidad de Interconexión existente en la zona</a:t>
          </a:r>
        </a:p>
      </dgm:t>
    </dgm:pt>
    <dgm:pt modelId="{20550CD9-17CF-410E-86EC-4530DEF6E79C}" type="parTrans" cxnId="{CBEE3E10-379D-48FC-9152-E0EC8DEF1077}">
      <dgm:prSet/>
      <dgm:spPr/>
      <dgm:t>
        <a:bodyPr/>
        <a:lstStyle/>
        <a:p>
          <a:endParaRPr lang="es-MX"/>
        </a:p>
      </dgm:t>
    </dgm:pt>
    <dgm:pt modelId="{2BE1C79C-4112-4150-9364-64242AC8F402}" type="sibTrans" cxnId="{CBEE3E10-379D-48FC-9152-E0EC8DEF1077}">
      <dgm:prSet/>
      <dgm:spPr/>
      <dgm:t>
        <a:bodyPr/>
        <a:lstStyle/>
        <a:p>
          <a:endParaRPr lang="es-MX"/>
        </a:p>
      </dgm:t>
    </dgm:pt>
    <dgm:pt modelId="{8D4EE3E3-B071-4D18-8467-B611C69BC51A}">
      <dgm:prSet phldrT="[Texto]" custT="1"/>
      <dgm:spPr/>
      <dgm:t>
        <a:bodyPr/>
        <a:lstStyle/>
        <a:p>
          <a:r>
            <a:rPr lang="es-MX" sz="1200" b="1" dirty="0"/>
            <a:t>Capacidad de Interconexión ya asignada (generador con prelación)</a:t>
          </a:r>
        </a:p>
      </dgm:t>
    </dgm:pt>
    <dgm:pt modelId="{A686BE82-6DB9-49F6-B8D0-C14116156D98}" type="parTrans" cxnId="{0FF2E934-F6E2-4D5E-9DE3-3EE9095DBBC9}">
      <dgm:prSet/>
      <dgm:spPr/>
      <dgm:t>
        <a:bodyPr/>
        <a:lstStyle/>
        <a:p>
          <a:endParaRPr lang="es-MX"/>
        </a:p>
      </dgm:t>
    </dgm:pt>
    <dgm:pt modelId="{D97180EE-06DA-4A5B-9E3B-EB9019037550}" type="sibTrans" cxnId="{0FF2E934-F6E2-4D5E-9DE3-3EE9095DBBC9}">
      <dgm:prSet/>
      <dgm:spPr/>
      <dgm:t>
        <a:bodyPr/>
        <a:lstStyle/>
        <a:p>
          <a:endParaRPr lang="es-MX"/>
        </a:p>
      </dgm:t>
    </dgm:pt>
    <dgm:pt modelId="{E6E13792-65C9-4F87-9994-1EE03900EBEE}" type="pres">
      <dgm:prSet presAssocID="{0FBE0E5A-6F23-4BFF-BAAF-5A45261E0A4F}" presName="linearFlow" presStyleCnt="0">
        <dgm:presLayoutVars>
          <dgm:dir/>
          <dgm:resizeHandles val="exact"/>
        </dgm:presLayoutVars>
      </dgm:prSet>
      <dgm:spPr/>
    </dgm:pt>
    <dgm:pt modelId="{1230004A-7649-472F-AF76-756A8841FF82}" type="pres">
      <dgm:prSet presAssocID="{598F8F27-C2F9-4AD0-88B6-5EF6FC1AFBE8}" presName="node" presStyleLbl="node1" presStyleIdx="0" presStyleCnt="3" custScaleX="199396" custScaleY="183219">
        <dgm:presLayoutVars>
          <dgm:bulletEnabled val="1"/>
        </dgm:presLayoutVars>
      </dgm:prSet>
      <dgm:spPr/>
      <dgm:t>
        <a:bodyPr/>
        <a:lstStyle/>
        <a:p>
          <a:endParaRPr lang="es-ES"/>
        </a:p>
      </dgm:t>
    </dgm:pt>
    <dgm:pt modelId="{19BBBA59-5E68-489C-82E2-81B74F19A2FB}" type="pres">
      <dgm:prSet presAssocID="{C83DA1CB-BAB9-462B-A43F-EA72332A108D}" presName="spacerL" presStyleCnt="0"/>
      <dgm:spPr/>
    </dgm:pt>
    <dgm:pt modelId="{AA104D86-89EE-4F49-9AB7-26DA62B4831C}" type="pres">
      <dgm:prSet presAssocID="{C83DA1CB-BAB9-462B-A43F-EA72332A108D}" presName="sibTrans" presStyleLbl="sibTrans2D1" presStyleIdx="0" presStyleCnt="2"/>
      <dgm:spPr>
        <a:prstGeom prst="mathEqual">
          <a:avLst/>
        </a:prstGeom>
      </dgm:spPr>
      <dgm:t>
        <a:bodyPr/>
        <a:lstStyle/>
        <a:p>
          <a:endParaRPr lang="es-ES"/>
        </a:p>
      </dgm:t>
    </dgm:pt>
    <dgm:pt modelId="{BF22D643-6034-4EBA-BE44-84173874254A}" type="pres">
      <dgm:prSet presAssocID="{C83DA1CB-BAB9-462B-A43F-EA72332A108D}" presName="spacerR" presStyleCnt="0"/>
      <dgm:spPr/>
    </dgm:pt>
    <dgm:pt modelId="{C2392EE6-BEB2-4790-931D-7307254A9CBB}" type="pres">
      <dgm:prSet presAssocID="{7E1B7D7A-1C76-4931-87DB-F7D20064D383}" presName="node" presStyleLbl="node1" presStyleIdx="1" presStyleCnt="3" custScaleX="218159" custScaleY="183219">
        <dgm:presLayoutVars>
          <dgm:bulletEnabled val="1"/>
        </dgm:presLayoutVars>
      </dgm:prSet>
      <dgm:spPr/>
      <dgm:t>
        <a:bodyPr/>
        <a:lstStyle/>
        <a:p>
          <a:endParaRPr lang="es-ES"/>
        </a:p>
      </dgm:t>
    </dgm:pt>
    <dgm:pt modelId="{8A04A4F9-F850-4F36-9979-9CE1B6BADCB9}" type="pres">
      <dgm:prSet presAssocID="{2BE1C79C-4112-4150-9364-64242AC8F402}" presName="spacerL" presStyleCnt="0"/>
      <dgm:spPr/>
    </dgm:pt>
    <dgm:pt modelId="{9471BB56-6B0A-476F-B2C3-4E2F8FA04F76}" type="pres">
      <dgm:prSet presAssocID="{2BE1C79C-4112-4150-9364-64242AC8F402}" presName="sibTrans" presStyleLbl="sibTrans2D1" presStyleIdx="1" presStyleCnt="2"/>
      <dgm:spPr>
        <a:prstGeom prst="mathMinus">
          <a:avLst/>
        </a:prstGeom>
      </dgm:spPr>
      <dgm:t>
        <a:bodyPr/>
        <a:lstStyle/>
        <a:p>
          <a:endParaRPr lang="es-ES"/>
        </a:p>
      </dgm:t>
    </dgm:pt>
    <dgm:pt modelId="{A47E8603-94C5-4FBC-88BA-3009A25290E5}" type="pres">
      <dgm:prSet presAssocID="{2BE1C79C-4112-4150-9364-64242AC8F402}" presName="spacerR" presStyleCnt="0"/>
      <dgm:spPr/>
    </dgm:pt>
    <dgm:pt modelId="{19EC2238-A364-4CCF-83FC-F150AB199F48}" type="pres">
      <dgm:prSet presAssocID="{8D4EE3E3-B071-4D18-8467-B611C69BC51A}" presName="node" presStyleLbl="node1" presStyleIdx="2" presStyleCnt="3" custScaleX="236755" custScaleY="183219">
        <dgm:presLayoutVars>
          <dgm:bulletEnabled val="1"/>
        </dgm:presLayoutVars>
      </dgm:prSet>
      <dgm:spPr/>
      <dgm:t>
        <a:bodyPr/>
        <a:lstStyle/>
        <a:p>
          <a:endParaRPr lang="es-ES"/>
        </a:p>
      </dgm:t>
    </dgm:pt>
  </dgm:ptLst>
  <dgm:cxnLst>
    <dgm:cxn modelId="{CBEE3E10-379D-48FC-9152-E0EC8DEF1077}" srcId="{0FBE0E5A-6F23-4BFF-BAAF-5A45261E0A4F}" destId="{7E1B7D7A-1C76-4931-87DB-F7D20064D383}" srcOrd="1" destOrd="0" parTransId="{20550CD9-17CF-410E-86EC-4530DEF6E79C}" sibTransId="{2BE1C79C-4112-4150-9364-64242AC8F402}"/>
    <dgm:cxn modelId="{6975FBAF-9D35-4A1C-812A-62BAF374A4F2}" type="presOf" srcId="{598F8F27-C2F9-4AD0-88B6-5EF6FC1AFBE8}" destId="{1230004A-7649-472F-AF76-756A8841FF82}" srcOrd="0" destOrd="0" presId="urn:microsoft.com/office/officeart/2005/8/layout/equation1"/>
    <dgm:cxn modelId="{F3F0B072-4D0C-4131-B00B-A3A541EB8866}" type="presOf" srcId="{2BE1C79C-4112-4150-9364-64242AC8F402}" destId="{9471BB56-6B0A-476F-B2C3-4E2F8FA04F76}" srcOrd="0" destOrd="0" presId="urn:microsoft.com/office/officeart/2005/8/layout/equation1"/>
    <dgm:cxn modelId="{1E1929EC-815E-4B54-80A5-BFF3229C2999}" type="presOf" srcId="{0FBE0E5A-6F23-4BFF-BAAF-5A45261E0A4F}" destId="{E6E13792-65C9-4F87-9994-1EE03900EBEE}" srcOrd="0" destOrd="0" presId="urn:microsoft.com/office/officeart/2005/8/layout/equation1"/>
    <dgm:cxn modelId="{B7C6E70E-885A-4919-A249-76D9509C0214}" type="presOf" srcId="{8D4EE3E3-B071-4D18-8467-B611C69BC51A}" destId="{19EC2238-A364-4CCF-83FC-F150AB199F48}" srcOrd="0" destOrd="0" presId="urn:microsoft.com/office/officeart/2005/8/layout/equation1"/>
    <dgm:cxn modelId="{0FF2E934-F6E2-4D5E-9DE3-3EE9095DBBC9}" srcId="{0FBE0E5A-6F23-4BFF-BAAF-5A45261E0A4F}" destId="{8D4EE3E3-B071-4D18-8467-B611C69BC51A}" srcOrd="2" destOrd="0" parTransId="{A686BE82-6DB9-49F6-B8D0-C14116156D98}" sibTransId="{D97180EE-06DA-4A5B-9E3B-EB9019037550}"/>
    <dgm:cxn modelId="{5BAAF9D7-E46D-4C0E-A31B-97797B6F8498}" type="presOf" srcId="{7E1B7D7A-1C76-4931-87DB-F7D20064D383}" destId="{C2392EE6-BEB2-4790-931D-7307254A9CBB}" srcOrd="0" destOrd="0" presId="urn:microsoft.com/office/officeart/2005/8/layout/equation1"/>
    <dgm:cxn modelId="{24427235-8429-4DE8-B7F0-DBA050C0163F}" srcId="{0FBE0E5A-6F23-4BFF-BAAF-5A45261E0A4F}" destId="{598F8F27-C2F9-4AD0-88B6-5EF6FC1AFBE8}" srcOrd="0" destOrd="0" parTransId="{D0CA66B2-ED8E-4146-B0B9-9A83A4235E8F}" sibTransId="{C83DA1CB-BAB9-462B-A43F-EA72332A108D}"/>
    <dgm:cxn modelId="{E9C5A7EE-F7CB-4DC7-A624-BF493D4BA542}" type="presOf" srcId="{C83DA1CB-BAB9-462B-A43F-EA72332A108D}" destId="{AA104D86-89EE-4F49-9AB7-26DA62B4831C}" srcOrd="0" destOrd="0" presId="urn:microsoft.com/office/officeart/2005/8/layout/equation1"/>
    <dgm:cxn modelId="{33635997-F252-4148-9B30-B2D8A41EECF3}" type="presParOf" srcId="{E6E13792-65C9-4F87-9994-1EE03900EBEE}" destId="{1230004A-7649-472F-AF76-756A8841FF82}" srcOrd="0" destOrd="0" presId="urn:microsoft.com/office/officeart/2005/8/layout/equation1"/>
    <dgm:cxn modelId="{A51FE3B3-8661-4AFB-AF39-3BFB5A1042E0}" type="presParOf" srcId="{E6E13792-65C9-4F87-9994-1EE03900EBEE}" destId="{19BBBA59-5E68-489C-82E2-81B74F19A2FB}" srcOrd="1" destOrd="0" presId="urn:microsoft.com/office/officeart/2005/8/layout/equation1"/>
    <dgm:cxn modelId="{C8B56E2D-95CF-43EF-AB97-860CAAAE30AC}" type="presParOf" srcId="{E6E13792-65C9-4F87-9994-1EE03900EBEE}" destId="{AA104D86-89EE-4F49-9AB7-26DA62B4831C}" srcOrd="2" destOrd="0" presId="urn:microsoft.com/office/officeart/2005/8/layout/equation1"/>
    <dgm:cxn modelId="{A676E693-C561-4FEC-8926-1BD65A97BCBC}" type="presParOf" srcId="{E6E13792-65C9-4F87-9994-1EE03900EBEE}" destId="{BF22D643-6034-4EBA-BE44-84173874254A}" srcOrd="3" destOrd="0" presId="urn:microsoft.com/office/officeart/2005/8/layout/equation1"/>
    <dgm:cxn modelId="{B2B1A88C-7598-44E4-86AA-679C602E7699}" type="presParOf" srcId="{E6E13792-65C9-4F87-9994-1EE03900EBEE}" destId="{C2392EE6-BEB2-4790-931D-7307254A9CBB}" srcOrd="4" destOrd="0" presId="urn:microsoft.com/office/officeart/2005/8/layout/equation1"/>
    <dgm:cxn modelId="{238BCDB2-C530-40FA-B4F8-A1C4E581301A}" type="presParOf" srcId="{E6E13792-65C9-4F87-9994-1EE03900EBEE}" destId="{8A04A4F9-F850-4F36-9979-9CE1B6BADCB9}" srcOrd="5" destOrd="0" presId="urn:microsoft.com/office/officeart/2005/8/layout/equation1"/>
    <dgm:cxn modelId="{9F8C6A81-88AC-4E0D-A7DB-025F0C512829}" type="presParOf" srcId="{E6E13792-65C9-4F87-9994-1EE03900EBEE}" destId="{9471BB56-6B0A-476F-B2C3-4E2F8FA04F76}" srcOrd="6" destOrd="0" presId="urn:microsoft.com/office/officeart/2005/8/layout/equation1"/>
    <dgm:cxn modelId="{CEC1B78C-EA7D-4963-A89F-98BC24DE1FBA}" type="presParOf" srcId="{E6E13792-65C9-4F87-9994-1EE03900EBEE}" destId="{A47E8603-94C5-4FBC-88BA-3009A25290E5}" srcOrd="7" destOrd="0" presId="urn:microsoft.com/office/officeart/2005/8/layout/equation1"/>
    <dgm:cxn modelId="{D8658D4C-3EAD-4A74-84BD-89D6AA5BA880}" type="presParOf" srcId="{E6E13792-65C9-4F87-9994-1EE03900EBEE}" destId="{19EC2238-A364-4CCF-83FC-F150AB199F48}" srcOrd="8" destOrd="0" presId="urn:microsoft.com/office/officeart/2005/8/layout/equation1"/>
  </dgm:cxnLst>
  <dgm:bg>
    <a:noFill/>
  </dgm:bg>
  <dgm:whole>
    <a:ln>
      <a:noFill/>
    </a:ln>
  </dgm:whole>
  <dgm:extLst>
    <a:ext uri="http://schemas.microsoft.com/office/drawing/2008/diagram">
      <dsp:dataModelExt xmlns:dsp="http://schemas.microsoft.com/office/drawing/2008/diagram" relId="rId7" minVer="http://schemas.openxmlformats.org/drawingml/2006/diagram"/>
    </a:ext>
  </dgm:extLst>
</dgm:dataModel>
</file>

<file path=ppt/diagrams/data19.xml><?xml version="1.0" encoding="utf-8"?>
<dgm:dataModel xmlns:dgm="http://schemas.openxmlformats.org/drawingml/2006/diagram" xmlns:a="http://schemas.openxmlformats.org/drawingml/2006/main">
  <dgm:ptLst>
    <dgm:pt modelId="{120C8F64-FD27-4829-BFBE-4DE87BB39B24}" type="doc">
      <dgm:prSet loTypeId="urn:microsoft.com/office/officeart/2005/8/layout/process2" loCatId="process" qsTypeId="urn:microsoft.com/office/officeart/2005/8/quickstyle/simple1" qsCatId="simple" csTypeId="urn:microsoft.com/office/officeart/2005/8/colors/accent1_2" csCatId="accent1" phldr="1"/>
      <dgm:spPr/>
      <dgm:t>
        <a:bodyPr/>
        <a:lstStyle/>
        <a:p>
          <a:endParaRPr lang="es-MX"/>
        </a:p>
      </dgm:t>
    </dgm:pt>
    <dgm:pt modelId="{3079A7C1-F4E4-4521-AB2D-BF677E8A5D1A}">
      <dgm:prSet phldrT="[Texto]" custT="1"/>
      <dgm:spPr>
        <a:solidFill>
          <a:schemeClr val="accent6"/>
        </a:solidFill>
      </dgm:spPr>
      <dgm:t>
        <a:bodyPr/>
        <a:lstStyle/>
        <a:p>
          <a:pPr algn="ctr"/>
          <a:r>
            <a:rPr lang="es-MX" sz="1800" dirty="0">
              <a:latin typeface="Arial" panose="020B0604020202020204" pitchFamily="34" charset="0"/>
              <a:cs typeface="Arial" panose="020B0604020202020204" pitchFamily="34" charset="0"/>
            </a:rPr>
            <a:t>Constancia de precalificación </a:t>
          </a:r>
        </a:p>
      </dgm:t>
    </dgm:pt>
    <dgm:pt modelId="{BE606C6A-C6A1-4B5B-8177-A889EABDAA13}" type="parTrans" cxnId="{DD7401C9-0A39-42B6-B356-A66DDAA30F52}">
      <dgm:prSet/>
      <dgm:spPr/>
      <dgm:t>
        <a:bodyPr/>
        <a:lstStyle/>
        <a:p>
          <a:pPr algn="l"/>
          <a:endParaRPr lang="es-MX" sz="1800">
            <a:latin typeface="Arial" panose="020B0604020202020204" pitchFamily="34" charset="0"/>
            <a:cs typeface="Arial" panose="020B0604020202020204" pitchFamily="34" charset="0"/>
          </a:endParaRPr>
        </a:p>
      </dgm:t>
    </dgm:pt>
    <dgm:pt modelId="{BD79FB8C-E779-4870-A05B-8F2422E68F58}" type="sibTrans" cxnId="{DD7401C9-0A39-42B6-B356-A66DDAA30F52}">
      <dgm:prSet custT="1"/>
      <dgm:spPr/>
      <dgm:t>
        <a:bodyPr/>
        <a:lstStyle/>
        <a:p>
          <a:pPr algn="l"/>
          <a:endParaRPr lang="es-MX" sz="1800">
            <a:latin typeface="Arial" panose="020B0604020202020204" pitchFamily="34" charset="0"/>
            <a:cs typeface="Arial" panose="020B0604020202020204" pitchFamily="34" charset="0"/>
          </a:endParaRPr>
        </a:p>
      </dgm:t>
    </dgm:pt>
    <dgm:pt modelId="{CC040674-B9F0-4ED0-86AB-5D34DDC88605}">
      <dgm:prSet phldrT="[Texto]" custT="1"/>
      <dgm:spPr>
        <a:solidFill>
          <a:schemeClr val="accent2">
            <a:lumMod val="60000"/>
            <a:lumOff val="40000"/>
          </a:schemeClr>
        </a:solidFill>
      </dgm:spPr>
      <dgm:t>
        <a:bodyPr/>
        <a:lstStyle/>
        <a:p>
          <a:pPr algn="l"/>
          <a:r>
            <a:rPr lang="es-MX" sz="1800" dirty="0">
              <a:latin typeface="Arial" panose="020B0604020202020204" pitchFamily="34" charset="0"/>
              <a:cs typeface="Arial" panose="020B0604020202020204" pitchFamily="34" charset="0"/>
            </a:rPr>
            <a:t>- Pagos en Pesos o Indexados a Dólares</a:t>
          </a:r>
        </a:p>
        <a:p>
          <a:pPr algn="l"/>
          <a:r>
            <a:rPr lang="es-MX" sz="1800" dirty="0">
              <a:latin typeface="Arial" panose="020B0604020202020204" pitchFamily="34" charset="0"/>
              <a:cs typeface="Arial" panose="020B0604020202020204" pitchFamily="34" charset="0"/>
            </a:rPr>
            <a:t>- Estatus de interconexión de las Centrales Eléctricas</a:t>
          </a:r>
        </a:p>
      </dgm:t>
    </dgm:pt>
    <dgm:pt modelId="{0C3BB677-EF8C-4A06-9D23-4F0A91D9B95F}" type="parTrans" cxnId="{2E99264E-8962-4DB2-BD71-2D6B8835CCF3}">
      <dgm:prSet/>
      <dgm:spPr/>
      <dgm:t>
        <a:bodyPr/>
        <a:lstStyle/>
        <a:p>
          <a:pPr algn="l"/>
          <a:endParaRPr lang="es-MX" sz="1800">
            <a:latin typeface="Arial" panose="020B0604020202020204" pitchFamily="34" charset="0"/>
            <a:cs typeface="Arial" panose="020B0604020202020204" pitchFamily="34" charset="0"/>
          </a:endParaRPr>
        </a:p>
      </dgm:t>
    </dgm:pt>
    <dgm:pt modelId="{6F1E11D4-E32C-456C-837A-228C61D97482}" type="sibTrans" cxnId="{2E99264E-8962-4DB2-BD71-2D6B8835CCF3}">
      <dgm:prSet custT="1"/>
      <dgm:spPr>
        <a:solidFill>
          <a:schemeClr val="bg1">
            <a:lumMod val="85000"/>
          </a:schemeClr>
        </a:solidFill>
      </dgm:spPr>
      <dgm:t>
        <a:bodyPr/>
        <a:lstStyle/>
        <a:p>
          <a:pPr algn="l"/>
          <a:endParaRPr lang="es-MX" sz="1800">
            <a:latin typeface="Arial" panose="020B0604020202020204" pitchFamily="34" charset="0"/>
            <a:cs typeface="Arial" panose="020B0604020202020204" pitchFamily="34" charset="0"/>
          </a:endParaRPr>
        </a:p>
      </dgm:t>
    </dgm:pt>
    <dgm:pt modelId="{AD5A44BF-1E6E-4D01-B391-7FE9504EFA50}">
      <dgm:prSet phldrT="[Texto]" custT="1"/>
      <dgm:spPr>
        <a:solidFill>
          <a:schemeClr val="tx2">
            <a:lumMod val="60000"/>
            <a:lumOff val="40000"/>
          </a:schemeClr>
        </a:solidFill>
      </dgm:spPr>
      <dgm:t>
        <a:bodyPr/>
        <a:lstStyle/>
        <a:p>
          <a:pPr algn="just"/>
          <a:r>
            <a:rPr lang="es-MX" sz="1800" dirty="0">
              <a:latin typeface="Arial" panose="020B0604020202020204" pitchFamily="34" charset="0"/>
              <a:cs typeface="Arial" panose="020B0604020202020204" pitchFamily="34" charset="0"/>
            </a:rPr>
            <a:t>- Precio ofertado por el paquete de productos expresado en Pesos por año, el cual será pagado durante los primeros 15 años.</a:t>
          </a:r>
        </a:p>
      </dgm:t>
    </dgm:pt>
    <dgm:pt modelId="{AC788566-C360-48BE-A29F-82C296A5504F}" type="parTrans" cxnId="{D4FB80CD-F9F8-466C-9F8D-D759CDC26470}">
      <dgm:prSet/>
      <dgm:spPr/>
      <dgm:t>
        <a:bodyPr/>
        <a:lstStyle/>
        <a:p>
          <a:pPr algn="l"/>
          <a:endParaRPr lang="es-ES" sz="1800">
            <a:latin typeface="Arial" panose="020B0604020202020204" pitchFamily="34" charset="0"/>
            <a:cs typeface="Arial" panose="020B0604020202020204" pitchFamily="34" charset="0"/>
          </a:endParaRPr>
        </a:p>
      </dgm:t>
    </dgm:pt>
    <dgm:pt modelId="{C0CF70C9-563F-43D9-BD2C-4A1F271DAC8D}" type="sibTrans" cxnId="{D4FB80CD-F9F8-466C-9F8D-D759CDC26470}">
      <dgm:prSet/>
      <dgm:spPr/>
      <dgm:t>
        <a:bodyPr/>
        <a:lstStyle/>
        <a:p>
          <a:pPr algn="l"/>
          <a:endParaRPr lang="es-ES" sz="1800">
            <a:latin typeface="Arial" panose="020B0604020202020204" pitchFamily="34" charset="0"/>
            <a:cs typeface="Arial" panose="020B0604020202020204" pitchFamily="34" charset="0"/>
          </a:endParaRPr>
        </a:p>
      </dgm:t>
    </dgm:pt>
    <dgm:pt modelId="{14F560E4-8255-4122-B45D-48C546339695}" type="pres">
      <dgm:prSet presAssocID="{120C8F64-FD27-4829-BFBE-4DE87BB39B24}" presName="linearFlow" presStyleCnt="0">
        <dgm:presLayoutVars>
          <dgm:resizeHandles val="exact"/>
        </dgm:presLayoutVars>
      </dgm:prSet>
      <dgm:spPr/>
      <dgm:t>
        <a:bodyPr/>
        <a:lstStyle/>
        <a:p>
          <a:endParaRPr lang="es-ES"/>
        </a:p>
      </dgm:t>
    </dgm:pt>
    <dgm:pt modelId="{3523C5C7-9BB5-4B7B-A888-8F2A9DC0EB12}" type="pres">
      <dgm:prSet presAssocID="{3079A7C1-F4E4-4521-AB2D-BF677E8A5D1A}" presName="node" presStyleLbl="node1" presStyleIdx="0" presStyleCnt="3" custScaleX="174957" custScaleY="59710" custLinFactNeighborX="11926" custLinFactNeighborY="16186">
        <dgm:presLayoutVars>
          <dgm:bulletEnabled val="1"/>
        </dgm:presLayoutVars>
      </dgm:prSet>
      <dgm:spPr/>
      <dgm:t>
        <a:bodyPr/>
        <a:lstStyle/>
        <a:p>
          <a:endParaRPr lang="es-ES"/>
        </a:p>
      </dgm:t>
    </dgm:pt>
    <dgm:pt modelId="{25ADF4F4-F957-44E1-B91E-671F9628896D}" type="pres">
      <dgm:prSet presAssocID="{BD79FB8C-E779-4870-A05B-8F2422E68F58}" presName="sibTrans" presStyleLbl="sibTrans2D1" presStyleIdx="0" presStyleCnt="2"/>
      <dgm:spPr/>
      <dgm:t>
        <a:bodyPr/>
        <a:lstStyle/>
        <a:p>
          <a:endParaRPr lang="es-ES"/>
        </a:p>
      </dgm:t>
    </dgm:pt>
    <dgm:pt modelId="{F4839269-38BC-4A67-886C-69551BE432B0}" type="pres">
      <dgm:prSet presAssocID="{BD79FB8C-E779-4870-A05B-8F2422E68F58}" presName="connectorText" presStyleLbl="sibTrans2D1" presStyleIdx="0" presStyleCnt="2"/>
      <dgm:spPr/>
      <dgm:t>
        <a:bodyPr/>
        <a:lstStyle/>
        <a:p>
          <a:endParaRPr lang="es-ES"/>
        </a:p>
      </dgm:t>
    </dgm:pt>
    <dgm:pt modelId="{49E7E48B-75A9-4870-B863-89D89E801924}" type="pres">
      <dgm:prSet presAssocID="{CC040674-B9F0-4ED0-86AB-5D34DDC88605}" presName="node" presStyleLbl="node1" presStyleIdx="1" presStyleCnt="3" custScaleX="151877">
        <dgm:presLayoutVars>
          <dgm:bulletEnabled val="1"/>
        </dgm:presLayoutVars>
      </dgm:prSet>
      <dgm:spPr/>
      <dgm:t>
        <a:bodyPr/>
        <a:lstStyle/>
        <a:p>
          <a:endParaRPr lang="es-ES"/>
        </a:p>
      </dgm:t>
    </dgm:pt>
    <dgm:pt modelId="{DAA8B3B5-CF79-41D6-8D83-FA77169C25B2}" type="pres">
      <dgm:prSet presAssocID="{6F1E11D4-E32C-456C-837A-228C61D97482}" presName="sibTrans" presStyleLbl="sibTrans2D1" presStyleIdx="1" presStyleCnt="2"/>
      <dgm:spPr/>
      <dgm:t>
        <a:bodyPr/>
        <a:lstStyle/>
        <a:p>
          <a:endParaRPr lang="es-ES"/>
        </a:p>
      </dgm:t>
    </dgm:pt>
    <dgm:pt modelId="{F345FB5C-F23F-4AEE-8D33-D638E0DC9761}" type="pres">
      <dgm:prSet presAssocID="{6F1E11D4-E32C-456C-837A-228C61D97482}" presName="connectorText" presStyleLbl="sibTrans2D1" presStyleIdx="1" presStyleCnt="2"/>
      <dgm:spPr/>
      <dgm:t>
        <a:bodyPr/>
        <a:lstStyle/>
        <a:p>
          <a:endParaRPr lang="es-ES"/>
        </a:p>
      </dgm:t>
    </dgm:pt>
    <dgm:pt modelId="{7D5DCBAA-87C8-4D0E-938B-C27AC899F912}" type="pres">
      <dgm:prSet presAssocID="{AD5A44BF-1E6E-4D01-B391-7FE9504EFA50}" presName="node" presStyleLbl="node1" presStyleIdx="2" presStyleCnt="3" custScaleX="148120">
        <dgm:presLayoutVars>
          <dgm:bulletEnabled val="1"/>
        </dgm:presLayoutVars>
      </dgm:prSet>
      <dgm:spPr/>
      <dgm:t>
        <a:bodyPr/>
        <a:lstStyle/>
        <a:p>
          <a:endParaRPr lang="es-ES"/>
        </a:p>
      </dgm:t>
    </dgm:pt>
  </dgm:ptLst>
  <dgm:cxnLst>
    <dgm:cxn modelId="{DCB93080-2236-4222-BA76-309D489E0C5A}" type="presOf" srcId="{BD79FB8C-E779-4870-A05B-8F2422E68F58}" destId="{F4839269-38BC-4A67-886C-69551BE432B0}" srcOrd="1" destOrd="0" presId="urn:microsoft.com/office/officeart/2005/8/layout/process2"/>
    <dgm:cxn modelId="{DD389F18-79FE-4090-9C44-25AA65798DA4}" type="presOf" srcId="{120C8F64-FD27-4829-BFBE-4DE87BB39B24}" destId="{14F560E4-8255-4122-B45D-48C546339695}" srcOrd="0" destOrd="0" presId="urn:microsoft.com/office/officeart/2005/8/layout/process2"/>
    <dgm:cxn modelId="{24A0619B-2E39-4629-BED7-B0B46A6DBE31}" type="presOf" srcId="{AD5A44BF-1E6E-4D01-B391-7FE9504EFA50}" destId="{7D5DCBAA-87C8-4D0E-938B-C27AC899F912}" srcOrd="0" destOrd="0" presId="urn:microsoft.com/office/officeart/2005/8/layout/process2"/>
    <dgm:cxn modelId="{DD7401C9-0A39-42B6-B356-A66DDAA30F52}" srcId="{120C8F64-FD27-4829-BFBE-4DE87BB39B24}" destId="{3079A7C1-F4E4-4521-AB2D-BF677E8A5D1A}" srcOrd="0" destOrd="0" parTransId="{BE606C6A-C6A1-4B5B-8177-A889EABDAA13}" sibTransId="{BD79FB8C-E779-4870-A05B-8F2422E68F58}"/>
    <dgm:cxn modelId="{45FA748D-54F1-4260-BB65-C961023E7384}" type="presOf" srcId="{3079A7C1-F4E4-4521-AB2D-BF677E8A5D1A}" destId="{3523C5C7-9BB5-4B7B-A888-8F2A9DC0EB12}" srcOrd="0" destOrd="0" presId="urn:microsoft.com/office/officeart/2005/8/layout/process2"/>
    <dgm:cxn modelId="{5E7D9661-2F24-4BC3-8120-B8625E7E0E76}" type="presOf" srcId="{BD79FB8C-E779-4870-A05B-8F2422E68F58}" destId="{25ADF4F4-F957-44E1-B91E-671F9628896D}" srcOrd="0" destOrd="0" presId="urn:microsoft.com/office/officeart/2005/8/layout/process2"/>
    <dgm:cxn modelId="{618640DC-679C-4DA8-8F10-46EDD7C50567}" type="presOf" srcId="{6F1E11D4-E32C-456C-837A-228C61D97482}" destId="{F345FB5C-F23F-4AEE-8D33-D638E0DC9761}" srcOrd="1" destOrd="0" presId="urn:microsoft.com/office/officeart/2005/8/layout/process2"/>
    <dgm:cxn modelId="{519AAD41-26F7-4355-8AC7-05033DF2B3C1}" type="presOf" srcId="{6F1E11D4-E32C-456C-837A-228C61D97482}" destId="{DAA8B3B5-CF79-41D6-8D83-FA77169C25B2}" srcOrd="0" destOrd="0" presId="urn:microsoft.com/office/officeart/2005/8/layout/process2"/>
    <dgm:cxn modelId="{2E99264E-8962-4DB2-BD71-2D6B8835CCF3}" srcId="{120C8F64-FD27-4829-BFBE-4DE87BB39B24}" destId="{CC040674-B9F0-4ED0-86AB-5D34DDC88605}" srcOrd="1" destOrd="0" parTransId="{0C3BB677-EF8C-4A06-9D23-4F0A91D9B95F}" sibTransId="{6F1E11D4-E32C-456C-837A-228C61D97482}"/>
    <dgm:cxn modelId="{D4FB80CD-F9F8-466C-9F8D-D759CDC26470}" srcId="{120C8F64-FD27-4829-BFBE-4DE87BB39B24}" destId="{AD5A44BF-1E6E-4D01-B391-7FE9504EFA50}" srcOrd="2" destOrd="0" parTransId="{AC788566-C360-48BE-A29F-82C296A5504F}" sibTransId="{C0CF70C9-563F-43D9-BD2C-4A1F271DAC8D}"/>
    <dgm:cxn modelId="{0998EAE2-66DB-444F-8953-AFAA0BE60F41}" type="presOf" srcId="{CC040674-B9F0-4ED0-86AB-5D34DDC88605}" destId="{49E7E48B-75A9-4870-B863-89D89E801924}" srcOrd="0" destOrd="0" presId="urn:microsoft.com/office/officeart/2005/8/layout/process2"/>
    <dgm:cxn modelId="{D2F4E2A2-17A2-4002-895B-8278C28AEBA9}" type="presParOf" srcId="{14F560E4-8255-4122-B45D-48C546339695}" destId="{3523C5C7-9BB5-4B7B-A888-8F2A9DC0EB12}" srcOrd="0" destOrd="0" presId="urn:microsoft.com/office/officeart/2005/8/layout/process2"/>
    <dgm:cxn modelId="{5D0F068B-BA74-4E13-BD57-9837F2A5CACF}" type="presParOf" srcId="{14F560E4-8255-4122-B45D-48C546339695}" destId="{25ADF4F4-F957-44E1-B91E-671F9628896D}" srcOrd="1" destOrd="0" presId="urn:microsoft.com/office/officeart/2005/8/layout/process2"/>
    <dgm:cxn modelId="{3758EF0F-4836-4BD2-AB22-8F13A7CCAA1E}" type="presParOf" srcId="{25ADF4F4-F957-44E1-B91E-671F9628896D}" destId="{F4839269-38BC-4A67-886C-69551BE432B0}" srcOrd="0" destOrd="0" presId="urn:microsoft.com/office/officeart/2005/8/layout/process2"/>
    <dgm:cxn modelId="{F9CEFFAF-6B69-495E-9F9F-48DBC2E8E2D3}" type="presParOf" srcId="{14F560E4-8255-4122-B45D-48C546339695}" destId="{49E7E48B-75A9-4870-B863-89D89E801924}" srcOrd="2" destOrd="0" presId="urn:microsoft.com/office/officeart/2005/8/layout/process2"/>
    <dgm:cxn modelId="{1DB1390A-F1C5-42C5-B09A-E41222603B4C}" type="presParOf" srcId="{14F560E4-8255-4122-B45D-48C546339695}" destId="{DAA8B3B5-CF79-41D6-8D83-FA77169C25B2}" srcOrd="3" destOrd="0" presId="urn:microsoft.com/office/officeart/2005/8/layout/process2"/>
    <dgm:cxn modelId="{00DC0A99-1E5C-44CF-936E-C4F08D72885D}" type="presParOf" srcId="{DAA8B3B5-CF79-41D6-8D83-FA77169C25B2}" destId="{F345FB5C-F23F-4AEE-8D33-D638E0DC9761}" srcOrd="0" destOrd="0" presId="urn:microsoft.com/office/officeart/2005/8/layout/process2"/>
    <dgm:cxn modelId="{722A5782-C890-43F8-817F-6B77B6AEC96B}" type="presParOf" srcId="{14F560E4-8255-4122-B45D-48C546339695}" destId="{7D5DCBAA-87C8-4D0E-938B-C27AC899F912}" srcOrd="4" destOrd="0" presId="urn:microsoft.com/office/officeart/2005/8/layout/process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1981FB88-5220-4C18-BA2F-802FC25F29DE}" type="doc">
      <dgm:prSet loTypeId="urn:microsoft.com/office/officeart/2005/8/layout/process5" loCatId="process" qsTypeId="urn:microsoft.com/office/officeart/2005/8/quickstyle/simple1" qsCatId="simple" csTypeId="urn:microsoft.com/office/officeart/2005/8/colors/accent1_2" csCatId="accent1" phldr="1"/>
      <dgm:spPr/>
      <dgm:t>
        <a:bodyPr/>
        <a:lstStyle/>
        <a:p>
          <a:endParaRPr lang="es-MX"/>
        </a:p>
      </dgm:t>
    </dgm:pt>
    <dgm:pt modelId="{BC36E40C-06E4-4300-971A-E3407171CD8A}">
      <dgm:prSet phldrT="[Texto]" custT="1"/>
      <dgm:spPr/>
      <dgm:t>
        <a:bodyPr/>
        <a:lstStyle/>
        <a:p>
          <a:pPr algn="just"/>
          <a:r>
            <a:rPr lang="es-MX" sz="1800" b="1" dirty="0">
              <a:latin typeface="Arial" panose="020B0604020202020204" pitchFamily="34" charset="0"/>
              <a:cs typeface="Arial" panose="020B0604020202020204" pitchFamily="34" charset="0"/>
            </a:rPr>
            <a:t>CENACE</a:t>
          </a:r>
        </a:p>
      </dgm:t>
    </dgm:pt>
    <dgm:pt modelId="{DA64C7E7-4E90-41A1-A9AA-9FB8474050ED}" type="parTrans" cxnId="{1968C605-2BE1-4428-BD86-10271AFC0E10}">
      <dgm:prSet/>
      <dgm:spPr/>
      <dgm:t>
        <a:bodyPr/>
        <a:lstStyle/>
        <a:p>
          <a:pPr algn="just"/>
          <a:endParaRPr lang="es-MX" sz="1800">
            <a:latin typeface="Arial" panose="020B0604020202020204" pitchFamily="34" charset="0"/>
            <a:cs typeface="Arial" panose="020B0604020202020204" pitchFamily="34" charset="0"/>
          </a:endParaRPr>
        </a:p>
      </dgm:t>
    </dgm:pt>
    <dgm:pt modelId="{61A1C0D5-7EE3-477C-8880-EA4538390737}" type="sibTrans" cxnId="{1968C605-2BE1-4428-BD86-10271AFC0E10}">
      <dgm:prSet custT="1"/>
      <dgm:spPr/>
      <dgm:t>
        <a:bodyPr/>
        <a:lstStyle/>
        <a:p>
          <a:pPr algn="just"/>
          <a:endParaRPr lang="es-MX" sz="1800">
            <a:latin typeface="Arial" panose="020B0604020202020204" pitchFamily="34" charset="0"/>
            <a:cs typeface="Arial" panose="020B0604020202020204" pitchFamily="34" charset="0"/>
          </a:endParaRPr>
        </a:p>
      </dgm:t>
    </dgm:pt>
    <dgm:pt modelId="{7C45B4F1-9502-4E03-9D96-A209C62CAEBF}">
      <dgm:prSet phldrT="[Texto]" custT="1"/>
      <dgm:spPr/>
      <dgm:t>
        <a:bodyPr/>
        <a:lstStyle/>
        <a:p>
          <a:pPr algn="just"/>
          <a:r>
            <a:rPr lang="es-MX" sz="1800" dirty="0">
              <a:latin typeface="Arial" panose="020B0604020202020204" pitchFamily="34" charset="0"/>
              <a:cs typeface="Arial" panose="020B0604020202020204" pitchFamily="34" charset="0"/>
            </a:rPr>
            <a:t>Recibe solicitud de registro.</a:t>
          </a:r>
        </a:p>
      </dgm:t>
    </dgm:pt>
    <dgm:pt modelId="{C956CB8B-AC11-4484-8055-28C120C4337F}" type="parTrans" cxnId="{90A02E28-CF32-40C3-8C30-50663BBAAEFC}">
      <dgm:prSet/>
      <dgm:spPr/>
      <dgm:t>
        <a:bodyPr/>
        <a:lstStyle/>
        <a:p>
          <a:pPr algn="just"/>
          <a:endParaRPr lang="es-MX" sz="1800">
            <a:latin typeface="Arial" panose="020B0604020202020204" pitchFamily="34" charset="0"/>
            <a:cs typeface="Arial" panose="020B0604020202020204" pitchFamily="34" charset="0"/>
          </a:endParaRPr>
        </a:p>
      </dgm:t>
    </dgm:pt>
    <dgm:pt modelId="{9E4AF096-7A07-47FB-90A9-06FDC02DD5BE}" type="sibTrans" cxnId="{90A02E28-CF32-40C3-8C30-50663BBAAEFC}">
      <dgm:prSet/>
      <dgm:spPr/>
      <dgm:t>
        <a:bodyPr/>
        <a:lstStyle/>
        <a:p>
          <a:pPr algn="just"/>
          <a:endParaRPr lang="es-MX" sz="1800">
            <a:latin typeface="Arial" panose="020B0604020202020204" pitchFamily="34" charset="0"/>
            <a:cs typeface="Arial" panose="020B0604020202020204" pitchFamily="34" charset="0"/>
          </a:endParaRPr>
        </a:p>
      </dgm:t>
    </dgm:pt>
    <dgm:pt modelId="{2BE6C6A5-D1DF-4473-93CB-7BCF5860E155}">
      <dgm:prSet phldrT="[Texto]" custT="1"/>
      <dgm:spPr/>
      <dgm:t>
        <a:bodyPr/>
        <a:lstStyle/>
        <a:p>
          <a:pPr algn="just"/>
          <a:r>
            <a:rPr lang="es-MX" sz="1800" b="1" dirty="0">
              <a:latin typeface="Arial" panose="020B0604020202020204" pitchFamily="34" charset="0"/>
              <a:cs typeface="Arial" panose="020B0604020202020204" pitchFamily="34" charset="0"/>
            </a:rPr>
            <a:t>CENACE</a:t>
          </a:r>
        </a:p>
      </dgm:t>
    </dgm:pt>
    <dgm:pt modelId="{6639A879-9C69-46AF-8313-FEE2986CCD6C}" type="parTrans" cxnId="{0CC254FB-8227-42AC-9624-62FFC1642311}">
      <dgm:prSet/>
      <dgm:spPr/>
      <dgm:t>
        <a:bodyPr/>
        <a:lstStyle/>
        <a:p>
          <a:pPr algn="just"/>
          <a:endParaRPr lang="es-MX" sz="1800">
            <a:latin typeface="Arial" panose="020B0604020202020204" pitchFamily="34" charset="0"/>
            <a:cs typeface="Arial" panose="020B0604020202020204" pitchFamily="34" charset="0"/>
          </a:endParaRPr>
        </a:p>
      </dgm:t>
    </dgm:pt>
    <dgm:pt modelId="{B2B748AF-5730-4AA8-B1D5-C0078B833C60}" type="sibTrans" cxnId="{0CC254FB-8227-42AC-9624-62FFC1642311}">
      <dgm:prSet custT="1"/>
      <dgm:spPr/>
      <dgm:t>
        <a:bodyPr/>
        <a:lstStyle/>
        <a:p>
          <a:pPr algn="just"/>
          <a:endParaRPr lang="es-MX" sz="1800">
            <a:latin typeface="Arial" panose="020B0604020202020204" pitchFamily="34" charset="0"/>
            <a:cs typeface="Arial" panose="020B0604020202020204" pitchFamily="34" charset="0"/>
          </a:endParaRPr>
        </a:p>
      </dgm:t>
    </dgm:pt>
    <dgm:pt modelId="{06263B56-A023-4013-86BE-2EAF824A91D0}">
      <dgm:prSet phldrT="[Texto]" custT="1"/>
      <dgm:spPr/>
      <dgm:t>
        <a:bodyPr/>
        <a:lstStyle/>
        <a:p>
          <a:pPr algn="just"/>
          <a:r>
            <a:rPr lang="es-MX" sz="1800" dirty="0">
              <a:latin typeface="Arial" panose="020B0604020202020204" pitchFamily="34" charset="0"/>
              <a:cs typeface="Arial" panose="020B0604020202020204" pitchFamily="34" charset="0"/>
            </a:rPr>
            <a:t>Revisa la información.</a:t>
          </a:r>
        </a:p>
      </dgm:t>
    </dgm:pt>
    <dgm:pt modelId="{723E4A96-9CC0-42A1-ACB3-4E1F46236A19}" type="parTrans" cxnId="{0C1D5B4A-A1AF-4B2F-A1FC-977608DBA1A8}">
      <dgm:prSet/>
      <dgm:spPr/>
      <dgm:t>
        <a:bodyPr/>
        <a:lstStyle/>
        <a:p>
          <a:pPr algn="just"/>
          <a:endParaRPr lang="es-MX" sz="1800">
            <a:latin typeface="Arial" panose="020B0604020202020204" pitchFamily="34" charset="0"/>
            <a:cs typeface="Arial" panose="020B0604020202020204" pitchFamily="34" charset="0"/>
          </a:endParaRPr>
        </a:p>
      </dgm:t>
    </dgm:pt>
    <dgm:pt modelId="{CA817833-8D21-4431-954F-55583A0E955A}" type="sibTrans" cxnId="{0C1D5B4A-A1AF-4B2F-A1FC-977608DBA1A8}">
      <dgm:prSet/>
      <dgm:spPr/>
      <dgm:t>
        <a:bodyPr/>
        <a:lstStyle/>
        <a:p>
          <a:pPr algn="just"/>
          <a:endParaRPr lang="es-MX" sz="1800">
            <a:latin typeface="Arial" panose="020B0604020202020204" pitchFamily="34" charset="0"/>
            <a:cs typeface="Arial" panose="020B0604020202020204" pitchFamily="34" charset="0"/>
          </a:endParaRPr>
        </a:p>
      </dgm:t>
    </dgm:pt>
    <dgm:pt modelId="{33C7F3AD-DAE1-4B37-8F0F-A174E48EE8A7}">
      <dgm:prSet phldrT="[Texto]" custT="1"/>
      <dgm:spPr/>
      <dgm:t>
        <a:bodyPr/>
        <a:lstStyle/>
        <a:p>
          <a:pPr algn="just"/>
          <a:r>
            <a:rPr lang="es-MX" sz="1800" b="1" dirty="0">
              <a:latin typeface="Arial" panose="020B0604020202020204" pitchFamily="34" charset="0"/>
              <a:cs typeface="Arial" panose="020B0604020202020204" pitchFamily="34" charset="0"/>
            </a:rPr>
            <a:t>CENACE</a:t>
          </a:r>
        </a:p>
      </dgm:t>
    </dgm:pt>
    <dgm:pt modelId="{3C814424-86E7-4D98-88AA-BBB9549196E8}" type="parTrans" cxnId="{FDE7BD23-C37E-4100-A58B-F5B2EA77E95F}">
      <dgm:prSet/>
      <dgm:spPr/>
      <dgm:t>
        <a:bodyPr/>
        <a:lstStyle/>
        <a:p>
          <a:pPr algn="just"/>
          <a:endParaRPr lang="es-MX" sz="1800">
            <a:latin typeface="Arial" panose="020B0604020202020204" pitchFamily="34" charset="0"/>
            <a:cs typeface="Arial" panose="020B0604020202020204" pitchFamily="34" charset="0"/>
          </a:endParaRPr>
        </a:p>
      </dgm:t>
    </dgm:pt>
    <dgm:pt modelId="{3905E132-6D12-467E-B562-3CE311808C2B}" type="sibTrans" cxnId="{FDE7BD23-C37E-4100-A58B-F5B2EA77E95F}">
      <dgm:prSet/>
      <dgm:spPr/>
      <dgm:t>
        <a:bodyPr/>
        <a:lstStyle/>
        <a:p>
          <a:pPr algn="just"/>
          <a:endParaRPr lang="es-MX" sz="1800">
            <a:latin typeface="Arial" panose="020B0604020202020204" pitchFamily="34" charset="0"/>
            <a:cs typeface="Arial" panose="020B0604020202020204" pitchFamily="34" charset="0"/>
          </a:endParaRPr>
        </a:p>
      </dgm:t>
    </dgm:pt>
    <dgm:pt modelId="{E3A0BAB1-4DDD-400D-9D36-19E6DB149D7B}">
      <dgm:prSet phldrT="[Texto]" custT="1"/>
      <dgm:spPr/>
      <dgm:t>
        <a:bodyPr/>
        <a:lstStyle/>
        <a:p>
          <a:pPr algn="just"/>
          <a:r>
            <a:rPr lang="es-MX" sz="1800" dirty="0">
              <a:latin typeface="Arial" panose="020B0604020202020204" pitchFamily="34" charset="0"/>
              <a:cs typeface="Arial" panose="020B0604020202020204" pitchFamily="34" charset="0"/>
            </a:rPr>
            <a:t>Constancia de Registro</a:t>
          </a:r>
        </a:p>
      </dgm:t>
    </dgm:pt>
    <dgm:pt modelId="{44707073-9885-475A-BB99-BB9DAC67581B}" type="parTrans" cxnId="{F10AB854-921C-49C9-9306-98E1B6FAE184}">
      <dgm:prSet/>
      <dgm:spPr/>
      <dgm:t>
        <a:bodyPr/>
        <a:lstStyle/>
        <a:p>
          <a:pPr algn="just"/>
          <a:endParaRPr lang="es-MX" sz="1800">
            <a:latin typeface="Arial" panose="020B0604020202020204" pitchFamily="34" charset="0"/>
            <a:cs typeface="Arial" panose="020B0604020202020204" pitchFamily="34" charset="0"/>
          </a:endParaRPr>
        </a:p>
      </dgm:t>
    </dgm:pt>
    <dgm:pt modelId="{8F73ABBE-D06D-4E67-9C74-98A84365681D}" type="sibTrans" cxnId="{F10AB854-921C-49C9-9306-98E1B6FAE184}">
      <dgm:prSet/>
      <dgm:spPr/>
      <dgm:t>
        <a:bodyPr/>
        <a:lstStyle/>
        <a:p>
          <a:pPr algn="just"/>
          <a:endParaRPr lang="es-MX" sz="1800">
            <a:latin typeface="Arial" panose="020B0604020202020204" pitchFamily="34" charset="0"/>
            <a:cs typeface="Arial" panose="020B0604020202020204" pitchFamily="34" charset="0"/>
          </a:endParaRPr>
        </a:p>
      </dgm:t>
    </dgm:pt>
    <dgm:pt modelId="{4F74AD8B-40BA-4DA9-A464-31505C2BA716}">
      <dgm:prSet phldrT="[Texto]" custT="1"/>
      <dgm:spPr/>
      <dgm:t>
        <a:bodyPr/>
        <a:lstStyle/>
        <a:p>
          <a:pPr algn="just"/>
          <a:r>
            <a:rPr lang="es-MX" sz="1800" dirty="0">
              <a:latin typeface="Arial" panose="020B0604020202020204" pitchFamily="34" charset="0"/>
              <a:cs typeface="Arial" panose="020B0604020202020204" pitchFamily="34" charset="0"/>
            </a:rPr>
            <a:t>En su caso, solicita información complementaria.</a:t>
          </a:r>
        </a:p>
      </dgm:t>
    </dgm:pt>
    <dgm:pt modelId="{428D3B2A-E7BE-465F-80C6-425053D9E694}" type="parTrans" cxnId="{E4C018BE-896B-4289-9ECB-CB848F860921}">
      <dgm:prSet/>
      <dgm:spPr/>
      <dgm:t>
        <a:bodyPr/>
        <a:lstStyle/>
        <a:p>
          <a:pPr algn="just"/>
          <a:endParaRPr lang="es-MX" sz="1800">
            <a:latin typeface="Arial" panose="020B0604020202020204" pitchFamily="34" charset="0"/>
            <a:cs typeface="Arial" panose="020B0604020202020204" pitchFamily="34" charset="0"/>
          </a:endParaRPr>
        </a:p>
      </dgm:t>
    </dgm:pt>
    <dgm:pt modelId="{2A17ED6E-FED4-4D25-B9C2-9B643FFD4E05}" type="sibTrans" cxnId="{E4C018BE-896B-4289-9ECB-CB848F860921}">
      <dgm:prSet/>
      <dgm:spPr/>
      <dgm:t>
        <a:bodyPr/>
        <a:lstStyle/>
        <a:p>
          <a:pPr algn="just"/>
          <a:endParaRPr lang="es-MX" sz="1800">
            <a:latin typeface="Arial" panose="020B0604020202020204" pitchFamily="34" charset="0"/>
            <a:cs typeface="Arial" panose="020B0604020202020204" pitchFamily="34" charset="0"/>
          </a:endParaRPr>
        </a:p>
      </dgm:t>
    </dgm:pt>
    <dgm:pt modelId="{F86B7A0D-CF7F-410C-9778-6326BA5A262A}">
      <dgm:prSet phldrT="[Texto]" custT="1"/>
      <dgm:spPr/>
      <dgm:t>
        <a:bodyPr/>
        <a:lstStyle/>
        <a:p>
          <a:pPr algn="just"/>
          <a:r>
            <a:rPr lang="es-MX" sz="1800" b="1" dirty="0">
              <a:latin typeface="Arial" panose="020B0604020202020204" pitchFamily="34" charset="0"/>
              <a:cs typeface="Arial" panose="020B0604020202020204" pitchFamily="34" charset="0"/>
            </a:rPr>
            <a:t>ERC</a:t>
          </a:r>
        </a:p>
      </dgm:t>
    </dgm:pt>
    <dgm:pt modelId="{5A90D3ED-3177-42BB-A016-D663628DF7FC}" type="parTrans" cxnId="{334B24F5-C9B2-4CC5-A463-8DA07F5F2CE9}">
      <dgm:prSet/>
      <dgm:spPr/>
      <dgm:t>
        <a:bodyPr/>
        <a:lstStyle/>
        <a:p>
          <a:pPr algn="just"/>
          <a:endParaRPr lang="es-MX" sz="1800">
            <a:latin typeface="Arial" panose="020B0604020202020204" pitchFamily="34" charset="0"/>
            <a:cs typeface="Arial" panose="020B0604020202020204" pitchFamily="34" charset="0"/>
          </a:endParaRPr>
        </a:p>
      </dgm:t>
    </dgm:pt>
    <dgm:pt modelId="{436FF6E1-D648-4587-8FCE-D055E20CA8A1}" type="sibTrans" cxnId="{334B24F5-C9B2-4CC5-A463-8DA07F5F2CE9}">
      <dgm:prSet custT="1"/>
      <dgm:spPr/>
      <dgm:t>
        <a:bodyPr/>
        <a:lstStyle/>
        <a:p>
          <a:pPr algn="just"/>
          <a:endParaRPr lang="es-MX" sz="1800">
            <a:latin typeface="Arial" panose="020B0604020202020204" pitchFamily="34" charset="0"/>
            <a:cs typeface="Arial" panose="020B0604020202020204" pitchFamily="34" charset="0"/>
          </a:endParaRPr>
        </a:p>
      </dgm:t>
    </dgm:pt>
    <dgm:pt modelId="{4F5C2711-07A1-4C76-B194-4CC42D8D3658}">
      <dgm:prSet phldrT="[Texto]" custT="1"/>
      <dgm:spPr/>
      <dgm:t>
        <a:bodyPr/>
        <a:lstStyle/>
        <a:p>
          <a:pPr algn="just"/>
          <a:r>
            <a:rPr lang="es-MX" sz="1800" dirty="0">
              <a:latin typeface="Arial" panose="020B0604020202020204" pitchFamily="34" charset="0"/>
              <a:cs typeface="Arial" panose="020B0604020202020204" pitchFamily="34" charset="0"/>
            </a:rPr>
            <a:t>Entrega información complementaria en caso de que se le solicite.</a:t>
          </a:r>
        </a:p>
      </dgm:t>
    </dgm:pt>
    <dgm:pt modelId="{BF70C5C8-5356-4272-A4E5-833B6690BC3B}" type="parTrans" cxnId="{55328B1B-EC6C-4527-B1BF-EFDBBC1F39A8}">
      <dgm:prSet/>
      <dgm:spPr/>
      <dgm:t>
        <a:bodyPr/>
        <a:lstStyle/>
        <a:p>
          <a:pPr algn="just"/>
          <a:endParaRPr lang="es-MX" sz="1800">
            <a:latin typeface="Arial" panose="020B0604020202020204" pitchFamily="34" charset="0"/>
            <a:cs typeface="Arial" panose="020B0604020202020204" pitchFamily="34" charset="0"/>
          </a:endParaRPr>
        </a:p>
      </dgm:t>
    </dgm:pt>
    <dgm:pt modelId="{F6352CC7-E43E-4DAB-9809-DA57915C65E5}" type="sibTrans" cxnId="{55328B1B-EC6C-4527-B1BF-EFDBBC1F39A8}">
      <dgm:prSet/>
      <dgm:spPr/>
      <dgm:t>
        <a:bodyPr/>
        <a:lstStyle/>
        <a:p>
          <a:pPr algn="just"/>
          <a:endParaRPr lang="es-MX" sz="1800">
            <a:latin typeface="Arial" panose="020B0604020202020204" pitchFamily="34" charset="0"/>
            <a:cs typeface="Arial" panose="020B0604020202020204" pitchFamily="34" charset="0"/>
          </a:endParaRPr>
        </a:p>
      </dgm:t>
    </dgm:pt>
    <dgm:pt modelId="{A704C93E-EFE6-4993-A1EA-B75952D1FA16}">
      <dgm:prSet phldrT="[Texto]" custT="1"/>
      <dgm:spPr/>
      <dgm:t>
        <a:bodyPr/>
        <a:lstStyle/>
        <a:p>
          <a:pPr algn="just"/>
          <a:r>
            <a:rPr lang="es-MX" sz="1800" dirty="0">
              <a:latin typeface="Arial" panose="020B0604020202020204" pitchFamily="34" charset="0"/>
              <a:cs typeface="Arial" panose="020B0604020202020204" pitchFamily="34" charset="0"/>
            </a:rPr>
            <a:t>Desechamiento de solicitud.</a:t>
          </a:r>
        </a:p>
      </dgm:t>
    </dgm:pt>
    <dgm:pt modelId="{719F8984-0829-4A11-BDF0-F594C7D0EA03}" type="parTrans" cxnId="{DD4BAE32-2737-4FA2-B29B-49151819A24A}">
      <dgm:prSet/>
      <dgm:spPr/>
      <dgm:t>
        <a:bodyPr/>
        <a:lstStyle/>
        <a:p>
          <a:pPr algn="just"/>
          <a:endParaRPr lang="es-MX" sz="1800">
            <a:latin typeface="Arial" panose="020B0604020202020204" pitchFamily="34" charset="0"/>
            <a:cs typeface="Arial" panose="020B0604020202020204" pitchFamily="34" charset="0"/>
          </a:endParaRPr>
        </a:p>
      </dgm:t>
    </dgm:pt>
    <dgm:pt modelId="{4D7BB1C8-C71C-42D7-B2DD-F4B946291A9F}" type="sibTrans" cxnId="{DD4BAE32-2737-4FA2-B29B-49151819A24A}">
      <dgm:prSet/>
      <dgm:spPr/>
      <dgm:t>
        <a:bodyPr/>
        <a:lstStyle/>
        <a:p>
          <a:pPr algn="just"/>
          <a:endParaRPr lang="es-MX" sz="1800">
            <a:latin typeface="Arial" panose="020B0604020202020204" pitchFamily="34" charset="0"/>
            <a:cs typeface="Arial" panose="020B0604020202020204" pitchFamily="34" charset="0"/>
          </a:endParaRPr>
        </a:p>
      </dgm:t>
    </dgm:pt>
    <dgm:pt modelId="{BFE5F008-CC62-4D7B-B995-139E3CB65F3E}" type="pres">
      <dgm:prSet presAssocID="{1981FB88-5220-4C18-BA2F-802FC25F29DE}" presName="diagram" presStyleCnt="0">
        <dgm:presLayoutVars>
          <dgm:dir/>
          <dgm:resizeHandles val="exact"/>
        </dgm:presLayoutVars>
      </dgm:prSet>
      <dgm:spPr/>
      <dgm:t>
        <a:bodyPr/>
        <a:lstStyle/>
        <a:p>
          <a:endParaRPr lang="es-ES"/>
        </a:p>
      </dgm:t>
    </dgm:pt>
    <dgm:pt modelId="{2021D811-DC1B-4681-BE2D-1E8DF91B27C8}" type="pres">
      <dgm:prSet presAssocID="{BC36E40C-06E4-4300-971A-E3407171CD8A}" presName="node" presStyleLbl="node1" presStyleIdx="0" presStyleCnt="4" custScaleX="120101" custScaleY="85068" custLinFactNeighborY="20821">
        <dgm:presLayoutVars>
          <dgm:bulletEnabled val="1"/>
        </dgm:presLayoutVars>
      </dgm:prSet>
      <dgm:spPr/>
      <dgm:t>
        <a:bodyPr/>
        <a:lstStyle/>
        <a:p>
          <a:endParaRPr lang="es-ES"/>
        </a:p>
      </dgm:t>
    </dgm:pt>
    <dgm:pt modelId="{F75605DA-627C-40EF-963E-4329C5F76FCA}" type="pres">
      <dgm:prSet presAssocID="{61A1C0D5-7EE3-477C-8880-EA4538390737}" presName="sibTrans" presStyleLbl="sibTrans2D1" presStyleIdx="0" presStyleCnt="3"/>
      <dgm:spPr/>
      <dgm:t>
        <a:bodyPr/>
        <a:lstStyle/>
        <a:p>
          <a:endParaRPr lang="es-ES"/>
        </a:p>
      </dgm:t>
    </dgm:pt>
    <dgm:pt modelId="{216B4515-693C-4186-873B-C9A922BDE2F6}" type="pres">
      <dgm:prSet presAssocID="{61A1C0D5-7EE3-477C-8880-EA4538390737}" presName="connectorText" presStyleLbl="sibTrans2D1" presStyleIdx="0" presStyleCnt="3"/>
      <dgm:spPr/>
      <dgm:t>
        <a:bodyPr/>
        <a:lstStyle/>
        <a:p>
          <a:endParaRPr lang="es-ES"/>
        </a:p>
      </dgm:t>
    </dgm:pt>
    <dgm:pt modelId="{9D11EAB7-871C-4E00-9BC3-79D11F19B945}" type="pres">
      <dgm:prSet presAssocID="{2BE6C6A5-D1DF-4473-93CB-7BCF5860E155}" presName="node" presStyleLbl="node1" presStyleIdx="1" presStyleCnt="4" custScaleX="117235" custScaleY="88640" custLinFactNeighborY="20821">
        <dgm:presLayoutVars>
          <dgm:bulletEnabled val="1"/>
        </dgm:presLayoutVars>
      </dgm:prSet>
      <dgm:spPr/>
      <dgm:t>
        <a:bodyPr/>
        <a:lstStyle/>
        <a:p>
          <a:endParaRPr lang="es-ES"/>
        </a:p>
      </dgm:t>
    </dgm:pt>
    <dgm:pt modelId="{B90FAC0C-B211-4335-8897-61A55934C843}" type="pres">
      <dgm:prSet presAssocID="{B2B748AF-5730-4AA8-B1D5-C0078B833C60}" presName="sibTrans" presStyleLbl="sibTrans2D1" presStyleIdx="1" presStyleCnt="3"/>
      <dgm:spPr/>
      <dgm:t>
        <a:bodyPr/>
        <a:lstStyle/>
        <a:p>
          <a:endParaRPr lang="es-ES"/>
        </a:p>
      </dgm:t>
    </dgm:pt>
    <dgm:pt modelId="{70B35A93-7567-44AC-9616-39EB08336E6C}" type="pres">
      <dgm:prSet presAssocID="{B2B748AF-5730-4AA8-B1D5-C0078B833C60}" presName="connectorText" presStyleLbl="sibTrans2D1" presStyleIdx="1" presStyleCnt="3"/>
      <dgm:spPr/>
      <dgm:t>
        <a:bodyPr/>
        <a:lstStyle/>
        <a:p>
          <a:endParaRPr lang="es-ES"/>
        </a:p>
      </dgm:t>
    </dgm:pt>
    <dgm:pt modelId="{C3203A82-1024-4258-A76C-237B4E9EA6C2}" type="pres">
      <dgm:prSet presAssocID="{F86B7A0D-CF7F-410C-9778-6326BA5A262A}" presName="node" presStyleLbl="node1" presStyleIdx="2" presStyleCnt="4" custScaleX="119393" custScaleY="84041">
        <dgm:presLayoutVars>
          <dgm:bulletEnabled val="1"/>
        </dgm:presLayoutVars>
      </dgm:prSet>
      <dgm:spPr/>
      <dgm:t>
        <a:bodyPr/>
        <a:lstStyle/>
        <a:p>
          <a:endParaRPr lang="es-ES"/>
        </a:p>
      </dgm:t>
    </dgm:pt>
    <dgm:pt modelId="{68B4C74A-5D45-4026-980D-CD1376BF27DD}" type="pres">
      <dgm:prSet presAssocID="{436FF6E1-D648-4587-8FCE-D055E20CA8A1}" presName="sibTrans" presStyleLbl="sibTrans2D1" presStyleIdx="2" presStyleCnt="3"/>
      <dgm:spPr/>
      <dgm:t>
        <a:bodyPr/>
        <a:lstStyle/>
        <a:p>
          <a:endParaRPr lang="es-ES"/>
        </a:p>
      </dgm:t>
    </dgm:pt>
    <dgm:pt modelId="{E942D293-9B42-4214-A26F-FC6FF8DFCFB2}" type="pres">
      <dgm:prSet presAssocID="{436FF6E1-D648-4587-8FCE-D055E20CA8A1}" presName="connectorText" presStyleLbl="sibTrans2D1" presStyleIdx="2" presStyleCnt="3"/>
      <dgm:spPr/>
      <dgm:t>
        <a:bodyPr/>
        <a:lstStyle/>
        <a:p>
          <a:endParaRPr lang="es-ES"/>
        </a:p>
      </dgm:t>
    </dgm:pt>
    <dgm:pt modelId="{0CDE4DDA-2836-43FE-91A3-2F0242DD5EFD}" type="pres">
      <dgm:prSet presAssocID="{33C7F3AD-DAE1-4B37-8F0F-A174E48EE8A7}" presName="node" presStyleLbl="node1" presStyleIdx="3" presStyleCnt="4" custScaleX="117357" custScaleY="83520" custLinFactNeighborX="2248" custLinFactNeighborY="34">
        <dgm:presLayoutVars>
          <dgm:bulletEnabled val="1"/>
        </dgm:presLayoutVars>
      </dgm:prSet>
      <dgm:spPr/>
      <dgm:t>
        <a:bodyPr/>
        <a:lstStyle/>
        <a:p>
          <a:endParaRPr lang="es-ES"/>
        </a:p>
      </dgm:t>
    </dgm:pt>
  </dgm:ptLst>
  <dgm:cxnLst>
    <dgm:cxn modelId="{A6779C31-5BA4-44DD-93B9-A0B00E2E10D9}" type="presOf" srcId="{F86B7A0D-CF7F-410C-9778-6326BA5A262A}" destId="{C3203A82-1024-4258-A76C-237B4E9EA6C2}" srcOrd="0" destOrd="0" presId="urn:microsoft.com/office/officeart/2005/8/layout/process5"/>
    <dgm:cxn modelId="{402693E2-57C6-4484-8CF8-C372295F2861}" type="presOf" srcId="{B2B748AF-5730-4AA8-B1D5-C0078B833C60}" destId="{B90FAC0C-B211-4335-8897-61A55934C843}" srcOrd="0" destOrd="0" presId="urn:microsoft.com/office/officeart/2005/8/layout/process5"/>
    <dgm:cxn modelId="{99B5C1FA-4761-42D4-9BAE-071C3966AC52}" type="presOf" srcId="{436FF6E1-D648-4587-8FCE-D055E20CA8A1}" destId="{68B4C74A-5D45-4026-980D-CD1376BF27DD}" srcOrd="0" destOrd="0" presId="urn:microsoft.com/office/officeart/2005/8/layout/process5"/>
    <dgm:cxn modelId="{ADC5AB58-556E-4A83-B6A2-107F8ECB7015}" type="presOf" srcId="{436FF6E1-D648-4587-8FCE-D055E20CA8A1}" destId="{E942D293-9B42-4214-A26F-FC6FF8DFCFB2}" srcOrd="1" destOrd="0" presId="urn:microsoft.com/office/officeart/2005/8/layout/process5"/>
    <dgm:cxn modelId="{55328B1B-EC6C-4527-B1BF-EFDBBC1F39A8}" srcId="{F86B7A0D-CF7F-410C-9778-6326BA5A262A}" destId="{4F5C2711-07A1-4C76-B194-4CC42D8D3658}" srcOrd="0" destOrd="0" parTransId="{BF70C5C8-5356-4272-A4E5-833B6690BC3B}" sibTransId="{F6352CC7-E43E-4DAB-9809-DA57915C65E5}"/>
    <dgm:cxn modelId="{0C1D5B4A-A1AF-4B2F-A1FC-977608DBA1A8}" srcId="{2BE6C6A5-D1DF-4473-93CB-7BCF5860E155}" destId="{06263B56-A023-4013-86BE-2EAF824A91D0}" srcOrd="0" destOrd="0" parTransId="{723E4A96-9CC0-42A1-ACB3-4E1F46236A19}" sibTransId="{CA817833-8D21-4431-954F-55583A0E955A}"/>
    <dgm:cxn modelId="{EF874884-4CBD-4C38-AAB2-BD89CE5D4B48}" type="presOf" srcId="{2BE6C6A5-D1DF-4473-93CB-7BCF5860E155}" destId="{9D11EAB7-871C-4E00-9BC3-79D11F19B945}" srcOrd="0" destOrd="0" presId="urn:microsoft.com/office/officeart/2005/8/layout/process5"/>
    <dgm:cxn modelId="{DD4BAE32-2737-4FA2-B29B-49151819A24A}" srcId="{33C7F3AD-DAE1-4B37-8F0F-A174E48EE8A7}" destId="{A704C93E-EFE6-4993-A1EA-B75952D1FA16}" srcOrd="1" destOrd="0" parTransId="{719F8984-0829-4A11-BDF0-F594C7D0EA03}" sibTransId="{4D7BB1C8-C71C-42D7-B2DD-F4B946291A9F}"/>
    <dgm:cxn modelId="{C1F47814-785F-480E-BF73-ABC1FB93F363}" type="presOf" srcId="{61A1C0D5-7EE3-477C-8880-EA4538390737}" destId="{F75605DA-627C-40EF-963E-4329C5F76FCA}" srcOrd="0" destOrd="0" presId="urn:microsoft.com/office/officeart/2005/8/layout/process5"/>
    <dgm:cxn modelId="{19F379AE-AB76-4F41-976C-980C64D87F2B}" type="presOf" srcId="{33C7F3AD-DAE1-4B37-8F0F-A174E48EE8A7}" destId="{0CDE4DDA-2836-43FE-91A3-2F0242DD5EFD}" srcOrd="0" destOrd="0" presId="urn:microsoft.com/office/officeart/2005/8/layout/process5"/>
    <dgm:cxn modelId="{ECA09F62-2461-4774-9C6A-23F335E8FF8E}" type="presOf" srcId="{06263B56-A023-4013-86BE-2EAF824A91D0}" destId="{9D11EAB7-871C-4E00-9BC3-79D11F19B945}" srcOrd="0" destOrd="1" presId="urn:microsoft.com/office/officeart/2005/8/layout/process5"/>
    <dgm:cxn modelId="{EEE8B576-8A6B-4D8F-BBE4-72FBB518A05A}" type="presOf" srcId="{4F5C2711-07A1-4C76-B194-4CC42D8D3658}" destId="{C3203A82-1024-4258-A76C-237B4E9EA6C2}" srcOrd="0" destOrd="1" presId="urn:microsoft.com/office/officeart/2005/8/layout/process5"/>
    <dgm:cxn modelId="{AE21FA5E-55CD-4890-9242-49B0D1DB4081}" type="presOf" srcId="{61A1C0D5-7EE3-477C-8880-EA4538390737}" destId="{216B4515-693C-4186-873B-C9A922BDE2F6}" srcOrd="1" destOrd="0" presId="urn:microsoft.com/office/officeart/2005/8/layout/process5"/>
    <dgm:cxn modelId="{1968C605-2BE1-4428-BD86-10271AFC0E10}" srcId="{1981FB88-5220-4C18-BA2F-802FC25F29DE}" destId="{BC36E40C-06E4-4300-971A-E3407171CD8A}" srcOrd="0" destOrd="0" parTransId="{DA64C7E7-4E90-41A1-A9AA-9FB8474050ED}" sibTransId="{61A1C0D5-7EE3-477C-8880-EA4538390737}"/>
    <dgm:cxn modelId="{334B24F5-C9B2-4CC5-A463-8DA07F5F2CE9}" srcId="{1981FB88-5220-4C18-BA2F-802FC25F29DE}" destId="{F86B7A0D-CF7F-410C-9778-6326BA5A262A}" srcOrd="2" destOrd="0" parTransId="{5A90D3ED-3177-42BB-A016-D663628DF7FC}" sibTransId="{436FF6E1-D648-4587-8FCE-D055E20CA8A1}"/>
    <dgm:cxn modelId="{FDE7BD23-C37E-4100-A58B-F5B2EA77E95F}" srcId="{1981FB88-5220-4C18-BA2F-802FC25F29DE}" destId="{33C7F3AD-DAE1-4B37-8F0F-A174E48EE8A7}" srcOrd="3" destOrd="0" parTransId="{3C814424-86E7-4D98-88AA-BBB9549196E8}" sibTransId="{3905E132-6D12-467E-B562-3CE311808C2B}"/>
    <dgm:cxn modelId="{FAB838F7-F68C-4B33-8FDF-86DC8A897C42}" type="presOf" srcId="{B2B748AF-5730-4AA8-B1D5-C0078B833C60}" destId="{70B35A93-7567-44AC-9616-39EB08336E6C}" srcOrd="1" destOrd="0" presId="urn:microsoft.com/office/officeart/2005/8/layout/process5"/>
    <dgm:cxn modelId="{31484E65-CDFD-4F6E-9F65-D5FA45BB8E13}" type="presOf" srcId="{4F74AD8B-40BA-4DA9-A464-31505C2BA716}" destId="{9D11EAB7-871C-4E00-9BC3-79D11F19B945}" srcOrd="0" destOrd="2" presId="urn:microsoft.com/office/officeart/2005/8/layout/process5"/>
    <dgm:cxn modelId="{F10AB854-921C-49C9-9306-98E1B6FAE184}" srcId="{33C7F3AD-DAE1-4B37-8F0F-A174E48EE8A7}" destId="{E3A0BAB1-4DDD-400D-9D36-19E6DB149D7B}" srcOrd="0" destOrd="0" parTransId="{44707073-9885-475A-BB99-BB9DAC67581B}" sibTransId="{8F73ABBE-D06D-4E67-9C74-98A84365681D}"/>
    <dgm:cxn modelId="{FF87B271-DE02-47C0-A958-B773A1EDA51A}" type="presOf" srcId="{E3A0BAB1-4DDD-400D-9D36-19E6DB149D7B}" destId="{0CDE4DDA-2836-43FE-91A3-2F0242DD5EFD}" srcOrd="0" destOrd="1" presId="urn:microsoft.com/office/officeart/2005/8/layout/process5"/>
    <dgm:cxn modelId="{13F2DAE4-4DCF-4CF5-ADE4-4EDABF69A9E2}" type="presOf" srcId="{BC36E40C-06E4-4300-971A-E3407171CD8A}" destId="{2021D811-DC1B-4681-BE2D-1E8DF91B27C8}" srcOrd="0" destOrd="0" presId="urn:microsoft.com/office/officeart/2005/8/layout/process5"/>
    <dgm:cxn modelId="{90A02E28-CF32-40C3-8C30-50663BBAAEFC}" srcId="{BC36E40C-06E4-4300-971A-E3407171CD8A}" destId="{7C45B4F1-9502-4E03-9D96-A209C62CAEBF}" srcOrd="0" destOrd="0" parTransId="{C956CB8B-AC11-4484-8055-28C120C4337F}" sibTransId="{9E4AF096-7A07-47FB-90A9-06FDC02DD5BE}"/>
    <dgm:cxn modelId="{A80CC80C-4A31-4C13-AF5D-893C786ED805}" type="presOf" srcId="{1981FB88-5220-4C18-BA2F-802FC25F29DE}" destId="{BFE5F008-CC62-4D7B-B995-139E3CB65F3E}" srcOrd="0" destOrd="0" presId="urn:microsoft.com/office/officeart/2005/8/layout/process5"/>
    <dgm:cxn modelId="{E4C018BE-896B-4289-9ECB-CB848F860921}" srcId="{2BE6C6A5-D1DF-4473-93CB-7BCF5860E155}" destId="{4F74AD8B-40BA-4DA9-A464-31505C2BA716}" srcOrd="1" destOrd="0" parTransId="{428D3B2A-E7BE-465F-80C6-425053D9E694}" sibTransId="{2A17ED6E-FED4-4D25-B9C2-9B643FFD4E05}"/>
    <dgm:cxn modelId="{67294FE8-1D4F-48D9-A17F-7C054FA45A51}" type="presOf" srcId="{A704C93E-EFE6-4993-A1EA-B75952D1FA16}" destId="{0CDE4DDA-2836-43FE-91A3-2F0242DD5EFD}" srcOrd="0" destOrd="2" presId="urn:microsoft.com/office/officeart/2005/8/layout/process5"/>
    <dgm:cxn modelId="{0CC254FB-8227-42AC-9624-62FFC1642311}" srcId="{1981FB88-5220-4C18-BA2F-802FC25F29DE}" destId="{2BE6C6A5-D1DF-4473-93CB-7BCF5860E155}" srcOrd="1" destOrd="0" parTransId="{6639A879-9C69-46AF-8313-FEE2986CCD6C}" sibTransId="{B2B748AF-5730-4AA8-B1D5-C0078B833C60}"/>
    <dgm:cxn modelId="{F7ECC507-A836-4113-928A-0E3F61287A52}" type="presOf" srcId="{7C45B4F1-9502-4E03-9D96-A209C62CAEBF}" destId="{2021D811-DC1B-4681-BE2D-1E8DF91B27C8}" srcOrd="0" destOrd="1" presId="urn:microsoft.com/office/officeart/2005/8/layout/process5"/>
    <dgm:cxn modelId="{085BBDF9-2380-4278-BDF1-E106BAAC4DA7}" type="presParOf" srcId="{BFE5F008-CC62-4D7B-B995-139E3CB65F3E}" destId="{2021D811-DC1B-4681-BE2D-1E8DF91B27C8}" srcOrd="0" destOrd="0" presId="urn:microsoft.com/office/officeart/2005/8/layout/process5"/>
    <dgm:cxn modelId="{6AA8ECC8-8759-4767-A492-16CE0409865E}" type="presParOf" srcId="{BFE5F008-CC62-4D7B-B995-139E3CB65F3E}" destId="{F75605DA-627C-40EF-963E-4329C5F76FCA}" srcOrd="1" destOrd="0" presId="urn:microsoft.com/office/officeart/2005/8/layout/process5"/>
    <dgm:cxn modelId="{934D0C60-8532-4B46-8ADE-CB631E57AD10}" type="presParOf" srcId="{F75605DA-627C-40EF-963E-4329C5F76FCA}" destId="{216B4515-693C-4186-873B-C9A922BDE2F6}" srcOrd="0" destOrd="0" presId="urn:microsoft.com/office/officeart/2005/8/layout/process5"/>
    <dgm:cxn modelId="{30116618-C2F3-4580-89C8-5F5B5D8B6D31}" type="presParOf" srcId="{BFE5F008-CC62-4D7B-B995-139E3CB65F3E}" destId="{9D11EAB7-871C-4E00-9BC3-79D11F19B945}" srcOrd="2" destOrd="0" presId="urn:microsoft.com/office/officeart/2005/8/layout/process5"/>
    <dgm:cxn modelId="{B765F44E-A943-4200-8D51-9E7E09609AF1}" type="presParOf" srcId="{BFE5F008-CC62-4D7B-B995-139E3CB65F3E}" destId="{B90FAC0C-B211-4335-8897-61A55934C843}" srcOrd="3" destOrd="0" presId="urn:microsoft.com/office/officeart/2005/8/layout/process5"/>
    <dgm:cxn modelId="{C0966333-63D5-49A1-90AC-3DBB55FFBF22}" type="presParOf" srcId="{B90FAC0C-B211-4335-8897-61A55934C843}" destId="{70B35A93-7567-44AC-9616-39EB08336E6C}" srcOrd="0" destOrd="0" presId="urn:microsoft.com/office/officeart/2005/8/layout/process5"/>
    <dgm:cxn modelId="{C1123BBF-E1BE-4B22-BE50-2F04C1A28E19}" type="presParOf" srcId="{BFE5F008-CC62-4D7B-B995-139E3CB65F3E}" destId="{C3203A82-1024-4258-A76C-237B4E9EA6C2}" srcOrd="4" destOrd="0" presId="urn:microsoft.com/office/officeart/2005/8/layout/process5"/>
    <dgm:cxn modelId="{43C88219-E7EB-4B26-B660-BF0F22F9F509}" type="presParOf" srcId="{BFE5F008-CC62-4D7B-B995-139E3CB65F3E}" destId="{68B4C74A-5D45-4026-980D-CD1376BF27DD}" srcOrd="5" destOrd="0" presId="urn:microsoft.com/office/officeart/2005/8/layout/process5"/>
    <dgm:cxn modelId="{DB390554-D7FE-477B-B6DF-92786C6264C6}" type="presParOf" srcId="{68B4C74A-5D45-4026-980D-CD1376BF27DD}" destId="{E942D293-9B42-4214-A26F-FC6FF8DFCFB2}" srcOrd="0" destOrd="0" presId="urn:microsoft.com/office/officeart/2005/8/layout/process5"/>
    <dgm:cxn modelId="{197D5716-634A-454D-9239-B9D4DF054BCE}" type="presParOf" srcId="{BFE5F008-CC62-4D7B-B995-139E3CB65F3E}" destId="{0CDE4DDA-2836-43FE-91A3-2F0242DD5EFD}" srcOrd="6" destOrd="0" presId="urn:microsoft.com/office/officeart/2005/8/layout/process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F2163A87-FDF8-4E64-98D1-E3C710472B87}" type="doc">
      <dgm:prSet loTypeId="urn:microsoft.com/office/officeart/2005/8/layout/hList6" loCatId="list" qsTypeId="urn:microsoft.com/office/officeart/2005/8/quickstyle/simple1" qsCatId="simple" csTypeId="urn:microsoft.com/office/officeart/2005/8/colors/accent1_2" csCatId="accent1" phldr="1"/>
      <dgm:spPr/>
      <dgm:t>
        <a:bodyPr/>
        <a:lstStyle/>
        <a:p>
          <a:endParaRPr lang="es-MX"/>
        </a:p>
      </dgm:t>
    </dgm:pt>
    <dgm:pt modelId="{33C24EAD-8CB0-4E96-8A91-83FCE39172FB}">
      <dgm:prSet phldrT="[Texto]" custT="1"/>
      <dgm:spPr>
        <a:solidFill>
          <a:schemeClr val="accent1"/>
        </a:solidFill>
      </dgm:spPr>
      <dgm:t>
        <a:bodyPr/>
        <a:lstStyle/>
        <a:p>
          <a:r>
            <a:rPr lang="es-MX" sz="1600" b="1" dirty="0"/>
            <a:t>POTENCIA</a:t>
          </a:r>
        </a:p>
      </dgm:t>
    </dgm:pt>
    <dgm:pt modelId="{79AFC68C-A3C7-4574-87AC-6C722DC51FBA}" type="parTrans" cxnId="{9601FC0A-33A7-4B08-AD16-C9DA9E65CA04}">
      <dgm:prSet/>
      <dgm:spPr/>
      <dgm:t>
        <a:bodyPr/>
        <a:lstStyle/>
        <a:p>
          <a:endParaRPr lang="es-MX"/>
        </a:p>
      </dgm:t>
    </dgm:pt>
    <dgm:pt modelId="{A9DE5A3F-D50B-4EAD-94FB-8449C3AA4B0A}" type="sibTrans" cxnId="{9601FC0A-33A7-4B08-AD16-C9DA9E65CA04}">
      <dgm:prSet/>
      <dgm:spPr/>
      <dgm:t>
        <a:bodyPr/>
        <a:lstStyle/>
        <a:p>
          <a:endParaRPr lang="es-MX"/>
        </a:p>
      </dgm:t>
    </dgm:pt>
    <dgm:pt modelId="{B1429898-47C1-4B12-9E36-13AADE83BE3F}">
      <dgm:prSet phldrT="[Texto]"/>
      <dgm:spPr>
        <a:solidFill>
          <a:schemeClr val="accent1"/>
        </a:solidFill>
      </dgm:spPr>
      <dgm:t>
        <a:bodyPr/>
        <a:lstStyle/>
        <a:p>
          <a:r>
            <a:rPr lang="es-MX" sz="1100" dirty="0"/>
            <a:t>En MW-año por 15 años</a:t>
          </a:r>
        </a:p>
      </dgm:t>
    </dgm:pt>
    <dgm:pt modelId="{26093F83-DF29-4AB1-994A-17B56627C14D}" type="parTrans" cxnId="{EAB80471-7279-472B-8B46-33286E89ED60}">
      <dgm:prSet/>
      <dgm:spPr/>
      <dgm:t>
        <a:bodyPr/>
        <a:lstStyle/>
        <a:p>
          <a:endParaRPr lang="es-MX"/>
        </a:p>
      </dgm:t>
    </dgm:pt>
    <dgm:pt modelId="{38447D5C-30FA-486F-899C-F3B55AF4343E}" type="sibTrans" cxnId="{EAB80471-7279-472B-8B46-33286E89ED60}">
      <dgm:prSet/>
      <dgm:spPr/>
      <dgm:t>
        <a:bodyPr/>
        <a:lstStyle/>
        <a:p>
          <a:endParaRPr lang="es-MX"/>
        </a:p>
      </dgm:t>
    </dgm:pt>
    <dgm:pt modelId="{70378369-696E-4D7F-A03D-0E0C6AD9373F}">
      <dgm:prSet phldrT="[Texto]"/>
      <dgm:spPr>
        <a:solidFill>
          <a:schemeClr val="accent1"/>
        </a:solidFill>
      </dgm:spPr>
      <dgm:t>
        <a:bodyPr/>
        <a:lstStyle/>
        <a:p>
          <a:r>
            <a:rPr lang="es-MX" sz="1100" dirty="0"/>
            <a:t>Sistema interconectado específico y/o Zona de Potencia específica</a:t>
          </a:r>
        </a:p>
      </dgm:t>
    </dgm:pt>
    <dgm:pt modelId="{2E4CD0AC-0B40-4F9D-8574-40840C3E572D}" type="parTrans" cxnId="{9CB12AB2-B008-4128-8BBC-A05AC98CE7F1}">
      <dgm:prSet/>
      <dgm:spPr/>
      <dgm:t>
        <a:bodyPr/>
        <a:lstStyle/>
        <a:p>
          <a:endParaRPr lang="es-MX"/>
        </a:p>
      </dgm:t>
    </dgm:pt>
    <dgm:pt modelId="{7F3BBA93-F6E8-44E0-8742-14B611B42190}" type="sibTrans" cxnId="{9CB12AB2-B008-4128-8BBC-A05AC98CE7F1}">
      <dgm:prSet/>
      <dgm:spPr/>
      <dgm:t>
        <a:bodyPr/>
        <a:lstStyle/>
        <a:p>
          <a:endParaRPr lang="es-MX"/>
        </a:p>
      </dgm:t>
    </dgm:pt>
    <dgm:pt modelId="{5BA1ABD9-7D07-48F9-A8FF-BE6A3FE4B091}">
      <dgm:prSet phldrT="[Texto]"/>
      <dgm:spPr/>
      <dgm:t>
        <a:bodyPr/>
        <a:lstStyle/>
        <a:p>
          <a:r>
            <a:rPr lang="es-MX" b="1" dirty="0"/>
            <a:t>ENERGIA ELECTRICA ACUMULABLE</a:t>
          </a:r>
        </a:p>
      </dgm:t>
    </dgm:pt>
    <dgm:pt modelId="{83E7DF10-8416-407E-B687-7533EDC9DB3A}" type="parTrans" cxnId="{132FA4A6-3C01-4ED5-8C14-8B8EAB830E2C}">
      <dgm:prSet/>
      <dgm:spPr/>
      <dgm:t>
        <a:bodyPr/>
        <a:lstStyle/>
        <a:p>
          <a:endParaRPr lang="es-MX"/>
        </a:p>
      </dgm:t>
    </dgm:pt>
    <dgm:pt modelId="{6162E482-AB51-44D4-9855-9BD018A0BFE8}" type="sibTrans" cxnId="{132FA4A6-3C01-4ED5-8C14-8B8EAB830E2C}">
      <dgm:prSet/>
      <dgm:spPr/>
      <dgm:t>
        <a:bodyPr/>
        <a:lstStyle/>
        <a:p>
          <a:endParaRPr lang="es-MX"/>
        </a:p>
      </dgm:t>
    </dgm:pt>
    <dgm:pt modelId="{85C84F27-1CF8-4488-BD21-D6DAA03E9C09}">
      <dgm:prSet phldrT="[Texto]"/>
      <dgm:spPr/>
      <dgm:t>
        <a:bodyPr/>
        <a:lstStyle/>
        <a:p>
          <a:r>
            <a:rPr lang="es-MX" dirty="0"/>
            <a:t>En MWh por año por 15 años</a:t>
          </a:r>
        </a:p>
      </dgm:t>
    </dgm:pt>
    <dgm:pt modelId="{05530E5E-3D1A-4D2D-A900-2C2F4C8D403D}" type="parTrans" cxnId="{A11AA2DD-DDEB-4E12-9761-AC622B0D5E1A}">
      <dgm:prSet/>
      <dgm:spPr/>
      <dgm:t>
        <a:bodyPr/>
        <a:lstStyle/>
        <a:p>
          <a:endParaRPr lang="es-MX"/>
        </a:p>
      </dgm:t>
    </dgm:pt>
    <dgm:pt modelId="{DC4FD3F4-F70F-42D2-A1AA-F8B46CE2FE09}" type="sibTrans" cxnId="{A11AA2DD-DDEB-4E12-9761-AC622B0D5E1A}">
      <dgm:prSet/>
      <dgm:spPr/>
      <dgm:t>
        <a:bodyPr/>
        <a:lstStyle/>
        <a:p>
          <a:endParaRPr lang="es-MX"/>
        </a:p>
      </dgm:t>
    </dgm:pt>
    <dgm:pt modelId="{56F1748F-5CE6-4411-81D0-77301454FA5C}">
      <dgm:prSet phldrT="[Texto]"/>
      <dgm:spPr/>
      <dgm:t>
        <a:bodyPr/>
        <a:lstStyle/>
        <a:p>
          <a:r>
            <a:rPr lang="es-MX" dirty="0"/>
            <a:t>Precio máximo que estén dispuestos a pagar</a:t>
          </a:r>
        </a:p>
      </dgm:t>
    </dgm:pt>
    <dgm:pt modelId="{C5DF08F5-8736-4616-AE96-ADD27B9A2B98}" type="parTrans" cxnId="{3C4EB13D-E680-4B82-90AC-B991BBC7D12B}">
      <dgm:prSet/>
      <dgm:spPr/>
      <dgm:t>
        <a:bodyPr/>
        <a:lstStyle/>
        <a:p>
          <a:endParaRPr lang="es-MX"/>
        </a:p>
      </dgm:t>
    </dgm:pt>
    <dgm:pt modelId="{6497D97C-8556-418F-86C2-976578AA9A5A}" type="sibTrans" cxnId="{3C4EB13D-E680-4B82-90AC-B991BBC7D12B}">
      <dgm:prSet/>
      <dgm:spPr/>
      <dgm:t>
        <a:bodyPr/>
        <a:lstStyle/>
        <a:p>
          <a:endParaRPr lang="es-MX"/>
        </a:p>
      </dgm:t>
    </dgm:pt>
    <dgm:pt modelId="{CD00BE17-B4F6-4F0E-AC6D-3A8FBBE84484}">
      <dgm:prSet phldrT="[Texto]"/>
      <dgm:spPr/>
      <dgm:t>
        <a:bodyPr/>
        <a:lstStyle/>
        <a:p>
          <a:r>
            <a:rPr lang="es-MX" b="1" dirty="0"/>
            <a:t>CERTIFICADOS DE ENERGIA LIMPIA</a:t>
          </a:r>
        </a:p>
      </dgm:t>
    </dgm:pt>
    <dgm:pt modelId="{B0D00373-3C25-4DF0-B6FE-0247FBC646A6}" type="parTrans" cxnId="{25EB21E9-E1E0-436D-941B-FB9B76C8B8EA}">
      <dgm:prSet/>
      <dgm:spPr/>
      <dgm:t>
        <a:bodyPr/>
        <a:lstStyle/>
        <a:p>
          <a:endParaRPr lang="es-MX"/>
        </a:p>
      </dgm:t>
    </dgm:pt>
    <dgm:pt modelId="{8BFD5580-AB38-4039-84F9-F91B6310CE34}" type="sibTrans" cxnId="{25EB21E9-E1E0-436D-941B-FB9B76C8B8EA}">
      <dgm:prSet/>
      <dgm:spPr/>
      <dgm:t>
        <a:bodyPr/>
        <a:lstStyle/>
        <a:p>
          <a:endParaRPr lang="es-MX"/>
        </a:p>
      </dgm:t>
    </dgm:pt>
    <dgm:pt modelId="{3007A7BD-7D85-4181-BEFD-071FEAED73B2}">
      <dgm:prSet phldrT="[Texto]"/>
      <dgm:spPr/>
      <dgm:t>
        <a:bodyPr/>
        <a:lstStyle/>
        <a:p>
          <a:r>
            <a:rPr lang="es-MX" dirty="0"/>
            <a:t>CELs por año durante 20 años</a:t>
          </a:r>
        </a:p>
      </dgm:t>
    </dgm:pt>
    <dgm:pt modelId="{ADDC48BC-ACB3-473C-B3E1-F4B271BD2EE7}" type="parTrans" cxnId="{7C648FCB-86F9-409C-858F-972DACD1D5C1}">
      <dgm:prSet/>
      <dgm:spPr/>
      <dgm:t>
        <a:bodyPr/>
        <a:lstStyle/>
        <a:p>
          <a:endParaRPr lang="es-MX"/>
        </a:p>
      </dgm:t>
    </dgm:pt>
    <dgm:pt modelId="{05BD5850-F623-4904-A9AB-97940B46F83C}" type="sibTrans" cxnId="{7C648FCB-86F9-409C-858F-972DACD1D5C1}">
      <dgm:prSet/>
      <dgm:spPr/>
      <dgm:t>
        <a:bodyPr/>
        <a:lstStyle/>
        <a:p>
          <a:endParaRPr lang="es-MX"/>
        </a:p>
      </dgm:t>
    </dgm:pt>
    <dgm:pt modelId="{AC503FFE-F560-483D-BD38-3753AE6B5BC9}">
      <dgm:prSet phldrT="[Texto]"/>
      <dgm:spPr/>
      <dgm:t>
        <a:bodyPr/>
        <a:lstStyle/>
        <a:p>
          <a:r>
            <a:rPr lang="es-MX" dirty="0"/>
            <a:t>Precio máximo que estén dispuestos a pagar</a:t>
          </a:r>
        </a:p>
      </dgm:t>
    </dgm:pt>
    <dgm:pt modelId="{FB051D8A-E7D8-4678-B5D5-FD75121F6787}" type="parTrans" cxnId="{CF381508-F292-4765-BA80-68BC79282CC6}">
      <dgm:prSet/>
      <dgm:spPr/>
      <dgm:t>
        <a:bodyPr/>
        <a:lstStyle/>
        <a:p>
          <a:endParaRPr lang="es-MX"/>
        </a:p>
      </dgm:t>
    </dgm:pt>
    <dgm:pt modelId="{022F0305-75E6-4AAB-A9E7-58EF524799EF}" type="sibTrans" cxnId="{CF381508-F292-4765-BA80-68BC79282CC6}">
      <dgm:prSet/>
      <dgm:spPr/>
      <dgm:t>
        <a:bodyPr/>
        <a:lstStyle/>
        <a:p>
          <a:endParaRPr lang="es-MX"/>
        </a:p>
      </dgm:t>
    </dgm:pt>
    <dgm:pt modelId="{017F5654-B57D-415A-9272-1AD7C9FD40B6}">
      <dgm:prSet/>
      <dgm:spPr>
        <a:solidFill>
          <a:schemeClr val="accent1"/>
        </a:solidFill>
      </dgm:spPr>
      <dgm:t>
        <a:bodyPr/>
        <a:lstStyle/>
        <a:p>
          <a:r>
            <a:rPr lang="es-MX" sz="1100" dirty="0"/>
            <a:t>Precio máximo que estén dispuestos a pagar</a:t>
          </a:r>
        </a:p>
      </dgm:t>
    </dgm:pt>
    <dgm:pt modelId="{97736E01-455A-48BC-9198-02074E9DBACD}" type="parTrans" cxnId="{74E3BDA1-58E8-4DAB-91AC-B4588DE5597B}">
      <dgm:prSet/>
      <dgm:spPr/>
      <dgm:t>
        <a:bodyPr/>
        <a:lstStyle/>
        <a:p>
          <a:endParaRPr lang="es-MX"/>
        </a:p>
      </dgm:t>
    </dgm:pt>
    <dgm:pt modelId="{30E554D3-75F7-4437-9407-7463466B8BF3}" type="sibTrans" cxnId="{74E3BDA1-58E8-4DAB-91AC-B4588DE5597B}">
      <dgm:prSet/>
      <dgm:spPr/>
      <dgm:t>
        <a:bodyPr/>
        <a:lstStyle/>
        <a:p>
          <a:endParaRPr lang="es-MX"/>
        </a:p>
      </dgm:t>
    </dgm:pt>
    <dgm:pt modelId="{4A6BA3E2-EC72-4C11-87BE-1D97A1242EAF}" type="pres">
      <dgm:prSet presAssocID="{F2163A87-FDF8-4E64-98D1-E3C710472B87}" presName="Name0" presStyleCnt="0">
        <dgm:presLayoutVars>
          <dgm:dir/>
          <dgm:resizeHandles val="exact"/>
        </dgm:presLayoutVars>
      </dgm:prSet>
      <dgm:spPr/>
      <dgm:t>
        <a:bodyPr/>
        <a:lstStyle/>
        <a:p>
          <a:endParaRPr lang="es-ES"/>
        </a:p>
      </dgm:t>
    </dgm:pt>
    <dgm:pt modelId="{5AD8ACDD-C3E4-4DED-8713-536B69992418}" type="pres">
      <dgm:prSet presAssocID="{33C24EAD-8CB0-4E96-8A91-83FCE39172FB}" presName="node" presStyleLbl="node1" presStyleIdx="0" presStyleCnt="3" custLinFactNeighborX="-4963" custLinFactNeighborY="19695">
        <dgm:presLayoutVars>
          <dgm:bulletEnabled val="1"/>
        </dgm:presLayoutVars>
      </dgm:prSet>
      <dgm:spPr/>
      <dgm:t>
        <a:bodyPr/>
        <a:lstStyle/>
        <a:p>
          <a:endParaRPr lang="es-ES"/>
        </a:p>
      </dgm:t>
    </dgm:pt>
    <dgm:pt modelId="{A13D66BF-A13F-46E4-AA32-B24E6F67CF7D}" type="pres">
      <dgm:prSet presAssocID="{A9DE5A3F-D50B-4EAD-94FB-8449C3AA4B0A}" presName="sibTrans" presStyleCnt="0"/>
      <dgm:spPr/>
    </dgm:pt>
    <dgm:pt modelId="{189DA0E0-0599-4951-995F-F828815005C5}" type="pres">
      <dgm:prSet presAssocID="{5BA1ABD9-7D07-48F9-A8FF-BE6A3FE4B091}" presName="node" presStyleLbl="node1" presStyleIdx="1" presStyleCnt="3" custLinFactNeighborX="-4963" custLinFactNeighborY="19695">
        <dgm:presLayoutVars>
          <dgm:bulletEnabled val="1"/>
        </dgm:presLayoutVars>
      </dgm:prSet>
      <dgm:spPr/>
      <dgm:t>
        <a:bodyPr/>
        <a:lstStyle/>
        <a:p>
          <a:endParaRPr lang="es-ES"/>
        </a:p>
      </dgm:t>
    </dgm:pt>
    <dgm:pt modelId="{43C152CA-9EE3-42B4-B888-23B9333829CA}" type="pres">
      <dgm:prSet presAssocID="{6162E482-AB51-44D4-9855-9BD018A0BFE8}" presName="sibTrans" presStyleCnt="0"/>
      <dgm:spPr/>
    </dgm:pt>
    <dgm:pt modelId="{BC47EB08-E702-49C0-B77E-99CC824C1FCD}" type="pres">
      <dgm:prSet presAssocID="{CD00BE17-B4F6-4F0E-AC6D-3A8FBBE84484}" presName="node" presStyleLbl="node1" presStyleIdx="2" presStyleCnt="3" custLinFactNeighborX="-4963" custLinFactNeighborY="19695">
        <dgm:presLayoutVars>
          <dgm:bulletEnabled val="1"/>
        </dgm:presLayoutVars>
      </dgm:prSet>
      <dgm:spPr/>
      <dgm:t>
        <a:bodyPr/>
        <a:lstStyle/>
        <a:p>
          <a:endParaRPr lang="es-ES"/>
        </a:p>
      </dgm:t>
    </dgm:pt>
  </dgm:ptLst>
  <dgm:cxnLst>
    <dgm:cxn modelId="{EAB80471-7279-472B-8B46-33286E89ED60}" srcId="{33C24EAD-8CB0-4E96-8A91-83FCE39172FB}" destId="{B1429898-47C1-4B12-9E36-13AADE83BE3F}" srcOrd="0" destOrd="0" parTransId="{26093F83-DF29-4AB1-994A-17B56627C14D}" sibTransId="{38447D5C-30FA-486F-899C-F3B55AF4343E}"/>
    <dgm:cxn modelId="{385E4E65-3747-4F8E-94F9-38752FC9EDEF}" type="presOf" srcId="{3007A7BD-7D85-4181-BEFD-071FEAED73B2}" destId="{BC47EB08-E702-49C0-B77E-99CC824C1FCD}" srcOrd="0" destOrd="1" presId="urn:microsoft.com/office/officeart/2005/8/layout/hList6"/>
    <dgm:cxn modelId="{9E8B283C-59D0-4DD8-9F6C-CFF54A96EE8A}" type="presOf" srcId="{AC503FFE-F560-483D-BD38-3753AE6B5BC9}" destId="{BC47EB08-E702-49C0-B77E-99CC824C1FCD}" srcOrd="0" destOrd="2" presId="urn:microsoft.com/office/officeart/2005/8/layout/hList6"/>
    <dgm:cxn modelId="{A11AA2DD-DDEB-4E12-9761-AC622B0D5E1A}" srcId="{5BA1ABD9-7D07-48F9-A8FF-BE6A3FE4B091}" destId="{85C84F27-1CF8-4488-BD21-D6DAA03E9C09}" srcOrd="0" destOrd="0" parTransId="{05530E5E-3D1A-4D2D-A900-2C2F4C8D403D}" sibTransId="{DC4FD3F4-F70F-42D2-A1AA-F8B46CE2FE09}"/>
    <dgm:cxn modelId="{132FA4A6-3C01-4ED5-8C14-8B8EAB830E2C}" srcId="{F2163A87-FDF8-4E64-98D1-E3C710472B87}" destId="{5BA1ABD9-7D07-48F9-A8FF-BE6A3FE4B091}" srcOrd="1" destOrd="0" parTransId="{83E7DF10-8416-407E-B687-7533EDC9DB3A}" sibTransId="{6162E482-AB51-44D4-9855-9BD018A0BFE8}"/>
    <dgm:cxn modelId="{7392651C-CC70-4CFA-AE63-23310AA5AB1D}" type="presOf" srcId="{5BA1ABD9-7D07-48F9-A8FF-BE6A3FE4B091}" destId="{189DA0E0-0599-4951-995F-F828815005C5}" srcOrd="0" destOrd="0" presId="urn:microsoft.com/office/officeart/2005/8/layout/hList6"/>
    <dgm:cxn modelId="{3C4EB13D-E680-4B82-90AC-B991BBC7D12B}" srcId="{5BA1ABD9-7D07-48F9-A8FF-BE6A3FE4B091}" destId="{56F1748F-5CE6-4411-81D0-77301454FA5C}" srcOrd="1" destOrd="0" parTransId="{C5DF08F5-8736-4616-AE96-ADD27B9A2B98}" sibTransId="{6497D97C-8556-418F-86C2-976578AA9A5A}"/>
    <dgm:cxn modelId="{7C648FCB-86F9-409C-858F-972DACD1D5C1}" srcId="{CD00BE17-B4F6-4F0E-AC6D-3A8FBBE84484}" destId="{3007A7BD-7D85-4181-BEFD-071FEAED73B2}" srcOrd="0" destOrd="0" parTransId="{ADDC48BC-ACB3-473C-B3E1-F4B271BD2EE7}" sibTransId="{05BD5850-F623-4904-A9AB-97940B46F83C}"/>
    <dgm:cxn modelId="{5AD68AC6-5DAC-44F7-A0A8-5716B70B991E}" type="presOf" srcId="{017F5654-B57D-415A-9272-1AD7C9FD40B6}" destId="{5AD8ACDD-C3E4-4DED-8713-536B69992418}" srcOrd="0" destOrd="3" presId="urn:microsoft.com/office/officeart/2005/8/layout/hList6"/>
    <dgm:cxn modelId="{B917E690-9317-4D62-91C4-FD542C75EF6C}" type="presOf" srcId="{33C24EAD-8CB0-4E96-8A91-83FCE39172FB}" destId="{5AD8ACDD-C3E4-4DED-8713-536B69992418}" srcOrd="0" destOrd="0" presId="urn:microsoft.com/office/officeart/2005/8/layout/hList6"/>
    <dgm:cxn modelId="{30683FF2-4A06-4DFC-A0C6-73D092A527AC}" type="presOf" srcId="{CD00BE17-B4F6-4F0E-AC6D-3A8FBBE84484}" destId="{BC47EB08-E702-49C0-B77E-99CC824C1FCD}" srcOrd="0" destOrd="0" presId="urn:microsoft.com/office/officeart/2005/8/layout/hList6"/>
    <dgm:cxn modelId="{74E3BDA1-58E8-4DAB-91AC-B4588DE5597B}" srcId="{33C24EAD-8CB0-4E96-8A91-83FCE39172FB}" destId="{017F5654-B57D-415A-9272-1AD7C9FD40B6}" srcOrd="2" destOrd="0" parTransId="{97736E01-455A-48BC-9198-02074E9DBACD}" sibTransId="{30E554D3-75F7-4437-9407-7463466B8BF3}"/>
    <dgm:cxn modelId="{ABC859D3-217F-487D-9DD6-D9503D146204}" type="presOf" srcId="{B1429898-47C1-4B12-9E36-13AADE83BE3F}" destId="{5AD8ACDD-C3E4-4DED-8713-536B69992418}" srcOrd="0" destOrd="1" presId="urn:microsoft.com/office/officeart/2005/8/layout/hList6"/>
    <dgm:cxn modelId="{9CB12AB2-B008-4128-8BBC-A05AC98CE7F1}" srcId="{33C24EAD-8CB0-4E96-8A91-83FCE39172FB}" destId="{70378369-696E-4D7F-A03D-0E0C6AD9373F}" srcOrd="1" destOrd="0" parTransId="{2E4CD0AC-0B40-4F9D-8574-40840C3E572D}" sibTransId="{7F3BBA93-F6E8-44E0-8742-14B611B42190}"/>
    <dgm:cxn modelId="{D7D3DF11-C617-420B-9D06-01C2A9D0F617}" type="presOf" srcId="{70378369-696E-4D7F-A03D-0E0C6AD9373F}" destId="{5AD8ACDD-C3E4-4DED-8713-536B69992418}" srcOrd="0" destOrd="2" presId="urn:microsoft.com/office/officeart/2005/8/layout/hList6"/>
    <dgm:cxn modelId="{3865C524-AAD1-4CCF-8B9F-D3CA1D94B40A}" type="presOf" srcId="{F2163A87-FDF8-4E64-98D1-E3C710472B87}" destId="{4A6BA3E2-EC72-4C11-87BE-1D97A1242EAF}" srcOrd="0" destOrd="0" presId="urn:microsoft.com/office/officeart/2005/8/layout/hList6"/>
    <dgm:cxn modelId="{9601FC0A-33A7-4B08-AD16-C9DA9E65CA04}" srcId="{F2163A87-FDF8-4E64-98D1-E3C710472B87}" destId="{33C24EAD-8CB0-4E96-8A91-83FCE39172FB}" srcOrd="0" destOrd="0" parTransId="{79AFC68C-A3C7-4574-87AC-6C722DC51FBA}" sibTransId="{A9DE5A3F-D50B-4EAD-94FB-8449C3AA4B0A}"/>
    <dgm:cxn modelId="{3EADF471-969F-4D1F-8112-C26230A0AD83}" type="presOf" srcId="{85C84F27-1CF8-4488-BD21-D6DAA03E9C09}" destId="{189DA0E0-0599-4951-995F-F828815005C5}" srcOrd="0" destOrd="1" presId="urn:microsoft.com/office/officeart/2005/8/layout/hList6"/>
    <dgm:cxn modelId="{25EB21E9-E1E0-436D-941B-FB9B76C8B8EA}" srcId="{F2163A87-FDF8-4E64-98D1-E3C710472B87}" destId="{CD00BE17-B4F6-4F0E-AC6D-3A8FBBE84484}" srcOrd="2" destOrd="0" parTransId="{B0D00373-3C25-4DF0-B6FE-0247FBC646A6}" sibTransId="{8BFD5580-AB38-4039-84F9-F91B6310CE34}"/>
    <dgm:cxn modelId="{0E76F4FD-273E-4D15-B91C-086436616A8B}" type="presOf" srcId="{56F1748F-5CE6-4411-81D0-77301454FA5C}" destId="{189DA0E0-0599-4951-995F-F828815005C5}" srcOrd="0" destOrd="2" presId="urn:microsoft.com/office/officeart/2005/8/layout/hList6"/>
    <dgm:cxn modelId="{CF381508-F292-4765-BA80-68BC79282CC6}" srcId="{CD00BE17-B4F6-4F0E-AC6D-3A8FBBE84484}" destId="{AC503FFE-F560-483D-BD38-3753AE6B5BC9}" srcOrd="1" destOrd="0" parTransId="{FB051D8A-E7D8-4678-B5D5-FD75121F6787}" sibTransId="{022F0305-75E6-4AAB-A9E7-58EF524799EF}"/>
    <dgm:cxn modelId="{CCE4FB5B-2C3F-48FC-A50F-C081F82C94E5}" type="presParOf" srcId="{4A6BA3E2-EC72-4C11-87BE-1D97A1242EAF}" destId="{5AD8ACDD-C3E4-4DED-8713-536B69992418}" srcOrd="0" destOrd="0" presId="urn:microsoft.com/office/officeart/2005/8/layout/hList6"/>
    <dgm:cxn modelId="{707885FE-3F19-4B3C-BEBA-F475E66FDA5F}" type="presParOf" srcId="{4A6BA3E2-EC72-4C11-87BE-1D97A1242EAF}" destId="{A13D66BF-A13F-46E4-AA32-B24E6F67CF7D}" srcOrd="1" destOrd="0" presId="urn:microsoft.com/office/officeart/2005/8/layout/hList6"/>
    <dgm:cxn modelId="{9C207A32-FD7E-4C99-8D56-2290D159B52E}" type="presParOf" srcId="{4A6BA3E2-EC72-4C11-87BE-1D97A1242EAF}" destId="{189DA0E0-0599-4951-995F-F828815005C5}" srcOrd="2" destOrd="0" presId="urn:microsoft.com/office/officeart/2005/8/layout/hList6"/>
    <dgm:cxn modelId="{D4434BAA-C0A8-4209-9588-F5976DE10888}" type="presParOf" srcId="{4A6BA3E2-EC72-4C11-87BE-1D97A1242EAF}" destId="{43C152CA-9EE3-42B4-B888-23B9333829CA}" srcOrd="3" destOrd="0" presId="urn:microsoft.com/office/officeart/2005/8/layout/hList6"/>
    <dgm:cxn modelId="{66F16F9D-E1CF-405F-AB16-EAE0C223A97C}" type="presParOf" srcId="{4A6BA3E2-EC72-4C11-87BE-1D97A1242EAF}" destId="{BC47EB08-E702-49C0-B77E-99CC824C1FCD}" srcOrd="4" destOrd="0" presId="urn:microsoft.com/office/officeart/2005/8/layout/hList6"/>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D07A8728-0A6F-46C6-94C8-D308E85F7DF6}" type="doc">
      <dgm:prSet loTypeId="urn:microsoft.com/office/officeart/2005/8/layout/cycle7" loCatId="cycle" qsTypeId="urn:microsoft.com/office/officeart/2005/8/quickstyle/simple1" qsCatId="simple" csTypeId="urn:microsoft.com/office/officeart/2005/8/colors/colorful1" csCatId="colorful" phldr="1"/>
      <dgm:spPr/>
      <dgm:t>
        <a:bodyPr/>
        <a:lstStyle/>
        <a:p>
          <a:endParaRPr lang="es-MX"/>
        </a:p>
      </dgm:t>
    </dgm:pt>
    <dgm:pt modelId="{E8E16C45-98B0-45AD-8914-C8A1EE1A69B3}">
      <dgm:prSet phldrT="[Texto]"/>
      <dgm:spPr>
        <a:solidFill>
          <a:schemeClr val="accent3">
            <a:lumMod val="75000"/>
          </a:schemeClr>
        </a:solidFill>
      </dgm:spPr>
      <dgm:t>
        <a:bodyPr/>
        <a:lstStyle/>
        <a:p>
          <a:r>
            <a:rPr lang="es-MX" dirty="0" err="1"/>
            <a:t>CELs</a:t>
          </a:r>
          <a:endParaRPr lang="es-MX" dirty="0"/>
        </a:p>
      </dgm:t>
    </dgm:pt>
    <dgm:pt modelId="{CFAA16BB-D703-4CBC-9C5E-E9CD077247A7}" type="parTrans" cxnId="{08A048B2-0910-4BA0-ACFE-F446F2DA7FC0}">
      <dgm:prSet/>
      <dgm:spPr/>
      <dgm:t>
        <a:bodyPr/>
        <a:lstStyle/>
        <a:p>
          <a:endParaRPr lang="es-MX"/>
        </a:p>
      </dgm:t>
    </dgm:pt>
    <dgm:pt modelId="{1F7444DC-99F5-4412-B987-27513E1EF5C1}" type="sibTrans" cxnId="{08A048B2-0910-4BA0-ACFE-F446F2DA7FC0}">
      <dgm:prSet/>
      <dgm:spPr>
        <a:solidFill>
          <a:schemeClr val="bg1">
            <a:lumMod val="85000"/>
          </a:schemeClr>
        </a:solidFill>
      </dgm:spPr>
      <dgm:t>
        <a:bodyPr/>
        <a:lstStyle/>
        <a:p>
          <a:endParaRPr lang="es-MX"/>
        </a:p>
      </dgm:t>
    </dgm:pt>
    <dgm:pt modelId="{8FBFCA71-0FDB-478D-98A2-2EEA55B8C41E}">
      <dgm:prSet phldrT="[Texto]"/>
      <dgm:spPr>
        <a:solidFill>
          <a:srgbClr val="0070C0"/>
        </a:solidFill>
      </dgm:spPr>
      <dgm:t>
        <a:bodyPr/>
        <a:lstStyle/>
        <a:p>
          <a:r>
            <a:rPr lang="es-MX" dirty="0"/>
            <a:t>EEA</a:t>
          </a:r>
        </a:p>
      </dgm:t>
    </dgm:pt>
    <dgm:pt modelId="{7A10D2A6-E7FD-48D4-ACA1-2345C4077E30}" type="parTrans" cxnId="{44629718-B92A-48B1-B080-2AA01480E9B0}">
      <dgm:prSet/>
      <dgm:spPr/>
      <dgm:t>
        <a:bodyPr/>
        <a:lstStyle/>
        <a:p>
          <a:endParaRPr lang="es-MX"/>
        </a:p>
      </dgm:t>
    </dgm:pt>
    <dgm:pt modelId="{1B0B2623-9CD3-4002-B86F-E09E4E890EAF}" type="sibTrans" cxnId="{44629718-B92A-48B1-B080-2AA01480E9B0}">
      <dgm:prSet/>
      <dgm:spPr>
        <a:solidFill>
          <a:schemeClr val="bg1">
            <a:lumMod val="85000"/>
          </a:schemeClr>
        </a:solidFill>
      </dgm:spPr>
      <dgm:t>
        <a:bodyPr/>
        <a:lstStyle/>
        <a:p>
          <a:endParaRPr lang="es-MX"/>
        </a:p>
      </dgm:t>
    </dgm:pt>
    <dgm:pt modelId="{51097CBC-0335-4EC3-B5F3-E6009C90A930}">
      <dgm:prSet phldrT="[Texto]"/>
      <dgm:spPr>
        <a:solidFill>
          <a:schemeClr val="accent6">
            <a:lumMod val="60000"/>
            <a:lumOff val="40000"/>
          </a:schemeClr>
        </a:solidFill>
      </dgm:spPr>
      <dgm:t>
        <a:bodyPr/>
        <a:lstStyle/>
        <a:p>
          <a:r>
            <a:rPr lang="es-MX" dirty="0"/>
            <a:t>POT</a:t>
          </a:r>
        </a:p>
      </dgm:t>
    </dgm:pt>
    <dgm:pt modelId="{C7417C00-7E8F-420D-B807-AB09DBC72EE4}" type="parTrans" cxnId="{72309392-C193-4D3A-B32B-BD524F4C495F}">
      <dgm:prSet/>
      <dgm:spPr/>
      <dgm:t>
        <a:bodyPr/>
        <a:lstStyle/>
        <a:p>
          <a:endParaRPr lang="es-MX"/>
        </a:p>
      </dgm:t>
    </dgm:pt>
    <dgm:pt modelId="{FC5AF752-2116-473B-865C-8A8A9665425D}" type="sibTrans" cxnId="{72309392-C193-4D3A-B32B-BD524F4C495F}">
      <dgm:prSet/>
      <dgm:spPr>
        <a:solidFill>
          <a:schemeClr val="bg1">
            <a:lumMod val="85000"/>
          </a:schemeClr>
        </a:solidFill>
      </dgm:spPr>
      <dgm:t>
        <a:bodyPr/>
        <a:lstStyle/>
        <a:p>
          <a:endParaRPr lang="es-MX"/>
        </a:p>
      </dgm:t>
    </dgm:pt>
    <dgm:pt modelId="{05E06352-A62C-4B80-A083-7D51027AB8E0}" type="pres">
      <dgm:prSet presAssocID="{D07A8728-0A6F-46C6-94C8-D308E85F7DF6}" presName="Name0" presStyleCnt="0">
        <dgm:presLayoutVars>
          <dgm:dir/>
          <dgm:resizeHandles val="exact"/>
        </dgm:presLayoutVars>
      </dgm:prSet>
      <dgm:spPr/>
      <dgm:t>
        <a:bodyPr/>
        <a:lstStyle/>
        <a:p>
          <a:endParaRPr lang="es-ES"/>
        </a:p>
      </dgm:t>
    </dgm:pt>
    <dgm:pt modelId="{DE3E17FA-207E-48F9-A9D8-92E47B1C6D51}" type="pres">
      <dgm:prSet presAssocID="{E8E16C45-98B0-45AD-8914-C8A1EE1A69B3}" presName="node" presStyleLbl="node1" presStyleIdx="0" presStyleCnt="3">
        <dgm:presLayoutVars>
          <dgm:bulletEnabled val="1"/>
        </dgm:presLayoutVars>
      </dgm:prSet>
      <dgm:spPr/>
      <dgm:t>
        <a:bodyPr/>
        <a:lstStyle/>
        <a:p>
          <a:endParaRPr lang="es-ES"/>
        </a:p>
      </dgm:t>
    </dgm:pt>
    <dgm:pt modelId="{FBC63E9B-714C-4ACB-A028-57F1C848DE58}" type="pres">
      <dgm:prSet presAssocID="{1F7444DC-99F5-4412-B987-27513E1EF5C1}" presName="sibTrans" presStyleLbl="sibTrans2D1" presStyleIdx="0" presStyleCnt="3"/>
      <dgm:spPr/>
      <dgm:t>
        <a:bodyPr/>
        <a:lstStyle/>
        <a:p>
          <a:endParaRPr lang="es-ES"/>
        </a:p>
      </dgm:t>
    </dgm:pt>
    <dgm:pt modelId="{38BCFE76-78A9-416F-AC61-651D9EDF6C89}" type="pres">
      <dgm:prSet presAssocID="{1F7444DC-99F5-4412-B987-27513E1EF5C1}" presName="connectorText" presStyleLbl="sibTrans2D1" presStyleIdx="0" presStyleCnt="3"/>
      <dgm:spPr/>
      <dgm:t>
        <a:bodyPr/>
        <a:lstStyle/>
        <a:p>
          <a:endParaRPr lang="es-ES"/>
        </a:p>
      </dgm:t>
    </dgm:pt>
    <dgm:pt modelId="{C9D853DA-F9D2-4F9E-9695-7B5BE361926F}" type="pres">
      <dgm:prSet presAssocID="{8FBFCA71-0FDB-478D-98A2-2EEA55B8C41E}" presName="node" presStyleLbl="node1" presStyleIdx="1" presStyleCnt="3">
        <dgm:presLayoutVars>
          <dgm:bulletEnabled val="1"/>
        </dgm:presLayoutVars>
      </dgm:prSet>
      <dgm:spPr/>
      <dgm:t>
        <a:bodyPr/>
        <a:lstStyle/>
        <a:p>
          <a:endParaRPr lang="es-ES"/>
        </a:p>
      </dgm:t>
    </dgm:pt>
    <dgm:pt modelId="{192627C5-CEB9-4687-A3A4-1C561FCBB218}" type="pres">
      <dgm:prSet presAssocID="{1B0B2623-9CD3-4002-B86F-E09E4E890EAF}" presName="sibTrans" presStyleLbl="sibTrans2D1" presStyleIdx="1" presStyleCnt="3"/>
      <dgm:spPr/>
      <dgm:t>
        <a:bodyPr/>
        <a:lstStyle/>
        <a:p>
          <a:endParaRPr lang="es-ES"/>
        </a:p>
      </dgm:t>
    </dgm:pt>
    <dgm:pt modelId="{1E9930E6-B64F-43FF-9AE7-FFEB44F7459A}" type="pres">
      <dgm:prSet presAssocID="{1B0B2623-9CD3-4002-B86F-E09E4E890EAF}" presName="connectorText" presStyleLbl="sibTrans2D1" presStyleIdx="1" presStyleCnt="3"/>
      <dgm:spPr/>
      <dgm:t>
        <a:bodyPr/>
        <a:lstStyle/>
        <a:p>
          <a:endParaRPr lang="es-ES"/>
        </a:p>
      </dgm:t>
    </dgm:pt>
    <dgm:pt modelId="{ED00D4A6-E27C-438F-A587-8CDD94476225}" type="pres">
      <dgm:prSet presAssocID="{51097CBC-0335-4EC3-B5F3-E6009C90A930}" presName="node" presStyleLbl="node1" presStyleIdx="2" presStyleCnt="3">
        <dgm:presLayoutVars>
          <dgm:bulletEnabled val="1"/>
        </dgm:presLayoutVars>
      </dgm:prSet>
      <dgm:spPr/>
      <dgm:t>
        <a:bodyPr/>
        <a:lstStyle/>
        <a:p>
          <a:endParaRPr lang="es-ES"/>
        </a:p>
      </dgm:t>
    </dgm:pt>
    <dgm:pt modelId="{8AEB908C-2826-4FAA-A635-46E16FA4B841}" type="pres">
      <dgm:prSet presAssocID="{FC5AF752-2116-473B-865C-8A8A9665425D}" presName="sibTrans" presStyleLbl="sibTrans2D1" presStyleIdx="2" presStyleCnt="3"/>
      <dgm:spPr/>
      <dgm:t>
        <a:bodyPr/>
        <a:lstStyle/>
        <a:p>
          <a:endParaRPr lang="es-ES"/>
        </a:p>
      </dgm:t>
    </dgm:pt>
    <dgm:pt modelId="{63B8F5F6-E9BB-49EC-89C3-56AF8C75C90B}" type="pres">
      <dgm:prSet presAssocID="{FC5AF752-2116-473B-865C-8A8A9665425D}" presName="connectorText" presStyleLbl="sibTrans2D1" presStyleIdx="2" presStyleCnt="3"/>
      <dgm:spPr/>
      <dgm:t>
        <a:bodyPr/>
        <a:lstStyle/>
        <a:p>
          <a:endParaRPr lang="es-ES"/>
        </a:p>
      </dgm:t>
    </dgm:pt>
  </dgm:ptLst>
  <dgm:cxnLst>
    <dgm:cxn modelId="{44629718-B92A-48B1-B080-2AA01480E9B0}" srcId="{D07A8728-0A6F-46C6-94C8-D308E85F7DF6}" destId="{8FBFCA71-0FDB-478D-98A2-2EEA55B8C41E}" srcOrd="1" destOrd="0" parTransId="{7A10D2A6-E7FD-48D4-ACA1-2345C4077E30}" sibTransId="{1B0B2623-9CD3-4002-B86F-E09E4E890EAF}"/>
    <dgm:cxn modelId="{62EBF4CF-4BE9-422F-83E9-BBDE303E8782}" type="presOf" srcId="{1F7444DC-99F5-4412-B987-27513E1EF5C1}" destId="{38BCFE76-78A9-416F-AC61-651D9EDF6C89}" srcOrd="1" destOrd="0" presId="urn:microsoft.com/office/officeart/2005/8/layout/cycle7"/>
    <dgm:cxn modelId="{55B0EE45-70B8-4A8A-8303-1F5DC0CF5E85}" type="presOf" srcId="{FC5AF752-2116-473B-865C-8A8A9665425D}" destId="{63B8F5F6-E9BB-49EC-89C3-56AF8C75C90B}" srcOrd="1" destOrd="0" presId="urn:microsoft.com/office/officeart/2005/8/layout/cycle7"/>
    <dgm:cxn modelId="{08A048B2-0910-4BA0-ACFE-F446F2DA7FC0}" srcId="{D07A8728-0A6F-46C6-94C8-D308E85F7DF6}" destId="{E8E16C45-98B0-45AD-8914-C8A1EE1A69B3}" srcOrd="0" destOrd="0" parTransId="{CFAA16BB-D703-4CBC-9C5E-E9CD077247A7}" sibTransId="{1F7444DC-99F5-4412-B987-27513E1EF5C1}"/>
    <dgm:cxn modelId="{61DE699A-3B6F-4931-B151-20F475C0364D}" type="presOf" srcId="{1F7444DC-99F5-4412-B987-27513E1EF5C1}" destId="{FBC63E9B-714C-4ACB-A028-57F1C848DE58}" srcOrd="0" destOrd="0" presId="urn:microsoft.com/office/officeart/2005/8/layout/cycle7"/>
    <dgm:cxn modelId="{5A8AC4BD-85E5-48FB-A833-3F947D0BE08E}" type="presOf" srcId="{FC5AF752-2116-473B-865C-8A8A9665425D}" destId="{8AEB908C-2826-4FAA-A635-46E16FA4B841}" srcOrd="0" destOrd="0" presId="urn:microsoft.com/office/officeart/2005/8/layout/cycle7"/>
    <dgm:cxn modelId="{39C69496-02B6-4765-976F-DEDE7BA745DB}" type="presOf" srcId="{8FBFCA71-0FDB-478D-98A2-2EEA55B8C41E}" destId="{C9D853DA-F9D2-4F9E-9695-7B5BE361926F}" srcOrd="0" destOrd="0" presId="urn:microsoft.com/office/officeart/2005/8/layout/cycle7"/>
    <dgm:cxn modelId="{C4DE3754-1C70-4BA6-A911-ACBE95C71315}" type="presOf" srcId="{1B0B2623-9CD3-4002-B86F-E09E4E890EAF}" destId="{192627C5-CEB9-4687-A3A4-1C561FCBB218}" srcOrd="0" destOrd="0" presId="urn:microsoft.com/office/officeart/2005/8/layout/cycle7"/>
    <dgm:cxn modelId="{4689BA75-0FF9-44A3-ABA0-22FBF2FE826D}" type="presOf" srcId="{E8E16C45-98B0-45AD-8914-C8A1EE1A69B3}" destId="{DE3E17FA-207E-48F9-A9D8-92E47B1C6D51}" srcOrd="0" destOrd="0" presId="urn:microsoft.com/office/officeart/2005/8/layout/cycle7"/>
    <dgm:cxn modelId="{59BEFABA-1B5A-4C2A-BC26-4BC7DAF3F0C4}" type="presOf" srcId="{1B0B2623-9CD3-4002-B86F-E09E4E890EAF}" destId="{1E9930E6-B64F-43FF-9AE7-FFEB44F7459A}" srcOrd="1" destOrd="0" presId="urn:microsoft.com/office/officeart/2005/8/layout/cycle7"/>
    <dgm:cxn modelId="{72309392-C193-4D3A-B32B-BD524F4C495F}" srcId="{D07A8728-0A6F-46C6-94C8-D308E85F7DF6}" destId="{51097CBC-0335-4EC3-B5F3-E6009C90A930}" srcOrd="2" destOrd="0" parTransId="{C7417C00-7E8F-420D-B807-AB09DBC72EE4}" sibTransId="{FC5AF752-2116-473B-865C-8A8A9665425D}"/>
    <dgm:cxn modelId="{27556D36-9AAE-444E-8654-53E0C0041DB7}" type="presOf" srcId="{D07A8728-0A6F-46C6-94C8-D308E85F7DF6}" destId="{05E06352-A62C-4B80-A083-7D51027AB8E0}" srcOrd="0" destOrd="0" presId="urn:microsoft.com/office/officeart/2005/8/layout/cycle7"/>
    <dgm:cxn modelId="{F585E6F8-E384-4799-A7F2-C1866D0B1DF4}" type="presOf" srcId="{51097CBC-0335-4EC3-B5F3-E6009C90A930}" destId="{ED00D4A6-E27C-438F-A587-8CDD94476225}" srcOrd="0" destOrd="0" presId="urn:microsoft.com/office/officeart/2005/8/layout/cycle7"/>
    <dgm:cxn modelId="{1F1A884E-EE9A-421B-8213-41F08E013820}" type="presParOf" srcId="{05E06352-A62C-4B80-A083-7D51027AB8E0}" destId="{DE3E17FA-207E-48F9-A9D8-92E47B1C6D51}" srcOrd="0" destOrd="0" presId="urn:microsoft.com/office/officeart/2005/8/layout/cycle7"/>
    <dgm:cxn modelId="{C311E76D-D77D-4D05-96E6-DA98927B7B56}" type="presParOf" srcId="{05E06352-A62C-4B80-A083-7D51027AB8E0}" destId="{FBC63E9B-714C-4ACB-A028-57F1C848DE58}" srcOrd="1" destOrd="0" presId="urn:microsoft.com/office/officeart/2005/8/layout/cycle7"/>
    <dgm:cxn modelId="{91BA4AE3-690C-4E33-B7B3-0B0253B37B1D}" type="presParOf" srcId="{FBC63E9B-714C-4ACB-A028-57F1C848DE58}" destId="{38BCFE76-78A9-416F-AC61-651D9EDF6C89}" srcOrd="0" destOrd="0" presId="urn:microsoft.com/office/officeart/2005/8/layout/cycle7"/>
    <dgm:cxn modelId="{F5C0729D-7052-4AA0-BCA9-52A11CD00A46}" type="presParOf" srcId="{05E06352-A62C-4B80-A083-7D51027AB8E0}" destId="{C9D853DA-F9D2-4F9E-9695-7B5BE361926F}" srcOrd="2" destOrd="0" presId="urn:microsoft.com/office/officeart/2005/8/layout/cycle7"/>
    <dgm:cxn modelId="{43E66CD9-4DF0-4CE8-9290-CC8B5E37009D}" type="presParOf" srcId="{05E06352-A62C-4B80-A083-7D51027AB8E0}" destId="{192627C5-CEB9-4687-A3A4-1C561FCBB218}" srcOrd="3" destOrd="0" presId="urn:microsoft.com/office/officeart/2005/8/layout/cycle7"/>
    <dgm:cxn modelId="{B648739F-E073-451C-A898-C45C95CFECE9}" type="presParOf" srcId="{192627C5-CEB9-4687-A3A4-1C561FCBB218}" destId="{1E9930E6-B64F-43FF-9AE7-FFEB44F7459A}" srcOrd="0" destOrd="0" presId="urn:microsoft.com/office/officeart/2005/8/layout/cycle7"/>
    <dgm:cxn modelId="{9E22CBC7-ABF6-4F97-A83A-965AF4B53D95}" type="presParOf" srcId="{05E06352-A62C-4B80-A083-7D51027AB8E0}" destId="{ED00D4A6-E27C-438F-A587-8CDD94476225}" srcOrd="4" destOrd="0" presId="urn:microsoft.com/office/officeart/2005/8/layout/cycle7"/>
    <dgm:cxn modelId="{4E569676-CC64-4C83-B01A-C0A623A37D24}" type="presParOf" srcId="{05E06352-A62C-4B80-A083-7D51027AB8E0}" destId="{8AEB908C-2826-4FAA-A635-46E16FA4B841}" srcOrd="5" destOrd="0" presId="urn:microsoft.com/office/officeart/2005/8/layout/cycle7"/>
    <dgm:cxn modelId="{8EFC3B61-62E6-463A-A37A-87219EF82BCD}" type="presParOf" srcId="{8AEB908C-2826-4FAA-A635-46E16FA4B841}" destId="{63B8F5F6-E9BB-49EC-89C3-56AF8C75C90B}" srcOrd="0" destOrd="0" presId="urn:microsoft.com/office/officeart/2005/8/layout/cycle7"/>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120C8F64-FD27-4829-BFBE-4DE87BB39B24}" type="doc">
      <dgm:prSet loTypeId="urn:microsoft.com/office/officeart/2005/8/layout/cycle7" loCatId="cycle" qsTypeId="urn:microsoft.com/office/officeart/2005/8/quickstyle/simple1" qsCatId="simple" csTypeId="urn:microsoft.com/office/officeart/2005/8/colors/accent1_2" csCatId="accent1" phldr="1"/>
      <dgm:spPr/>
      <dgm:t>
        <a:bodyPr/>
        <a:lstStyle/>
        <a:p>
          <a:endParaRPr lang="es-MX"/>
        </a:p>
      </dgm:t>
    </dgm:pt>
    <dgm:pt modelId="{3079A7C1-F4E4-4521-AB2D-BF677E8A5D1A}">
      <dgm:prSet phldrT="[Texto]"/>
      <dgm:spPr>
        <a:solidFill>
          <a:schemeClr val="accent6">
            <a:lumMod val="60000"/>
            <a:lumOff val="40000"/>
          </a:schemeClr>
        </a:solidFill>
      </dgm:spPr>
      <dgm:t>
        <a:bodyPr/>
        <a:lstStyle/>
        <a:p>
          <a:r>
            <a:rPr lang="es-MX" dirty="0"/>
            <a:t>POT</a:t>
          </a:r>
        </a:p>
      </dgm:t>
    </dgm:pt>
    <dgm:pt modelId="{BE606C6A-C6A1-4B5B-8177-A889EABDAA13}" type="parTrans" cxnId="{DD7401C9-0A39-42B6-B356-A66DDAA30F52}">
      <dgm:prSet/>
      <dgm:spPr/>
      <dgm:t>
        <a:bodyPr/>
        <a:lstStyle/>
        <a:p>
          <a:endParaRPr lang="es-MX"/>
        </a:p>
      </dgm:t>
    </dgm:pt>
    <dgm:pt modelId="{BD79FB8C-E779-4870-A05B-8F2422E68F58}" type="sibTrans" cxnId="{DD7401C9-0A39-42B6-B356-A66DDAA30F52}">
      <dgm:prSet/>
      <dgm:spPr/>
      <dgm:t>
        <a:bodyPr/>
        <a:lstStyle/>
        <a:p>
          <a:endParaRPr lang="es-MX"/>
        </a:p>
      </dgm:t>
    </dgm:pt>
    <dgm:pt modelId="{CC040674-B9F0-4ED0-86AB-5D34DDC88605}">
      <dgm:prSet phldrT="[Texto]"/>
      <dgm:spPr>
        <a:solidFill>
          <a:srgbClr val="0070C0"/>
        </a:solidFill>
      </dgm:spPr>
      <dgm:t>
        <a:bodyPr/>
        <a:lstStyle/>
        <a:p>
          <a:r>
            <a:rPr lang="es-MX" dirty="0"/>
            <a:t>EEA</a:t>
          </a:r>
        </a:p>
      </dgm:t>
    </dgm:pt>
    <dgm:pt modelId="{0C3BB677-EF8C-4A06-9D23-4F0A91D9B95F}" type="parTrans" cxnId="{2E99264E-8962-4DB2-BD71-2D6B8835CCF3}">
      <dgm:prSet/>
      <dgm:spPr/>
      <dgm:t>
        <a:bodyPr/>
        <a:lstStyle/>
        <a:p>
          <a:endParaRPr lang="es-MX"/>
        </a:p>
      </dgm:t>
    </dgm:pt>
    <dgm:pt modelId="{6F1E11D4-E32C-456C-837A-228C61D97482}" type="sibTrans" cxnId="{2E99264E-8962-4DB2-BD71-2D6B8835CCF3}">
      <dgm:prSet/>
      <dgm:spPr>
        <a:solidFill>
          <a:schemeClr val="bg1">
            <a:lumMod val="85000"/>
          </a:schemeClr>
        </a:solidFill>
      </dgm:spPr>
      <dgm:t>
        <a:bodyPr/>
        <a:lstStyle/>
        <a:p>
          <a:endParaRPr lang="es-MX"/>
        </a:p>
      </dgm:t>
    </dgm:pt>
    <dgm:pt modelId="{5FEB15D5-2544-4B02-A3C7-AA2CB7A73732}" type="pres">
      <dgm:prSet presAssocID="{120C8F64-FD27-4829-BFBE-4DE87BB39B24}" presName="Name0" presStyleCnt="0">
        <dgm:presLayoutVars>
          <dgm:dir/>
          <dgm:resizeHandles val="exact"/>
        </dgm:presLayoutVars>
      </dgm:prSet>
      <dgm:spPr/>
      <dgm:t>
        <a:bodyPr/>
        <a:lstStyle/>
        <a:p>
          <a:endParaRPr lang="es-ES"/>
        </a:p>
      </dgm:t>
    </dgm:pt>
    <dgm:pt modelId="{C357DA4E-83B3-4F14-A6FF-18FC8B6DD5ED}" type="pres">
      <dgm:prSet presAssocID="{3079A7C1-F4E4-4521-AB2D-BF677E8A5D1A}" presName="node" presStyleLbl="node1" presStyleIdx="0" presStyleCnt="2">
        <dgm:presLayoutVars>
          <dgm:bulletEnabled val="1"/>
        </dgm:presLayoutVars>
      </dgm:prSet>
      <dgm:spPr/>
      <dgm:t>
        <a:bodyPr/>
        <a:lstStyle/>
        <a:p>
          <a:endParaRPr lang="es-ES"/>
        </a:p>
      </dgm:t>
    </dgm:pt>
    <dgm:pt modelId="{B11B69AD-8492-49D9-8760-2765E9AE482A}" type="pres">
      <dgm:prSet presAssocID="{BD79FB8C-E779-4870-A05B-8F2422E68F58}" presName="sibTrans" presStyleLbl="sibTrans2D1" presStyleIdx="0" presStyleCnt="2"/>
      <dgm:spPr/>
      <dgm:t>
        <a:bodyPr/>
        <a:lstStyle/>
        <a:p>
          <a:endParaRPr lang="es-ES"/>
        </a:p>
      </dgm:t>
    </dgm:pt>
    <dgm:pt modelId="{462A2336-09CC-4063-B926-B4F7B605E2A3}" type="pres">
      <dgm:prSet presAssocID="{BD79FB8C-E779-4870-A05B-8F2422E68F58}" presName="connectorText" presStyleLbl="sibTrans2D1" presStyleIdx="0" presStyleCnt="2"/>
      <dgm:spPr/>
      <dgm:t>
        <a:bodyPr/>
        <a:lstStyle/>
        <a:p>
          <a:endParaRPr lang="es-ES"/>
        </a:p>
      </dgm:t>
    </dgm:pt>
    <dgm:pt modelId="{96C33C1B-012A-439E-B7ED-6EC9D6D1DF55}" type="pres">
      <dgm:prSet presAssocID="{CC040674-B9F0-4ED0-86AB-5D34DDC88605}" presName="node" presStyleLbl="node1" presStyleIdx="1" presStyleCnt="2">
        <dgm:presLayoutVars>
          <dgm:bulletEnabled val="1"/>
        </dgm:presLayoutVars>
      </dgm:prSet>
      <dgm:spPr/>
      <dgm:t>
        <a:bodyPr/>
        <a:lstStyle/>
        <a:p>
          <a:endParaRPr lang="es-ES"/>
        </a:p>
      </dgm:t>
    </dgm:pt>
    <dgm:pt modelId="{A40939BF-89F9-48F3-A8E4-42AB4BF79A37}" type="pres">
      <dgm:prSet presAssocID="{6F1E11D4-E32C-456C-837A-228C61D97482}" presName="sibTrans" presStyleLbl="sibTrans2D1" presStyleIdx="1" presStyleCnt="2"/>
      <dgm:spPr/>
      <dgm:t>
        <a:bodyPr/>
        <a:lstStyle/>
        <a:p>
          <a:endParaRPr lang="es-ES"/>
        </a:p>
      </dgm:t>
    </dgm:pt>
    <dgm:pt modelId="{45873397-C0F9-404B-BA22-178D9CA45207}" type="pres">
      <dgm:prSet presAssocID="{6F1E11D4-E32C-456C-837A-228C61D97482}" presName="connectorText" presStyleLbl="sibTrans2D1" presStyleIdx="1" presStyleCnt="2"/>
      <dgm:spPr/>
      <dgm:t>
        <a:bodyPr/>
        <a:lstStyle/>
        <a:p>
          <a:endParaRPr lang="es-ES"/>
        </a:p>
      </dgm:t>
    </dgm:pt>
  </dgm:ptLst>
  <dgm:cxnLst>
    <dgm:cxn modelId="{20498913-864B-41C2-96FD-137E083D1BF1}" type="presOf" srcId="{120C8F64-FD27-4829-BFBE-4DE87BB39B24}" destId="{5FEB15D5-2544-4B02-A3C7-AA2CB7A73732}" srcOrd="0" destOrd="0" presId="urn:microsoft.com/office/officeart/2005/8/layout/cycle7"/>
    <dgm:cxn modelId="{8CB312F3-CA92-469B-8768-E23931540B41}" type="presOf" srcId="{6F1E11D4-E32C-456C-837A-228C61D97482}" destId="{45873397-C0F9-404B-BA22-178D9CA45207}" srcOrd="1" destOrd="0" presId="urn:microsoft.com/office/officeart/2005/8/layout/cycle7"/>
    <dgm:cxn modelId="{DD7401C9-0A39-42B6-B356-A66DDAA30F52}" srcId="{120C8F64-FD27-4829-BFBE-4DE87BB39B24}" destId="{3079A7C1-F4E4-4521-AB2D-BF677E8A5D1A}" srcOrd="0" destOrd="0" parTransId="{BE606C6A-C6A1-4B5B-8177-A889EABDAA13}" sibTransId="{BD79FB8C-E779-4870-A05B-8F2422E68F58}"/>
    <dgm:cxn modelId="{E3C54534-7900-4858-989C-AE2583C496D6}" type="presOf" srcId="{BD79FB8C-E779-4870-A05B-8F2422E68F58}" destId="{B11B69AD-8492-49D9-8760-2765E9AE482A}" srcOrd="0" destOrd="0" presId="urn:microsoft.com/office/officeart/2005/8/layout/cycle7"/>
    <dgm:cxn modelId="{11864433-8995-4CD2-A285-59513C5A5675}" type="presOf" srcId="{6F1E11D4-E32C-456C-837A-228C61D97482}" destId="{A40939BF-89F9-48F3-A8E4-42AB4BF79A37}" srcOrd="0" destOrd="0" presId="urn:microsoft.com/office/officeart/2005/8/layout/cycle7"/>
    <dgm:cxn modelId="{193A2941-4C89-48EB-ACBB-CE4F6A2E9CE0}" type="presOf" srcId="{CC040674-B9F0-4ED0-86AB-5D34DDC88605}" destId="{96C33C1B-012A-439E-B7ED-6EC9D6D1DF55}" srcOrd="0" destOrd="0" presId="urn:microsoft.com/office/officeart/2005/8/layout/cycle7"/>
    <dgm:cxn modelId="{C817840E-5554-4E17-9871-5D76F1811DFB}" type="presOf" srcId="{BD79FB8C-E779-4870-A05B-8F2422E68F58}" destId="{462A2336-09CC-4063-B926-B4F7B605E2A3}" srcOrd="1" destOrd="0" presId="urn:microsoft.com/office/officeart/2005/8/layout/cycle7"/>
    <dgm:cxn modelId="{2E99264E-8962-4DB2-BD71-2D6B8835CCF3}" srcId="{120C8F64-FD27-4829-BFBE-4DE87BB39B24}" destId="{CC040674-B9F0-4ED0-86AB-5D34DDC88605}" srcOrd="1" destOrd="0" parTransId="{0C3BB677-EF8C-4A06-9D23-4F0A91D9B95F}" sibTransId="{6F1E11D4-E32C-456C-837A-228C61D97482}"/>
    <dgm:cxn modelId="{00DF17BE-92E0-418B-A73B-B0146A448C65}" type="presOf" srcId="{3079A7C1-F4E4-4521-AB2D-BF677E8A5D1A}" destId="{C357DA4E-83B3-4F14-A6FF-18FC8B6DD5ED}" srcOrd="0" destOrd="0" presId="urn:microsoft.com/office/officeart/2005/8/layout/cycle7"/>
    <dgm:cxn modelId="{DA274DC0-A9D3-4759-993E-E322C038BF65}" type="presParOf" srcId="{5FEB15D5-2544-4B02-A3C7-AA2CB7A73732}" destId="{C357DA4E-83B3-4F14-A6FF-18FC8B6DD5ED}" srcOrd="0" destOrd="0" presId="urn:microsoft.com/office/officeart/2005/8/layout/cycle7"/>
    <dgm:cxn modelId="{E7858305-6838-4B23-B506-A6B7AE0FB240}" type="presParOf" srcId="{5FEB15D5-2544-4B02-A3C7-AA2CB7A73732}" destId="{B11B69AD-8492-49D9-8760-2765E9AE482A}" srcOrd="1" destOrd="0" presId="urn:microsoft.com/office/officeart/2005/8/layout/cycle7"/>
    <dgm:cxn modelId="{31DDB21C-A892-45F7-B7AA-FED7AAFC2B70}" type="presParOf" srcId="{B11B69AD-8492-49D9-8760-2765E9AE482A}" destId="{462A2336-09CC-4063-B926-B4F7B605E2A3}" srcOrd="0" destOrd="0" presId="urn:microsoft.com/office/officeart/2005/8/layout/cycle7"/>
    <dgm:cxn modelId="{2133A0C4-8A56-4D2A-B4C3-F029DABDCACE}" type="presParOf" srcId="{5FEB15D5-2544-4B02-A3C7-AA2CB7A73732}" destId="{96C33C1B-012A-439E-B7ED-6EC9D6D1DF55}" srcOrd="2" destOrd="0" presId="urn:microsoft.com/office/officeart/2005/8/layout/cycle7"/>
    <dgm:cxn modelId="{ADF4287A-2E93-4AA8-8C87-8069281B4B48}" type="presParOf" srcId="{5FEB15D5-2544-4B02-A3C7-AA2CB7A73732}" destId="{A40939BF-89F9-48F3-A8E4-42AB4BF79A37}" srcOrd="3" destOrd="0" presId="urn:microsoft.com/office/officeart/2005/8/layout/cycle7"/>
    <dgm:cxn modelId="{C33D9BEB-665A-41B7-B3E1-F788280B308D}" type="presParOf" srcId="{A40939BF-89F9-48F3-A8E4-42AB4BF79A37}" destId="{45873397-C0F9-404B-BA22-178D9CA45207}" srcOrd="0" destOrd="0" presId="urn:microsoft.com/office/officeart/2005/8/layout/cycle7"/>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F8D7FF5F-2885-4B47-A1CA-FE28805C4430}" type="doc">
      <dgm:prSet loTypeId="urn:microsoft.com/office/officeart/2005/8/layout/cycle7" loCatId="cycle" qsTypeId="urn:microsoft.com/office/officeart/2005/8/quickstyle/simple1" qsCatId="simple" csTypeId="urn:microsoft.com/office/officeart/2005/8/colors/accent1_3" csCatId="accent1" phldr="1"/>
      <dgm:spPr/>
      <dgm:t>
        <a:bodyPr/>
        <a:lstStyle/>
        <a:p>
          <a:endParaRPr lang="es-MX"/>
        </a:p>
      </dgm:t>
    </dgm:pt>
    <dgm:pt modelId="{6B682449-CDB7-4AE1-8CB5-24C59DC93738}">
      <dgm:prSet phldrT="[Texto]"/>
      <dgm:spPr>
        <a:solidFill>
          <a:srgbClr val="0070C0"/>
        </a:solidFill>
      </dgm:spPr>
      <dgm:t>
        <a:bodyPr/>
        <a:lstStyle/>
        <a:p>
          <a:r>
            <a:rPr lang="es-MX" dirty="0"/>
            <a:t>EEA</a:t>
          </a:r>
        </a:p>
      </dgm:t>
    </dgm:pt>
    <dgm:pt modelId="{C92539A0-D7FA-458E-852A-31AD43A7E13C}" type="parTrans" cxnId="{95F6FFB8-CDC4-4661-89EB-75AF3EAA255B}">
      <dgm:prSet/>
      <dgm:spPr/>
      <dgm:t>
        <a:bodyPr/>
        <a:lstStyle/>
        <a:p>
          <a:endParaRPr lang="es-MX"/>
        </a:p>
      </dgm:t>
    </dgm:pt>
    <dgm:pt modelId="{096ABF9F-0B83-45C1-A2C8-03338AA5E1A6}" type="sibTrans" cxnId="{95F6FFB8-CDC4-4661-89EB-75AF3EAA255B}">
      <dgm:prSet/>
      <dgm:spPr/>
      <dgm:t>
        <a:bodyPr/>
        <a:lstStyle/>
        <a:p>
          <a:endParaRPr lang="es-MX"/>
        </a:p>
      </dgm:t>
    </dgm:pt>
    <dgm:pt modelId="{B81C361A-FA65-4D21-A3B4-AE7B499124DB}" type="pres">
      <dgm:prSet presAssocID="{F8D7FF5F-2885-4B47-A1CA-FE28805C4430}" presName="Name0" presStyleCnt="0">
        <dgm:presLayoutVars>
          <dgm:dir/>
          <dgm:resizeHandles val="exact"/>
        </dgm:presLayoutVars>
      </dgm:prSet>
      <dgm:spPr/>
      <dgm:t>
        <a:bodyPr/>
        <a:lstStyle/>
        <a:p>
          <a:endParaRPr lang="es-ES"/>
        </a:p>
      </dgm:t>
    </dgm:pt>
    <dgm:pt modelId="{49EACC8E-0453-471D-9591-54DC7CCA6D49}" type="pres">
      <dgm:prSet presAssocID="{6B682449-CDB7-4AE1-8CB5-24C59DC93738}" presName="node" presStyleLbl="node1" presStyleIdx="0" presStyleCnt="1" custRadScaleRad="83921" custRadScaleInc="4446">
        <dgm:presLayoutVars>
          <dgm:bulletEnabled val="1"/>
        </dgm:presLayoutVars>
      </dgm:prSet>
      <dgm:spPr/>
      <dgm:t>
        <a:bodyPr/>
        <a:lstStyle/>
        <a:p>
          <a:endParaRPr lang="es-ES"/>
        </a:p>
      </dgm:t>
    </dgm:pt>
  </dgm:ptLst>
  <dgm:cxnLst>
    <dgm:cxn modelId="{A2B8F311-CD4A-411E-92E4-652CC9D481B7}" type="presOf" srcId="{6B682449-CDB7-4AE1-8CB5-24C59DC93738}" destId="{49EACC8E-0453-471D-9591-54DC7CCA6D49}" srcOrd="0" destOrd="0" presId="urn:microsoft.com/office/officeart/2005/8/layout/cycle7"/>
    <dgm:cxn modelId="{F40880B7-92FF-4B52-B972-2EA5AC93CC27}" type="presOf" srcId="{F8D7FF5F-2885-4B47-A1CA-FE28805C4430}" destId="{B81C361A-FA65-4D21-A3B4-AE7B499124DB}" srcOrd="0" destOrd="0" presId="urn:microsoft.com/office/officeart/2005/8/layout/cycle7"/>
    <dgm:cxn modelId="{95F6FFB8-CDC4-4661-89EB-75AF3EAA255B}" srcId="{F8D7FF5F-2885-4B47-A1CA-FE28805C4430}" destId="{6B682449-CDB7-4AE1-8CB5-24C59DC93738}" srcOrd="0" destOrd="0" parTransId="{C92539A0-D7FA-458E-852A-31AD43A7E13C}" sibTransId="{096ABF9F-0B83-45C1-A2C8-03338AA5E1A6}"/>
    <dgm:cxn modelId="{FB826163-AAE6-453C-9658-7D9F23AD771F}" type="presParOf" srcId="{B81C361A-FA65-4D21-A3B4-AE7B499124DB}" destId="{49EACC8E-0453-471D-9591-54DC7CCA6D49}" srcOrd="0" destOrd="0" presId="urn:microsoft.com/office/officeart/2005/8/layout/cycle7"/>
  </dgm:cxnLst>
  <dgm:bg/>
  <dgm:whole/>
  <dgm:extLst>
    <a:ext uri="http://schemas.microsoft.com/office/drawing/2008/diagram">
      <dsp:dataModelExt xmlns:dsp="http://schemas.microsoft.com/office/drawing/2008/diagram" relId="rId17" minVer="http://schemas.openxmlformats.org/drawingml/2006/diagram"/>
    </a:ext>
    <a:ext uri="{C62137D5-CB1D-491B-B009-E17868A290BF}">
      <dgm14:recolorImg xmlns:dgm14="http://schemas.microsoft.com/office/drawing/2010/diagram" val="1"/>
    </a:ext>
  </dgm:extLst>
</dgm:dataModel>
</file>

<file path=ppt/diagrams/data7.xml><?xml version="1.0" encoding="utf-8"?>
<dgm:dataModel xmlns:dgm="http://schemas.openxmlformats.org/drawingml/2006/diagram" xmlns:a="http://schemas.openxmlformats.org/drawingml/2006/main">
  <dgm:ptLst>
    <dgm:pt modelId="{F9EA3696-45F7-45DC-9271-4DF207192FEF}" type="doc">
      <dgm:prSet loTypeId="urn:microsoft.com/office/officeart/2005/8/layout/hList2" loCatId="list" qsTypeId="urn:microsoft.com/office/officeart/2005/8/quickstyle/simple4" qsCatId="simple" csTypeId="urn:microsoft.com/office/officeart/2005/8/colors/colorful3" csCatId="colorful" phldr="1"/>
      <dgm:spPr/>
      <dgm:t>
        <a:bodyPr/>
        <a:lstStyle/>
        <a:p>
          <a:endParaRPr lang="es-MX"/>
        </a:p>
      </dgm:t>
    </dgm:pt>
    <dgm:pt modelId="{1C81DD46-4EC2-4AD8-BE79-2B71CC7AFE23}">
      <dgm:prSet phldrT="[Texto]"/>
      <dgm:spPr/>
      <dgm:t>
        <a:bodyPr/>
        <a:lstStyle/>
        <a:p>
          <a:r>
            <a:rPr lang="es-MX"/>
            <a:t>PERSONA FÍSICA 	</a:t>
          </a:r>
        </a:p>
      </dgm:t>
    </dgm:pt>
    <dgm:pt modelId="{7D7CD6A6-7C0F-4FD2-BF0E-B6D10FA30173}" type="parTrans" cxnId="{D8884CC5-51D1-418D-8607-7B9F9B5113CE}">
      <dgm:prSet/>
      <dgm:spPr/>
      <dgm:t>
        <a:bodyPr/>
        <a:lstStyle/>
        <a:p>
          <a:endParaRPr lang="es-MX"/>
        </a:p>
      </dgm:t>
    </dgm:pt>
    <dgm:pt modelId="{B4A3FF74-2243-4C64-AF97-C2ABCB551BA5}" type="sibTrans" cxnId="{D8884CC5-51D1-418D-8607-7B9F9B5113CE}">
      <dgm:prSet/>
      <dgm:spPr/>
      <dgm:t>
        <a:bodyPr/>
        <a:lstStyle/>
        <a:p>
          <a:endParaRPr lang="es-MX"/>
        </a:p>
      </dgm:t>
    </dgm:pt>
    <dgm:pt modelId="{96135D0A-95A4-437A-84E3-0DDBA63FC0CF}">
      <dgm:prSet phldrT="[Texto]" custT="1"/>
      <dgm:spPr/>
      <dgm:t>
        <a:bodyPr/>
        <a:lstStyle/>
        <a:p>
          <a:r>
            <a:rPr lang="es-MX" sz="2000" dirty="0">
              <a:solidFill>
                <a:schemeClr val="bg1"/>
              </a:solidFill>
            </a:rPr>
            <a:t>Mexicana</a:t>
          </a:r>
        </a:p>
      </dgm:t>
    </dgm:pt>
    <dgm:pt modelId="{4E87A045-CFEA-4BD6-A80E-9C75AABB02D8}" type="parTrans" cxnId="{CF4F8955-063B-49F3-87DE-CADDA19C5948}">
      <dgm:prSet/>
      <dgm:spPr/>
      <dgm:t>
        <a:bodyPr/>
        <a:lstStyle/>
        <a:p>
          <a:endParaRPr lang="es-MX"/>
        </a:p>
      </dgm:t>
    </dgm:pt>
    <dgm:pt modelId="{94CF102D-F4D2-425E-ABF3-47454A2666BF}" type="sibTrans" cxnId="{CF4F8955-063B-49F3-87DE-CADDA19C5948}">
      <dgm:prSet/>
      <dgm:spPr/>
      <dgm:t>
        <a:bodyPr/>
        <a:lstStyle/>
        <a:p>
          <a:endParaRPr lang="es-MX"/>
        </a:p>
      </dgm:t>
    </dgm:pt>
    <dgm:pt modelId="{5F9D782A-BC52-4EC4-ACE5-7620A1DFD819}">
      <dgm:prSet phldrT="[Texto]"/>
      <dgm:spPr/>
      <dgm:t>
        <a:bodyPr/>
        <a:lstStyle/>
        <a:p>
          <a:r>
            <a:rPr lang="es-MX"/>
            <a:t>PERSONA MORAL </a:t>
          </a:r>
        </a:p>
      </dgm:t>
    </dgm:pt>
    <dgm:pt modelId="{37BE8399-298D-49C2-A9FA-CEB7CD3BBA50}" type="parTrans" cxnId="{2F29C63F-7FC9-4810-8077-41EA476177EB}">
      <dgm:prSet/>
      <dgm:spPr/>
      <dgm:t>
        <a:bodyPr/>
        <a:lstStyle/>
        <a:p>
          <a:endParaRPr lang="es-MX"/>
        </a:p>
      </dgm:t>
    </dgm:pt>
    <dgm:pt modelId="{AF917743-9F96-42DA-9D27-C955DDB155D1}" type="sibTrans" cxnId="{2F29C63F-7FC9-4810-8077-41EA476177EB}">
      <dgm:prSet/>
      <dgm:spPr/>
      <dgm:t>
        <a:bodyPr/>
        <a:lstStyle/>
        <a:p>
          <a:endParaRPr lang="es-MX"/>
        </a:p>
      </dgm:t>
    </dgm:pt>
    <dgm:pt modelId="{0114B655-75EA-4D77-B8D8-CDB1EB1BA861}">
      <dgm:prSet phldrT="[Texto]" custT="1"/>
      <dgm:spPr/>
      <dgm:t>
        <a:bodyPr/>
        <a:lstStyle/>
        <a:p>
          <a:r>
            <a:rPr lang="es-MX" sz="2000" dirty="0"/>
            <a:t>Nacional </a:t>
          </a:r>
        </a:p>
      </dgm:t>
    </dgm:pt>
    <dgm:pt modelId="{3FE802E9-62E2-420F-9A0F-FA979DE304E0}" type="parTrans" cxnId="{D6887D7C-8C79-4E71-9E0F-ED8A6FA461E6}">
      <dgm:prSet/>
      <dgm:spPr/>
      <dgm:t>
        <a:bodyPr/>
        <a:lstStyle/>
        <a:p>
          <a:endParaRPr lang="es-MX"/>
        </a:p>
      </dgm:t>
    </dgm:pt>
    <dgm:pt modelId="{9421AAC2-C4BF-4701-B880-30000C44A9CB}" type="sibTrans" cxnId="{D6887D7C-8C79-4E71-9E0F-ED8A6FA461E6}">
      <dgm:prSet/>
      <dgm:spPr/>
      <dgm:t>
        <a:bodyPr/>
        <a:lstStyle/>
        <a:p>
          <a:endParaRPr lang="es-MX"/>
        </a:p>
      </dgm:t>
    </dgm:pt>
    <dgm:pt modelId="{18CBBD4B-E7BA-44C9-8A3A-17BDDEEDAFD4}">
      <dgm:prSet phldrT="[Texto]" custT="1"/>
      <dgm:spPr/>
      <dgm:t>
        <a:bodyPr/>
        <a:lstStyle/>
        <a:p>
          <a:r>
            <a:rPr lang="es-MX" sz="2000" dirty="0"/>
            <a:t>Extranjera </a:t>
          </a:r>
        </a:p>
      </dgm:t>
    </dgm:pt>
    <dgm:pt modelId="{E3745370-EE6C-4B2B-B193-42463CE55CF6}" type="parTrans" cxnId="{345F317D-C9E1-4480-B323-12E091936443}">
      <dgm:prSet/>
      <dgm:spPr/>
      <dgm:t>
        <a:bodyPr/>
        <a:lstStyle/>
        <a:p>
          <a:endParaRPr lang="es-MX"/>
        </a:p>
      </dgm:t>
    </dgm:pt>
    <dgm:pt modelId="{FB30B963-145B-4D64-8769-55FF8D74A60C}" type="sibTrans" cxnId="{345F317D-C9E1-4480-B323-12E091936443}">
      <dgm:prSet/>
      <dgm:spPr/>
      <dgm:t>
        <a:bodyPr/>
        <a:lstStyle/>
        <a:p>
          <a:endParaRPr lang="es-MX"/>
        </a:p>
      </dgm:t>
    </dgm:pt>
    <dgm:pt modelId="{E84E08BA-DB71-4219-8504-78533E2E7815}">
      <dgm:prSet phldrT="[Texto]"/>
      <dgm:spPr/>
      <dgm:t>
        <a:bodyPr/>
        <a:lstStyle/>
        <a:p>
          <a:r>
            <a:rPr lang="es-MX"/>
            <a:t>CONSORCIO </a:t>
          </a:r>
        </a:p>
      </dgm:t>
    </dgm:pt>
    <dgm:pt modelId="{1F8BA08A-C2C9-4B7D-BE58-BEFA7BC50442}" type="parTrans" cxnId="{C148C005-47AD-408C-B214-033891215A9E}">
      <dgm:prSet/>
      <dgm:spPr/>
      <dgm:t>
        <a:bodyPr/>
        <a:lstStyle/>
        <a:p>
          <a:endParaRPr lang="es-MX"/>
        </a:p>
      </dgm:t>
    </dgm:pt>
    <dgm:pt modelId="{4C7DF5FB-52E9-4D94-8A75-6C7FD56E0A1D}" type="sibTrans" cxnId="{C148C005-47AD-408C-B214-033891215A9E}">
      <dgm:prSet/>
      <dgm:spPr/>
      <dgm:t>
        <a:bodyPr/>
        <a:lstStyle/>
        <a:p>
          <a:endParaRPr lang="es-MX"/>
        </a:p>
      </dgm:t>
    </dgm:pt>
    <dgm:pt modelId="{8BF4E6CD-4D45-44BE-8E76-2E7F9B73AC08}">
      <dgm:prSet phldrT="[Texto]" custT="1"/>
      <dgm:spPr/>
      <dgm:t>
        <a:bodyPr/>
        <a:lstStyle/>
        <a:p>
          <a:r>
            <a:rPr lang="es-MX" sz="1600" dirty="0"/>
            <a:t>Conformado por PM nacionales.</a:t>
          </a:r>
        </a:p>
      </dgm:t>
    </dgm:pt>
    <dgm:pt modelId="{3BBA7E2D-52FA-47FC-9187-FB0FDD0549FB}" type="parTrans" cxnId="{A6B7C3C9-E098-4C71-BA27-899F7C6460FC}">
      <dgm:prSet/>
      <dgm:spPr/>
      <dgm:t>
        <a:bodyPr/>
        <a:lstStyle/>
        <a:p>
          <a:endParaRPr lang="es-MX"/>
        </a:p>
      </dgm:t>
    </dgm:pt>
    <dgm:pt modelId="{0F95A919-5195-4E1F-AA81-61C492A48D50}" type="sibTrans" cxnId="{A6B7C3C9-E098-4C71-BA27-899F7C6460FC}">
      <dgm:prSet/>
      <dgm:spPr/>
      <dgm:t>
        <a:bodyPr/>
        <a:lstStyle/>
        <a:p>
          <a:endParaRPr lang="es-MX"/>
        </a:p>
      </dgm:t>
    </dgm:pt>
    <dgm:pt modelId="{2592114A-2EAA-4F79-8599-807E25DCC6CF}">
      <dgm:prSet phldrT="[Texto]" custT="1"/>
      <dgm:spPr/>
      <dgm:t>
        <a:bodyPr/>
        <a:lstStyle/>
        <a:p>
          <a:r>
            <a:rPr lang="es-MX" sz="1600" dirty="0"/>
            <a:t>Conformado por PM nacionales, extranjeras o por personas físicas, en cualquiera de sus combinaciones.  </a:t>
          </a:r>
        </a:p>
      </dgm:t>
    </dgm:pt>
    <dgm:pt modelId="{5726BFD5-AEE7-4EC9-B085-F462EAB7F987}" type="parTrans" cxnId="{0161DFB9-5E47-43B9-AB8D-649CFC56FAF3}">
      <dgm:prSet/>
      <dgm:spPr/>
      <dgm:t>
        <a:bodyPr/>
        <a:lstStyle/>
        <a:p>
          <a:endParaRPr lang="es-MX"/>
        </a:p>
      </dgm:t>
    </dgm:pt>
    <dgm:pt modelId="{3365D0B5-C50E-4B1B-BA4F-6B44709EC2AE}" type="sibTrans" cxnId="{0161DFB9-5E47-43B9-AB8D-649CFC56FAF3}">
      <dgm:prSet/>
      <dgm:spPr/>
      <dgm:t>
        <a:bodyPr/>
        <a:lstStyle/>
        <a:p>
          <a:endParaRPr lang="es-MX"/>
        </a:p>
      </dgm:t>
    </dgm:pt>
    <dgm:pt modelId="{1EE5A6D6-5363-4109-982D-3759C39DF2A5}">
      <dgm:prSet phldrT="[Texto]"/>
      <dgm:spPr/>
      <dgm:t>
        <a:bodyPr/>
        <a:lstStyle/>
        <a:p>
          <a:endParaRPr lang="es-MX" sz="1100" dirty="0"/>
        </a:p>
      </dgm:t>
    </dgm:pt>
    <dgm:pt modelId="{850A982D-65D6-4703-BED1-80C046437388}" type="parTrans" cxnId="{9ADE4E8A-2189-46A9-B2DB-D4184CC5EA95}">
      <dgm:prSet/>
      <dgm:spPr/>
      <dgm:t>
        <a:bodyPr/>
        <a:lstStyle/>
        <a:p>
          <a:endParaRPr lang="es-MX"/>
        </a:p>
      </dgm:t>
    </dgm:pt>
    <dgm:pt modelId="{D178772B-86F2-463A-8292-A392BD67E916}" type="sibTrans" cxnId="{9ADE4E8A-2189-46A9-B2DB-D4184CC5EA95}">
      <dgm:prSet/>
      <dgm:spPr/>
      <dgm:t>
        <a:bodyPr/>
        <a:lstStyle/>
        <a:p>
          <a:endParaRPr lang="es-MX"/>
        </a:p>
      </dgm:t>
    </dgm:pt>
    <dgm:pt modelId="{FA12AA78-B758-4A28-9CF1-C13CB55D66A8}">
      <dgm:prSet phldrT="[Texto]" custT="1"/>
      <dgm:spPr/>
      <dgm:t>
        <a:bodyPr/>
        <a:lstStyle/>
        <a:p>
          <a:endParaRPr lang="es-MX" sz="1600">
            <a:solidFill>
              <a:sysClr val="windowText" lastClr="000000"/>
            </a:solidFill>
          </a:endParaRPr>
        </a:p>
      </dgm:t>
    </dgm:pt>
    <dgm:pt modelId="{9A4A2E3F-0E01-4881-B893-50E8A9616A0E}" type="parTrans" cxnId="{8E9A9C47-81BB-4C6C-A6F2-92143F81233F}">
      <dgm:prSet/>
      <dgm:spPr/>
      <dgm:t>
        <a:bodyPr/>
        <a:lstStyle/>
        <a:p>
          <a:endParaRPr lang="es-MX"/>
        </a:p>
      </dgm:t>
    </dgm:pt>
    <dgm:pt modelId="{4039BE16-7D96-4C2A-B6DD-7798D479E68E}" type="sibTrans" cxnId="{8E9A9C47-81BB-4C6C-A6F2-92143F81233F}">
      <dgm:prSet/>
      <dgm:spPr/>
      <dgm:t>
        <a:bodyPr/>
        <a:lstStyle/>
        <a:p>
          <a:endParaRPr lang="es-MX"/>
        </a:p>
      </dgm:t>
    </dgm:pt>
    <dgm:pt modelId="{B4D98D1D-41D2-448F-9A1B-89B8C4DF197B}">
      <dgm:prSet phldrT="[Texto]"/>
      <dgm:spPr/>
      <dgm:t>
        <a:bodyPr/>
        <a:lstStyle/>
        <a:p>
          <a:endParaRPr lang="es-MX" sz="1100"/>
        </a:p>
      </dgm:t>
    </dgm:pt>
    <dgm:pt modelId="{C73E4CD5-389F-4F39-BFCC-B8BEA69B0D1D}" type="parTrans" cxnId="{7CD7223C-EB04-46C0-8BB2-A12EB2227A53}">
      <dgm:prSet/>
      <dgm:spPr/>
      <dgm:t>
        <a:bodyPr/>
        <a:lstStyle/>
        <a:p>
          <a:endParaRPr lang="es-MX"/>
        </a:p>
      </dgm:t>
    </dgm:pt>
    <dgm:pt modelId="{7D70A6F4-16FE-4093-857E-ACC8EDD6D4F0}" type="sibTrans" cxnId="{7CD7223C-EB04-46C0-8BB2-A12EB2227A53}">
      <dgm:prSet/>
      <dgm:spPr/>
      <dgm:t>
        <a:bodyPr/>
        <a:lstStyle/>
        <a:p>
          <a:endParaRPr lang="es-MX"/>
        </a:p>
      </dgm:t>
    </dgm:pt>
    <dgm:pt modelId="{7E22688C-42C9-43F5-8360-107FED190B35}">
      <dgm:prSet phldrT="[Texto]"/>
      <dgm:spPr/>
      <dgm:t>
        <a:bodyPr/>
        <a:lstStyle/>
        <a:p>
          <a:endParaRPr lang="es-MX" sz="1100"/>
        </a:p>
      </dgm:t>
    </dgm:pt>
    <dgm:pt modelId="{209DEA22-D159-48D0-96B5-7A2094420BF7}" type="parTrans" cxnId="{1EFB5597-0E3C-4A26-9F1E-9059CFE54BE2}">
      <dgm:prSet/>
      <dgm:spPr/>
      <dgm:t>
        <a:bodyPr/>
        <a:lstStyle/>
        <a:p>
          <a:endParaRPr lang="es-MX"/>
        </a:p>
      </dgm:t>
    </dgm:pt>
    <dgm:pt modelId="{7E305DF6-4210-4050-A803-C1548EC9EF6C}" type="sibTrans" cxnId="{1EFB5597-0E3C-4A26-9F1E-9059CFE54BE2}">
      <dgm:prSet/>
      <dgm:spPr/>
      <dgm:t>
        <a:bodyPr/>
        <a:lstStyle/>
        <a:p>
          <a:endParaRPr lang="es-MX"/>
        </a:p>
      </dgm:t>
    </dgm:pt>
    <dgm:pt modelId="{B79C38F3-1FA7-4270-B9E7-321912737CE6}">
      <dgm:prSet phldrT="[Texto]" custT="1"/>
      <dgm:spPr/>
      <dgm:t>
        <a:bodyPr/>
        <a:lstStyle/>
        <a:p>
          <a:endParaRPr lang="es-MX" sz="1600" dirty="0">
            <a:solidFill>
              <a:sysClr val="windowText" lastClr="000000"/>
            </a:solidFill>
          </a:endParaRPr>
        </a:p>
      </dgm:t>
    </dgm:pt>
    <dgm:pt modelId="{02D42E59-AFDE-4AAF-B80A-EF5292EE2872}" type="parTrans" cxnId="{67A2AA10-94CD-4B39-B8BB-6A353F152D51}">
      <dgm:prSet/>
      <dgm:spPr/>
      <dgm:t>
        <a:bodyPr/>
        <a:lstStyle/>
        <a:p>
          <a:endParaRPr lang="es-MX"/>
        </a:p>
      </dgm:t>
    </dgm:pt>
    <dgm:pt modelId="{94948CF9-3081-4F76-AD1E-A71EDD0427D9}" type="sibTrans" cxnId="{67A2AA10-94CD-4B39-B8BB-6A353F152D51}">
      <dgm:prSet/>
      <dgm:spPr/>
      <dgm:t>
        <a:bodyPr/>
        <a:lstStyle/>
        <a:p>
          <a:endParaRPr lang="es-MX"/>
        </a:p>
      </dgm:t>
    </dgm:pt>
    <dgm:pt modelId="{35975FCD-DB77-45B2-B3C4-A2968DA175B0}">
      <dgm:prSet phldrT="[Texto]" custT="1"/>
      <dgm:spPr/>
      <dgm:t>
        <a:bodyPr/>
        <a:lstStyle/>
        <a:p>
          <a:endParaRPr lang="es-MX" sz="2000" dirty="0">
            <a:solidFill>
              <a:sysClr val="windowText" lastClr="000000"/>
            </a:solidFill>
          </a:endParaRPr>
        </a:p>
      </dgm:t>
    </dgm:pt>
    <dgm:pt modelId="{95EA30C4-8240-46DE-90AF-28484D8C5735}" type="parTrans" cxnId="{5728A8B6-5A73-4CD3-B12D-B527A0D78477}">
      <dgm:prSet/>
      <dgm:spPr/>
      <dgm:t>
        <a:bodyPr/>
        <a:lstStyle/>
        <a:p>
          <a:endParaRPr lang="es-MX"/>
        </a:p>
      </dgm:t>
    </dgm:pt>
    <dgm:pt modelId="{0A88A82C-F700-4818-8E04-539357FE4F70}" type="sibTrans" cxnId="{5728A8B6-5A73-4CD3-B12D-B527A0D78477}">
      <dgm:prSet/>
      <dgm:spPr/>
      <dgm:t>
        <a:bodyPr/>
        <a:lstStyle/>
        <a:p>
          <a:endParaRPr lang="es-MX"/>
        </a:p>
      </dgm:t>
    </dgm:pt>
    <dgm:pt modelId="{D3ADFC93-7050-4489-B89C-4B9C7F078DC2}">
      <dgm:prSet phldrT="[Texto]"/>
      <dgm:spPr/>
      <dgm:t>
        <a:bodyPr/>
        <a:lstStyle/>
        <a:p>
          <a:endParaRPr lang="es-MX" sz="2200" dirty="0">
            <a:solidFill>
              <a:schemeClr val="bg1"/>
            </a:solidFill>
          </a:endParaRPr>
        </a:p>
      </dgm:t>
    </dgm:pt>
    <dgm:pt modelId="{EFCEACB9-42B4-49D5-831B-04D82033B48D}" type="parTrans" cxnId="{56ED1695-D05A-49E1-B248-CA5F8570280C}">
      <dgm:prSet/>
      <dgm:spPr/>
      <dgm:t>
        <a:bodyPr/>
        <a:lstStyle/>
        <a:p>
          <a:endParaRPr lang="es-MX"/>
        </a:p>
      </dgm:t>
    </dgm:pt>
    <dgm:pt modelId="{6CDE468E-0C91-44D8-9CDE-0EB929ACAE28}" type="sibTrans" cxnId="{56ED1695-D05A-49E1-B248-CA5F8570280C}">
      <dgm:prSet/>
      <dgm:spPr/>
      <dgm:t>
        <a:bodyPr/>
        <a:lstStyle/>
        <a:p>
          <a:endParaRPr lang="es-MX"/>
        </a:p>
      </dgm:t>
    </dgm:pt>
    <dgm:pt modelId="{A05B6AFA-E883-46EC-87C3-728FC85B5C60}">
      <dgm:prSet phldrT="[Texto]" custT="1"/>
      <dgm:spPr/>
      <dgm:t>
        <a:bodyPr/>
        <a:lstStyle/>
        <a:p>
          <a:r>
            <a:rPr lang="es-MX" sz="2000" dirty="0">
              <a:solidFill>
                <a:schemeClr val="bg1"/>
              </a:solidFill>
            </a:rPr>
            <a:t> Extranjera</a:t>
          </a:r>
          <a:r>
            <a:rPr lang="es-MX" sz="2000" dirty="0">
              <a:solidFill>
                <a:srgbClr val="FF0000"/>
              </a:solidFill>
            </a:rPr>
            <a:t> </a:t>
          </a:r>
        </a:p>
      </dgm:t>
    </dgm:pt>
    <dgm:pt modelId="{3B3C82D2-8EE4-4F5B-8D92-2ED39B8B425B}" type="parTrans" cxnId="{751F296F-A854-4AE5-9567-C2803E3653A2}">
      <dgm:prSet/>
      <dgm:spPr/>
      <dgm:t>
        <a:bodyPr/>
        <a:lstStyle/>
        <a:p>
          <a:endParaRPr lang="es-ES"/>
        </a:p>
      </dgm:t>
    </dgm:pt>
    <dgm:pt modelId="{16F71318-7398-4778-8E2F-21D12A84122F}" type="sibTrans" cxnId="{751F296F-A854-4AE5-9567-C2803E3653A2}">
      <dgm:prSet/>
      <dgm:spPr/>
      <dgm:t>
        <a:bodyPr/>
        <a:lstStyle/>
        <a:p>
          <a:endParaRPr lang="es-ES"/>
        </a:p>
      </dgm:t>
    </dgm:pt>
    <dgm:pt modelId="{EB29A033-67A5-4BB4-BC66-F71020739AC2}">
      <dgm:prSet phldrT="[Texto]" custT="1"/>
      <dgm:spPr/>
      <dgm:t>
        <a:bodyPr/>
        <a:lstStyle/>
        <a:p>
          <a:endParaRPr lang="es-MX" sz="2000" dirty="0">
            <a:solidFill>
              <a:schemeClr val="bg1"/>
            </a:solidFill>
          </a:endParaRPr>
        </a:p>
      </dgm:t>
    </dgm:pt>
    <dgm:pt modelId="{C5AB3CE6-6636-4D35-BEA8-D20946060C2F}" type="parTrans" cxnId="{1DB40F59-29F2-46CE-B2A0-51C32182DAB7}">
      <dgm:prSet/>
      <dgm:spPr/>
      <dgm:t>
        <a:bodyPr/>
        <a:lstStyle/>
        <a:p>
          <a:endParaRPr lang="es-ES"/>
        </a:p>
      </dgm:t>
    </dgm:pt>
    <dgm:pt modelId="{617A4F5D-08B1-4518-A043-44FBD7EA098C}" type="sibTrans" cxnId="{1DB40F59-29F2-46CE-B2A0-51C32182DAB7}">
      <dgm:prSet/>
      <dgm:spPr/>
      <dgm:t>
        <a:bodyPr/>
        <a:lstStyle/>
        <a:p>
          <a:endParaRPr lang="es-ES"/>
        </a:p>
      </dgm:t>
    </dgm:pt>
    <dgm:pt modelId="{C1CC7568-39E1-452A-A77F-6975921C1191}" type="pres">
      <dgm:prSet presAssocID="{F9EA3696-45F7-45DC-9271-4DF207192FEF}" presName="linearFlow" presStyleCnt="0">
        <dgm:presLayoutVars>
          <dgm:dir/>
          <dgm:animLvl val="lvl"/>
          <dgm:resizeHandles/>
        </dgm:presLayoutVars>
      </dgm:prSet>
      <dgm:spPr/>
      <dgm:t>
        <a:bodyPr/>
        <a:lstStyle/>
        <a:p>
          <a:endParaRPr lang="es-ES"/>
        </a:p>
      </dgm:t>
    </dgm:pt>
    <dgm:pt modelId="{D323B9F4-9AA5-4A70-A55E-FF198B0E770B}" type="pres">
      <dgm:prSet presAssocID="{1C81DD46-4EC2-4AD8-BE79-2B71CC7AFE23}" presName="compositeNode" presStyleCnt="0">
        <dgm:presLayoutVars>
          <dgm:bulletEnabled val="1"/>
        </dgm:presLayoutVars>
      </dgm:prSet>
      <dgm:spPr/>
    </dgm:pt>
    <dgm:pt modelId="{49D3C246-01B9-40A9-96E8-F71F7273F82A}" type="pres">
      <dgm:prSet presAssocID="{1C81DD46-4EC2-4AD8-BE79-2B71CC7AFE23}" presName="image" presStyleLbl="fgImgPlace1" presStyleIdx="0" presStyleCnt="3"/>
      <dgm:spPr>
        <a:blipFill rotWithShape="1">
          <a:blip xmlns:r="http://schemas.openxmlformats.org/officeDocument/2006/relationships" r:embed="rId1"/>
          <a:stretch>
            <a:fillRect/>
          </a:stretch>
        </a:blipFill>
      </dgm:spPr>
    </dgm:pt>
    <dgm:pt modelId="{47C6D28D-3D78-47AE-A132-C15256023054}" type="pres">
      <dgm:prSet presAssocID="{1C81DD46-4EC2-4AD8-BE79-2B71CC7AFE23}" presName="childNode" presStyleLbl="node1" presStyleIdx="0" presStyleCnt="3">
        <dgm:presLayoutVars>
          <dgm:bulletEnabled val="1"/>
        </dgm:presLayoutVars>
      </dgm:prSet>
      <dgm:spPr/>
      <dgm:t>
        <a:bodyPr/>
        <a:lstStyle/>
        <a:p>
          <a:endParaRPr lang="es-ES"/>
        </a:p>
      </dgm:t>
    </dgm:pt>
    <dgm:pt modelId="{B1E04BF1-C0B3-4B7F-89E4-67DB1A5504AB}" type="pres">
      <dgm:prSet presAssocID="{1C81DD46-4EC2-4AD8-BE79-2B71CC7AFE23}" presName="parentNode" presStyleLbl="revTx" presStyleIdx="0" presStyleCnt="3">
        <dgm:presLayoutVars>
          <dgm:chMax val="0"/>
          <dgm:bulletEnabled val="1"/>
        </dgm:presLayoutVars>
      </dgm:prSet>
      <dgm:spPr/>
      <dgm:t>
        <a:bodyPr/>
        <a:lstStyle/>
        <a:p>
          <a:endParaRPr lang="es-ES"/>
        </a:p>
      </dgm:t>
    </dgm:pt>
    <dgm:pt modelId="{9EFCEB86-2C90-460A-9291-A54CE1963CFF}" type="pres">
      <dgm:prSet presAssocID="{B4A3FF74-2243-4C64-AF97-C2ABCB551BA5}" presName="sibTrans" presStyleCnt="0"/>
      <dgm:spPr/>
    </dgm:pt>
    <dgm:pt modelId="{8269504E-AF48-410C-BB9B-803EA4FDEC6B}" type="pres">
      <dgm:prSet presAssocID="{5F9D782A-BC52-4EC4-ACE5-7620A1DFD819}" presName="compositeNode" presStyleCnt="0">
        <dgm:presLayoutVars>
          <dgm:bulletEnabled val="1"/>
        </dgm:presLayoutVars>
      </dgm:prSet>
      <dgm:spPr/>
    </dgm:pt>
    <dgm:pt modelId="{8F3D29DF-D376-4D13-AE37-81D50D288CC1}" type="pres">
      <dgm:prSet presAssocID="{5F9D782A-BC52-4EC4-ACE5-7620A1DFD819}" presName="image" presStyleLbl="fgImgPlace1" presStyleIdx="1" presStyleCnt="3"/>
      <dgm:spPr>
        <a:blipFill rotWithShape="1">
          <a:blip xmlns:r="http://schemas.openxmlformats.org/officeDocument/2006/relationships" r:embed="rId2"/>
          <a:stretch>
            <a:fillRect/>
          </a:stretch>
        </a:blipFill>
      </dgm:spPr>
    </dgm:pt>
    <dgm:pt modelId="{AB0B0EAE-D837-4B63-A8A4-BFD820DB6289}" type="pres">
      <dgm:prSet presAssocID="{5F9D782A-BC52-4EC4-ACE5-7620A1DFD819}" presName="childNode" presStyleLbl="node1" presStyleIdx="1" presStyleCnt="3">
        <dgm:presLayoutVars>
          <dgm:bulletEnabled val="1"/>
        </dgm:presLayoutVars>
      </dgm:prSet>
      <dgm:spPr/>
      <dgm:t>
        <a:bodyPr/>
        <a:lstStyle/>
        <a:p>
          <a:endParaRPr lang="es-ES"/>
        </a:p>
      </dgm:t>
    </dgm:pt>
    <dgm:pt modelId="{3215848C-7C53-4FCB-83BB-4AA25ACB59AB}" type="pres">
      <dgm:prSet presAssocID="{5F9D782A-BC52-4EC4-ACE5-7620A1DFD819}" presName="parentNode" presStyleLbl="revTx" presStyleIdx="1" presStyleCnt="3">
        <dgm:presLayoutVars>
          <dgm:chMax val="0"/>
          <dgm:bulletEnabled val="1"/>
        </dgm:presLayoutVars>
      </dgm:prSet>
      <dgm:spPr/>
      <dgm:t>
        <a:bodyPr/>
        <a:lstStyle/>
        <a:p>
          <a:endParaRPr lang="es-ES"/>
        </a:p>
      </dgm:t>
    </dgm:pt>
    <dgm:pt modelId="{CBA5532F-C20C-44BA-937D-1EC3315A9379}" type="pres">
      <dgm:prSet presAssocID="{AF917743-9F96-42DA-9D27-C955DDB155D1}" presName="sibTrans" presStyleCnt="0"/>
      <dgm:spPr/>
    </dgm:pt>
    <dgm:pt modelId="{FD6376F5-465F-4D45-9B39-077CE039D8F8}" type="pres">
      <dgm:prSet presAssocID="{E84E08BA-DB71-4219-8504-78533E2E7815}" presName="compositeNode" presStyleCnt="0">
        <dgm:presLayoutVars>
          <dgm:bulletEnabled val="1"/>
        </dgm:presLayoutVars>
      </dgm:prSet>
      <dgm:spPr/>
    </dgm:pt>
    <dgm:pt modelId="{0CDD8106-CAA9-4446-B1B8-230247A7ED41}" type="pres">
      <dgm:prSet presAssocID="{E84E08BA-DB71-4219-8504-78533E2E7815}" presName="image" presStyleLbl="fgImgPlace1" presStyleIdx="2" presStyleCnt="3" custScaleX="241083"/>
      <dgm:spPr>
        <a:blipFill rotWithShape="1">
          <a:blip xmlns:r="http://schemas.openxmlformats.org/officeDocument/2006/relationships" r:embed="rId3"/>
          <a:stretch>
            <a:fillRect/>
          </a:stretch>
        </a:blipFill>
      </dgm:spPr>
    </dgm:pt>
    <dgm:pt modelId="{AB902CDC-F7D5-47F0-A0BD-928759C4140A}" type="pres">
      <dgm:prSet presAssocID="{E84E08BA-DB71-4219-8504-78533E2E7815}" presName="childNode" presStyleLbl="node1" presStyleIdx="2" presStyleCnt="3">
        <dgm:presLayoutVars>
          <dgm:bulletEnabled val="1"/>
        </dgm:presLayoutVars>
      </dgm:prSet>
      <dgm:spPr/>
      <dgm:t>
        <a:bodyPr/>
        <a:lstStyle/>
        <a:p>
          <a:endParaRPr lang="es-ES"/>
        </a:p>
      </dgm:t>
    </dgm:pt>
    <dgm:pt modelId="{7B9C9F5A-9E86-485F-9AD9-6505E46A1ED7}" type="pres">
      <dgm:prSet presAssocID="{E84E08BA-DB71-4219-8504-78533E2E7815}" presName="parentNode" presStyleLbl="revTx" presStyleIdx="2" presStyleCnt="3">
        <dgm:presLayoutVars>
          <dgm:chMax val="0"/>
          <dgm:bulletEnabled val="1"/>
        </dgm:presLayoutVars>
      </dgm:prSet>
      <dgm:spPr/>
      <dgm:t>
        <a:bodyPr/>
        <a:lstStyle/>
        <a:p>
          <a:endParaRPr lang="es-ES"/>
        </a:p>
      </dgm:t>
    </dgm:pt>
  </dgm:ptLst>
  <dgm:cxnLst>
    <dgm:cxn modelId="{1EFB5597-0E3C-4A26-9F1E-9059CFE54BE2}" srcId="{E84E08BA-DB71-4219-8504-78533E2E7815}" destId="{7E22688C-42C9-43F5-8360-107FED190B35}" srcOrd="0" destOrd="0" parTransId="{209DEA22-D159-48D0-96B5-7A2094420BF7}" sibTransId="{7E305DF6-4210-4050-A803-C1548EC9EF6C}"/>
    <dgm:cxn modelId="{25DF318C-F9F2-4961-B98B-696BB3D63B66}" type="presOf" srcId="{1EE5A6D6-5363-4109-982D-3759C39DF2A5}" destId="{AB902CDC-F7D5-47F0-A0BD-928759C4140A}" srcOrd="0" destOrd="5" presId="urn:microsoft.com/office/officeart/2005/8/layout/hList2"/>
    <dgm:cxn modelId="{0161DFB9-5E47-43B9-AB8D-649CFC56FAF3}" srcId="{E84E08BA-DB71-4219-8504-78533E2E7815}" destId="{2592114A-2EAA-4F79-8599-807E25DCC6CF}" srcOrd="3" destOrd="0" parTransId="{5726BFD5-AEE7-4EC9-B085-F462EAB7F987}" sibTransId="{3365D0B5-C50E-4B1B-BA4F-6B44709EC2AE}"/>
    <dgm:cxn modelId="{C148C005-47AD-408C-B214-033891215A9E}" srcId="{F9EA3696-45F7-45DC-9271-4DF207192FEF}" destId="{E84E08BA-DB71-4219-8504-78533E2E7815}" srcOrd="2" destOrd="0" parTransId="{1F8BA08A-C2C9-4B7D-BE58-BEFA7BC50442}" sibTransId="{4C7DF5FB-52E9-4D94-8A75-6C7FD56E0A1D}"/>
    <dgm:cxn modelId="{5728A8B6-5A73-4CD3-B12D-B527A0D78477}" srcId="{5F9D782A-BC52-4EC4-ACE5-7620A1DFD819}" destId="{35975FCD-DB77-45B2-B3C4-A2968DA175B0}" srcOrd="2" destOrd="0" parTransId="{95EA30C4-8240-46DE-90AF-28484D8C5735}" sibTransId="{0A88A82C-F700-4818-8E04-539357FE4F70}"/>
    <dgm:cxn modelId="{67A2AA10-94CD-4B39-B8BB-6A353F152D51}" srcId="{E84E08BA-DB71-4219-8504-78533E2E7815}" destId="{B79C38F3-1FA7-4270-B9E7-321912737CE6}" srcOrd="2" destOrd="0" parTransId="{02D42E59-AFDE-4AAF-B80A-EF5292EE2872}" sibTransId="{94948CF9-3081-4F76-AD1E-A71EDD0427D9}"/>
    <dgm:cxn modelId="{1DB40F59-29F2-46CE-B2A0-51C32182DAB7}" srcId="{1C81DD46-4EC2-4AD8-BE79-2B71CC7AFE23}" destId="{EB29A033-67A5-4BB4-BC66-F71020739AC2}" srcOrd="2" destOrd="0" parTransId="{C5AB3CE6-6636-4D35-BEA8-D20946060C2F}" sibTransId="{617A4F5D-08B1-4518-A043-44FBD7EA098C}"/>
    <dgm:cxn modelId="{2BDC208A-197D-41F5-85F0-5FD8522E2C47}" type="presOf" srcId="{35975FCD-DB77-45B2-B3C4-A2968DA175B0}" destId="{AB0B0EAE-D837-4B63-A8A4-BFD820DB6289}" srcOrd="0" destOrd="2" presId="urn:microsoft.com/office/officeart/2005/8/layout/hList2"/>
    <dgm:cxn modelId="{D6887D7C-8C79-4E71-9E0F-ED8A6FA461E6}" srcId="{5F9D782A-BC52-4EC4-ACE5-7620A1DFD819}" destId="{0114B655-75EA-4D77-B8D8-CDB1EB1BA861}" srcOrd="1" destOrd="0" parTransId="{3FE802E9-62E2-420F-9A0F-FA979DE304E0}" sibTransId="{9421AAC2-C4BF-4701-B880-30000C44A9CB}"/>
    <dgm:cxn modelId="{751F296F-A854-4AE5-9567-C2803E3653A2}" srcId="{1C81DD46-4EC2-4AD8-BE79-2B71CC7AFE23}" destId="{A05B6AFA-E883-46EC-87C3-728FC85B5C60}" srcOrd="3" destOrd="0" parTransId="{3B3C82D2-8EE4-4F5B-8D92-2ED39B8B425B}" sibTransId="{16F71318-7398-4778-8E2F-21D12A84122F}"/>
    <dgm:cxn modelId="{207AE517-C5FE-4AE4-8B43-68E1001948B0}" type="presOf" srcId="{A05B6AFA-E883-46EC-87C3-728FC85B5C60}" destId="{47C6D28D-3D78-47AE-A132-C15256023054}" srcOrd="0" destOrd="3" presId="urn:microsoft.com/office/officeart/2005/8/layout/hList2"/>
    <dgm:cxn modelId="{DE748D7F-85AA-4435-8484-4EA8B12C270A}" type="presOf" srcId="{8BF4E6CD-4D45-44BE-8E76-2E7F9B73AC08}" destId="{AB902CDC-F7D5-47F0-A0BD-928759C4140A}" srcOrd="0" destOrd="1" presId="urn:microsoft.com/office/officeart/2005/8/layout/hList2"/>
    <dgm:cxn modelId="{218D1D40-FED7-4AAC-A6B2-0B2EF6C84011}" type="presOf" srcId="{E84E08BA-DB71-4219-8504-78533E2E7815}" destId="{7B9C9F5A-9E86-485F-9AD9-6505E46A1ED7}" srcOrd="0" destOrd="0" presId="urn:microsoft.com/office/officeart/2005/8/layout/hList2"/>
    <dgm:cxn modelId="{A6B7C3C9-E098-4C71-BA27-899F7C6460FC}" srcId="{E84E08BA-DB71-4219-8504-78533E2E7815}" destId="{8BF4E6CD-4D45-44BE-8E76-2E7F9B73AC08}" srcOrd="1" destOrd="0" parTransId="{3BBA7E2D-52FA-47FC-9187-FB0FDD0549FB}" sibTransId="{0F95A919-5195-4E1F-AA81-61C492A48D50}"/>
    <dgm:cxn modelId="{345F317D-C9E1-4480-B323-12E091936443}" srcId="{5F9D782A-BC52-4EC4-ACE5-7620A1DFD819}" destId="{18CBBD4B-E7BA-44C9-8A3A-17BDDEEDAFD4}" srcOrd="3" destOrd="0" parTransId="{E3745370-EE6C-4B2B-B193-42463CE55CF6}" sibTransId="{FB30B963-145B-4D64-8769-55FF8D74A60C}"/>
    <dgm:cxn modelId="{0E01DBCA-1C22-4D45-95EF-2364081D96EA}" type="presOf" srcId="{96135D0A-95A4-437A-84E3-0DDBA63FC0CF}" destId="{47C6D28D-3D78-47AE-A132-C15256023054}" srcOrd="0" destOrd="1" presId="urn:microsoft.com/office/officeart/2005/8/layout/hList2"/>
    <dgm:cxn modelId="{B336F16A-45F4-4F8E-BBFD-627B50A90D61}" type="presOf" srcId="{2592114A-2EAA-4F79-8599-807E25DCC6CF}" destId="{AB902CDC-F7D5-47F0-A0BD-928759C4140A}" srcOrd="0" destOrd="3" presId="urn:microsoft.com/office/officeart/2005/8/layout/hList2"/>
    <dgm:cxn modelId="{CF4F8955-063B-49F3-87DE-CADDA19C5948}" srcId="{1C81DD46-4EC2-4AD8-BE79-2B71CC7AFE23}" destId="{96135D0A-95A4-437A-84E3-0DDBA63FC0CF}" srcOrd="1" destOrd="0" parTransId="{4E87A045-CFEA-4BD6-A80E-9C75AABB02D8}" sibTransId="{94CF102D-F4D2-425E-ABF3-47454A2666BF}"/>
    <dgm:cxn modelId="{44503242-65CE-4B8D-BCC9-76F3AE27017A}" type="presOf" srcId="{7E22688C-42C9-43F5-8360-107FED190B35}" destId="{AB902CDC-F7D5-47F0-A0BD-928759C4140A}" srcOrd="0" destOrd="0" presId="urn:microsoft.com/office/officeart/2005/8/layout/hList2"/>
    <dgm:cxn modelId="{7CD7223C-EB04-46C0-8BB2-A12EB2227A53}" srcId="{5F9D782A-BC52-4EC4-ACE5-7620A1DFD819}" destId="{B4D98D1D-41D2-448F-9A1B-89B8C4DF197B}" srcOrd="0" destOrd="0" parTransId="{C73E4CD5-389F-4F39-BFCC-B8BEA69B0D1D}" sibTransId="{7D70A6F4-16FE-4093-857E-ACC8EDD6D4F0}"/>
    <dgm:cxn modelId="{2F29C63F-7FC9-4810-8077-41EA476177EB}" srcId="{F9EA3696-45F7-45DC-9271-4DF207192FEF}" destId="{5F9D782A-BC52-4EC4-ACE5-7620A1DFD819}" srcOrd="1" destOrd="0" parTransId="{37BE8399-298D-49C2-A9FA-CEB7CD3BBA50}" sibTransId="{AF917743-9F96-42DA-9D27-C955DDB155D1}"/>
    <dgm:cxn modelId="{8A16559D-B894-4F25-96CC-5D384412ACA2}" type="presOf" srcId="{B4D98D1D-41D2-448F-9A1B-89B8C4DF197B}" destId="{AB0B0EAE-D837-4B63-A8A4-BFD820DB6289}" srcOrd="0" destOrd="0" presId="urn:microsoft.com/office/officeart/2005/8/layout/hList2"/>
    <dgm:cxn modelId="{20C4CE9E-484A-4FDC-8F15-5991BC371B42}" type="presOf" srcId="{FA12AA78-B758-4A28-9CF1-C13CB55D66A8}" destId="{AB902CDC-F7D5-47F0-A0BD-928759C4140A}" srcOrd="0" destOrd="4" presId="urn:microsoft.com/office/officeart/2005/8/layout/hList2"/>
    <dgm:cxn modelId="{67CB12E1-8710-495B-A68F-4D5E22185C8C}" type="presOf" srcId="{D3ADFC93-7050-4489-B89C-4B9C7F078DC2}" destId="{47C6D28D-3D78-47AE-A132-C15256023054}" srcOrd="0" destOrd="0" presId="urn:microsoft.com/office/officeart/2005/8/layout/hList2"/>
    <dgm:cxn modelId="{A9559026-CB0B-4E6D-8F04-2E40501E8AE7}" type="presOf" srcId="{EB29A033-67A5-4BB4-BC66-F71020739AC2}" destId="{47C6D28D-3D78-47AE-A132-C15256023054}" srcOrd="0" destOrd="2" presId="urn:microsoft.com/office/officeart/2005/8/layout/hList2"/>
    <dgm:cxn modelId="{037C143A-8274-4D34-8B15-6053F6929864}" type="presOf" srcId="{0114B655-75EA-4D77-B8D8-CDB1EB1BA861}" destId="{AB0B0EAE-D837-4B63-A8A4-BFD820DB6289}" srcOrd="0" destOrd="1" presId="urn:microsoft.com/office/officeart/2005/8/layout/hList2"/>
    <dgm:cxn modelId="{9ADE4E8A-2189-46A9-B2DB-D4184CC5EA95}" srcId="{E84E08BA-DB71-4219-8504-78533E2E7815}" destId="{1EE5A6D6-5363-4109-982D-3759C39DF2A5}" srcOrd="5" destOrd="0" parTransId="{850A982D-65D6-4703-BED1-80C046437388}" sibTransId="{D178772B-86F2-463A-8292-A392BD67E916}"/>
    <dgm:cxn modelId="{F2ADAEAC-31E2-41CD-8E92-46FE3D7BF395}" type="presOf" srcId="{5F9D782A-BC52-4EC4-ACE5-7620A1DFD819}" destId="{3215848C-7C53-4FCB-83BB-4AA25ACB59AB}" srcOrd="0" destOrd="0" presId="urn:microsoft.com/office/officeart/2005/8/layout/hList2"/>
    <dgm:cxn modelId="{F8F2643C-4355-4588-8F6F-D0F6CD903442}" type="presOf" srcId="{1C81DD46-4EC2-4AD8-BE79-2B71CC7AFE23}" destId="{B1E04BF1-C0B3-4B7F-89E4-67DB1A5504AB}" srcOrd="0" destOrd="0" presId="urn:microsoft.com/office/officeart/2005/8/layout/hList2"/>
    <dgm:cxn modelId="{2E7487C1-222C-46BA-AED9-71A3D7D11DDE}" type="presOf" srcId="{18CBBD4B-E7BA-44C9-8A3A-17BDDEEDAFD4}" destId="{AB0B0EAE-D837-4B63-A8A4-BFD820DB6289}" srcOrd="0" destOrd="3" presId="urn:microsoft.com/office/officeart/2005/8/layout/hList2"/>
    <dgm:cxn modelId="{CE4E7591-1B22-4836-9105-4A490E2A0DC7}" type="presOf" srcId="{B79C38F3-1FA7-4270-B9E7-321912737CE6}" destId="{AB902CDC-F7D5-47F0-A0BD-928759C4140A}" srcOrd="0" destOrd="2" presId="urn:microsoft.com/office/officeart/2005/8/layout/hList2"/>
    <dgm:cxn modelId="{56ED1695-D05A-49E1-B248-CA5F8570280C}" srcId="{1C81DD46-4EC2-4AD8-BE79-2B71CC7AFE23}" destId="{D3ADFC93-7050-4489-B89C-4B9C7F078DC2}" srcOrd="0" destOrd="0" parTransId="{EFCEACB9-42B4-49D5-831B-04D82033B48D}" sibTransId="{6CDE468E-0C91-44D8-9CDE-0EB929ACAE28}"/>
    <dgm:cxn modelId="{D8884CC5-51D1-418D-8607-7B9F9B5113CE}" srcId="{F9EA3696-45F7-45DC-9271-4DF207192FEF}" destId="{1C81DD46-4EC2-4AD8-BE79-2B71CC7AFE23}" srcOrd="0" destOrd="0" parTransId="{7D7CD6A6-7C0F-4FD2-BF0E-B6D10FA30173}" sibTransId="{B4A3FF74-2243-4C64-AF97-C2ABCB551BA5}"/>
    <dgm:cxn modelId="{8E9A9C47-81BB-4C6C-A6F2-92143F81233F}" srcId="{E84E08BA-DB71-4219-8504-78533E2E7815}" destId="{FA12AA78-B758-4A28-9CF1-C13CB55D66A8}" srcOrd="4" destOrd="0" parTransId="{9A4A2E3F-0E01-4881-B893-50E8A9616A0E}" sibTransId="{4039BE16-7D96-4C2A-B6DD-7798D479E68E}"/>
    <dgm:cxn modelId="{5BAAB8EE-0875-4829-B74A-83A3265B64B2}" type="presOf" srcId="{F9EA3696-45F7-45DC-9271-4DF207192FEF}" destId="{C1CC7568-39E1-452A-A77F-6975921C1191}" srcOrd="0" destOrd="0" presId="urn:microsoft.com/office/officeart/2005/8/layout/hList2"/>
    <dgm:cxn modelId="{C7EC200B-FCCE-4BF4-97B8-1EBCD7B58C43}" type="presParOf" srcId="{C1CC7568-39E1-452A-A77F-6975921C1191}" destId="{D323B9F4-9AA5-4A70-A55E-FF198B0E770B}" srcOrd="0" destOrd="0" presId="urn:microsoft.com/office/officeart/2005/8/layout/hList2"/>
    <dgm:cxn modelId="{0CBFFC0A-45DD-40E5-BDDD-66E3D5DED6B3}" type="presParOf" srcId="{D323B9F4-9AA5-4A70-A55E-FF198B0E770B}" destId="{49D3C246-01B9-40A9-96E8-F71F7273F82A}" srcOrd="0" destOrd="0" presId="urn:microsoft.com/office/officeart/2005/8/layout/hList2"/>
    <dgm:cxn modelId="{A14FAED2-48A7-45E7-A82A-256E79428306}" type="presParOf" srcId="{D323B9F4-9AA5-4A70-A55E-FF198B0E770B}" destId="{47C6D28D-3D78-47AE-A132-C15256023054}" srcOrd="1" destOrd="0" presId="urn:microsoft.com/office/officeart/2005/8/layout/hList2"/>
    <dgm:cxn modelId="{08352555-BF1B-4FB6-B2F8-7B5F121B2247}" type="presParOf" srcId="{D323B9F4-9AA5-4A70-A55E-FF198B0E770B}" destId="{B1E04BF1-C0B3-4B7F-89E4-67DB1A5504AB}" srcOrd="2" destOrd="0" presId="urn:microsoft.com/office/officeart/2005/8/layout/hList2"/>
    <dgm:cxn modelId="{798E052E-4BA4-45BC-87C5-F9304FCACFDD}" type="presParOf" srcId="{C1CC7568-39E1-452A-A77F-6975921C1191}" destId="{9EFCEB86-2C90-460A-9291-A54CE1963CFF}" srcOrd="1" destOrd="0" presId="urn:microsoft.com/office/officeart/2005/8/layout/hList2"/>
    <dgm:cxn modelId="{2419775E-6787-44BB-86DE-1B5E681598FF}" type="presParOf" srcId="{C1CC7568-39E1-452A-A77F-6975921C1191}" destId="{8269504E-AF48-410C-BB9B-803EA4FDEC6B}" srcOrd="2" destOrd="0" presId="urn:microsoft.com/office/officeart/2005/8/layout/hList2"/>
    <dgm:cxn modelId="{1D16BC0B-71FD-41F6-99BD-356349FE456D}" type="presParOf" srcId="{8269504E-AF48-410C-BB9B-803EA4FDEC6B}" destId="{8F3D29DF-D376-4D13-AE37-81D50D288CC1}" srcOrd="0" destOrd="0" presId="urn:microsoft.com/office/officeart/2005/8/layout/hList2"/>
    <dgm:cxn modelId="{81F4304E-BDCD-49E0-B70B-E5ABF7AF43AD}" type="presParOf" srcId="{8269504E-AF48-410C-BB9B-803EA4FDEC6B}" destId="{AB0B0EAE-D837-4B63-A8A4-BFD820DB6289}" srcOrd="1" destOrd="0" presId="urn:microsoft.com/office/officeart/2005/8/layout/hList2"/>
    <dgm:cxn modelId="{EC1D4F0F-43E0-4701-9EBD-DDF8FEC2A883}" type="presParOf" srcId="{8269504E-AF48-410C-BB9B-803EA4FDEC6B}" destId="{3215848C-7C53-4FCB-83BB-4AA25ACB59AB}" srcOrd="2" destOrd="0" presId="urn:microsoft.com/office/officeart/2005/8/layout/hList2"/>
    <dgm:cxn modelId="{6C10A9AA-119F-43C9-BCBA-A09F16F2AD25}" type="presParOf" srcId="{C1CC7568-39E1-452A-A77F-6975921C1191}" destId="{CBA5532F-C20C-44BA-937D-1EC3315A9379}" srcOrd="3" destOrd="0" presId="urn:microsoft.com/office/officeart/2005/8/layout/hList2"/>
    <dgm:cxn modelId="{49E1D9E0-F8AB-4E08-B09B-A6AA404FBBC2}" type="presParOf" srcId="{C1CC7568-39E1-452A-A77F-6975921C1191}" destId="{FD6376F5-465F-4D45-9B39-077CE039D8F8}" srcOrd="4" destOrd="0" presId="urn:microsoft.com/office/officeart/2005/8/layout/hList2"/>
    <dgm:cxn modelId="{4FEA5989-2FAA-4BA2-A7B3-F3C586F89D82}" type="presParOf" srcId="{FD6376F5-465F-4D45-9B39-077CE039D8F8}" destId="{0CDD8106-CAA9-4446-B1B8-230247A7ED41}" srcOrd="0" destOrd="0" presId="urn:microsoft.com/office/officeart/2005/8/layout/hList2"/>
    <dgm:cxn modelId="{28057AD3-3011-482A-8397-202C2D5B0026}" type="presParOf" srcId="{FD6376F5-465F-4D45-9B39-077CE039D8F8}" destId="{AB902CDC-F7D5-47F0-A0BD-928759C4140A}" srcOrd="1" destOrd="0" presId="urn:microsoft.com/office/officeart/2005/8/layout/hList2"/>
    <dgm:cxn modelId="{81A883F5-281B-43D8-801E-1E317936367F}" type="presParOf" srcId="{FD6376F5-465F-4D45-9B39-077CE039D8F8}" destId="{7B9C9F5A-9E86-485F-9AD9-6505E46A1ED7}" srcOrd="2" destOrd="0" presId="urn:microsoft.com/office/officeart/2005/8/layout/h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12AFB730-23B0-4A50-823C-B0FBE7A3F643}" type="doc">
      <dgm:prSet loTypeId="urn:microsoft.com/office/officeart/2005/8/layout/vList2" loCatId="list" qsTypeId="urn:microsoft.com/office/officeart/2005/8/quickstyle/3d1" qsCatId="3D" csTypeId="urn:microsoft.com/office/officeart/2005/8/colors/colorful5" csCatId="colorful" phldr="1"/>
      <dgm:spPr/>
      <dgm:t>
        <a:bodyPr/>
        <a:lstStyle/>
        <a:p>
          <a:endParaRPr lang="es-MX"/>
        </a:p>
      </dgm:t>
    </dgm:pt>
    <dgm:pt modelId="{7B202365-73FC-415F-8623-D2C3E9DE8667}">
      <dgm:prSet phldrT="[Texto]"/>
      <dgm:spPr/>
      <dgm:t>
        <a:bodyPr/>
        <a:lstStyle/>
        <a:p>
          <a:pPr algn="just"/>
          <a:r>
            <a:rPr lang="es-ES_tradnl" b="1" u="none" dirty="0"/>
            <a:t>A través de una Sociedad de Propósito Específico: </a:t>
          </a:r>
        </a:p>
        <a:p>
          <a:pPr algn="just"/>
          <a:r>
            <a:rPr lang="es-ES_tradnl" u="none" dirty="0"/>
            <a:t>En cuyo caso será esa Sociedad de Propósito Específico quien suscribirá, con el carácter de Vendedor, el Contrato que le haya sido asignado al Consorcio.</a:t>
          </a:r>
          <a:endParaRPr lang="es-MX" dirty="0"/>
        </a:p>
      </dgm:t>
    </dgm:pt>
    <dgm:pt modelId="{B6BB7C9B-90B3-43AB-BF0B-8DADE84314C8}" type="parTrans" cxnId="{F4122285-A05A-43FE-89C1-BD53913703B2}">
      <dgm:prSet/>
      <dgm:spPr/>
      <dgm:t>
        <a:bodyPr/>
        <a:lstStyle/>
        <a:p>
          <a:endParaRPr lang="es-MX"/>
        </a:p>
      </dgm:t>
    </dgm:pt>
    <dgm:pt modelId="{BA820021-8511-41F8-ADF4-E4F2E0237C98}" type="sibTrans" cxnId="{F4122285-A05A-43FE-89C1-BD53913703B2}">
      <dgm:prSet/>
      <dgm:spPr/>
      <dgm:t>
        <a:bodyPr/>
        <a:lstStyle/>
        <a:p>
          <a:endParaRPr lang="es-MX"/>
        </a:p>
      </dgm:t>
    </dgm:pt>
    <dgm:pt modelId="{8A77FF86-7A92-406B-9F08-468FE66E6980}">
      <dgm:prSet/>
      <dgm:spPr/>
      <dgm:t>
        <a:bodyPr/>
        <a:lstStyle/>
        <a:p>
          <a:pPr algn="just"/>
          <a:r>
            <a:rPr lang="es-ES_tradnl" b="1" u="none" dirty="0"/>
            <a:t>Como Consorcio</a:t>
          </a:r>
          <a:r>
            <a:rPr lang="es-ES_tradnl" u="none" dirty="0"/>
            <a:t>:</a:t>
          </a:r>
        </a:p>
        <a:p>
          <a:pPr algn="just"/>
          <a:r>
            <a:rPr lang="es-ES_tradnl" u="none" dirty="0"/>
            <a:t> En cuyo caso todos los miembros comparecerán a la firma del Contrato y, en su conjunto, tendrán el carácter de Vendedor y </a:t>
          </a:r>
          <a:r>
            <a:rPr lang="es-ES_tradnl" u="none" dirty="0">
              <a:solidFill>
                <a:schemeClr val="bg1"/>
              </a:solidFill>
            </a:rPr>
            <a:t>estarán a lo dispuesto en su Convenio Consorcial en el entendido de que </a:t>
          </a:r>
          <a:r>
            <a:rPr lang="es-ES_tradnl" u="sng" dirty="0">
              <a:solidFill>
                <a:schemeClr val="bg1"/>
              </a:solidFill>
            </a:rPr>
            <a:t>cada uno </a:t>
          </a:r>
          <a:r>
            <a:rPr lang="es-ES_tradnl" u="none" dirty="0">
              <a:solidFill>
                <a:schemeClr val="bg1"/>
              </a:solidFill>
            </a:rPr>
            <a:t>de ellos será </a:t>
          </a:r>
          <a:r>
            <a:rPr lang="es-ES_tradnl" u="sng" dirty="0">
              <a:solidFill>
                <a:schemeClr val="bg1"/>
              </a:solidFill>
            </a:rPr>
            <a:t>solidariamente responsable </a:t>
          </a:r>
          <a:r>
            <a:rPr lang="es-ES_tradnl" u="none" dirty="0">
              <a:solidFill>
                <a:schemeClr val="bg1"/>
              </a:solidFill>
            </a:rPr>
            <a:t>del cumplimiento de las obligaciones asumidas en el Contrato por el Vendedor durante la vigencia del mismo. </a:t>
          </a:r>
          <a:endParaRPr lang="es-MX" u="none" dirty="0">
            <a:solidFill>
              <a:schemeClr val="bg1"/>
            </a:solidFill>
          </a:endParaRPr>
        </a:p>
      </dgm:t>
    </dgm:pt>
    <dgm:pt modelId="{26D4F4F6-BD24-4778-87A1-C125A497F32C}" type="parTrans" cxnId="{C70AAEF6-B9CA-44DF-9B5A-3E7DBD4E0125}">
      <dgm:prSet/>
      <dgm:spPr/>
      <dgm:t>
        <a:bodyPr/>
        <a:lstStyle/>
        <a:p>
          <a:endParaRPr lang="es-MX"/>
        </a:p>
      </dgm:t>
    </dgm:pt>
    <dgm:pt modelId="{6F7F25DB-9E9D-4E8D-BA5B-8080CA356986}" type="sibTrans" cxnId="{C70AAEF6-B9CA-44DF-9B5A-3E7DBD4E0125}">
      <dgm:prSet/>
      <dgm:spPr/>
      <dgm:t>
        <a:bodyPr/>
        <a:lstStyle/>
        <a:p>
          <a:endParaRPr lang="es-MX"/>
        </a:p>
      </dgm:t>
    </dgm:pt>
    <dgm:pt modelId="{1AF75D18-703A-4454-ACEC-579B921470FE}" type="pres">
      <dgm:prSet presAssocID="{12AFB730-23B0-4A50-823C-B0FBE7A3F643}" presName="linear" presStyleCnt="0">
        <dgm:presLayoutVars>
          <dgm:animLvl val="lvl"/>
          <dgm:resizeHandles val="exact"/>
        </dgm:presLayoutVars>
      </dgm:prSet>
      <dgm:spPr/>
      <dgm:t>
        <a:bodyPr/>
        <a:lstStyle/>
        <a:p>
          <a:endParaRPr lang="es-ES"/>
        </a:p>
      </dgm:t>
    </dgm:pt>
    <dgm:pt modelId="{A0BC26BE-9CD0-40B4-8729-B96E6B14B647}" type="pres">
      <dgm:prSet presAssocID="{8A77FF86-7A92-406B-9F08-468FE66E6980}" presName="parentText" presStyleLbl="node1" presStyleIdx="0" presStyleCnt="2" custLinFactY="-63673" custLinFactNeighborX="910" custLinFactNeighborY="-100000">
        <dgm:presLayoutVars>
          <dgm:chMax val="0"/>
          <dgm:bulletEnabled val="1"/>
        </dgm:presLayoutVars>
      </dgm:prSet>
      <dgm:spPr/>
      <dgm:t>
        <a:bodyPr/>
        <a:lstStyle/>
        <a:p>
          <a:endParaRPr lang="es-ES"/>
        </a:p>
      </dgm:t>
    </dgm:pt>
    <dgm:pt modelId="{1667BA2D-A14C-4DA0-AB8A-F752276A730E}" type="pres">
      <dgm:prSet presAssocID="{6F7F25DB-9E9D-4E8D-BA5B-8080CA356986}" presName="spacer" presStyleCnt="0"/>
      <dgm:spPr/>
    </dgm:pt>
    <dgm:pt modelId="{FFB4739A-29A6-4D34-B32F-0B8D7CC03AE0}" type="pres">
      <dgm:prSet presAssocID="{7B202365-73FC-415F-8623-D2C3E9DE8667}" presName="parentText" presStyleLbl="node1" presStyleIdx="1" presStyleCnt="2">
        <dgm:presLayoutVars>
          <dgm:chMax val="0"/>
          <dgm:bulletEnabled val="1"/>
        </dgm:presLayoutVars>
      </dgm:prSet>
      <dgm:spPr/>
      <dgm:t>
        <a:bodyPr/>
        <a:lstStyle/>
        <a:p>
          <a:endParaRPr lang="es-ES"/>
        </a:p>
      </dgm:t>
    </dgm:pt>
  </dgm:ptLst>
  <dgm:cxnLst>
    <dgm:cxn modelId="{6D0166FC-EE31-470A-A079-9E2E12354AED}" type="presOf" srcId="{8A77FF86-7A92-406B-9F08-468FE66E6980}" destId="{A0BC26BE-9CD0-40B4-8729-B96E6B14B647}" srcOrd="0" destOrd="0" presId="urn:microsoft.com/office/officeart/2005/8/layout/vList2"/>
    <dgm:cxn modelId="{955C73D8-0146-4622-819D-3E3918F3B542}" type="presOf" srcId="{7B202365-73FC-415F-8623-D2C3E9DE8667}" destId="{FFB4739A-29A6-4D34-B32F-0B8D7CC03AE0}" srcOrd="0" destOrd="0" presId="urn:microsoft.com/office/officeart/2005/8/layout/vList2"/>
    <dgm:cxn modelId="{F4122285-A05A-43FE-89C1-BD53913703B2}" srcId="{12AFB730-23B0-4A50-823C-B0FBE7A3F643}" destId="{7B202365-73FC-415F-8623-D2C3E9DE8667}" srcOrd="1" destOrd="0" parTransId="{B6BB7C9B-90B3-43AB-BF0B-8DADE84314C8}" sibTransId="{BA820021-8511-41F8-ADF4-E4F2E0237C98}"/>
    <dgm:cxn modelId="{C70AAEF6-B9CA-44DF-9B5A-3E7DBD4E0125}" srcId="{12AFB730-23B0-4A50-823C-B0FBE7A3F643}" destId="{8A77FF86-7A92-406B-9F08-468FE66E6980}" srcOrd="0" destOrd="0" parTransId="{26D4F4F6-BD24-4778-87A1-C125A497F32C}" sibTransId="{6F7F25DB-9E9D-4E8D-BA5B-8080CA356986}"/>
    <dgm:cxn modelId="{21FB0F99-8AA2-49FF-8EE9-A2052A03BC98}" type="presOf" srcId="{12AFB730-23B0-4A50-823C-B0FBE7A3F643}" destId="{1AF75D18-703A-4454-ACEC-579B921470FE}" srcOrd="0" destOrd="0" presId="urn:microsoft.com/office/officeart/2005/8/layout/vList2"/>
    <dgm:cxn modelId="{B092ED1E-033C-49F9-B97B-D447B9F12200}" type="presParOf" srcId="{1AF75D18-703A-4454-ACEC-579B921470FE}" destId="{A0BC26BE-9CD0-40B4-8729-B96E6B14B647}" srcOrd="0" destOrd="0" presId="urn:microsoft.com/office/officeart/2005/8/layout/vList2"/>
    <dgm:cxn modelId="{707533A5-7DA2-43AD-85A9-1C1439081380}" type="presParOf" srcId="{1AF75D18-703A-4454-ACEC-579B921470FE}" destId="{1667BA2D-A14C-4DA0-AB8A-F752276A730E}" srcOrd="1" destOrd="0" presId="urn:microsoft.com/office/officeart/2005/8/layout/vList2"/>
    <dgm:cxn modelId="{01CDCBDC-2DEB-4DD3-8546-4A44A29F263E}" type="presParOf" srcId="{1AF75D18-703A-4454-ACEC-579B921470FE}" destId="{FFB4739A-29A6-4D34-B32F-0B8D7CC03AE0}" srcOrd="2"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F9EA3696-45F7-45DC-9271-4DF207192FEF}" type="doc">
      <dgm:prSet loTypeId="urn:microsoft.com/office/officeart/2005/8/layout/hList2" loCatId="list" qsTypeId="urn:microsoft.com/office/officeart/2005/8/quickstyle/simple5" qsCatId="simple" csTypeId="urn:microsoft.com/office/officeart/2005/8/colors/colorful3" csCatId="colorful" phldr="1"/>
      <dgm:spPr/>
      <dgm:t>
        <a:bodyPr/>
        <a:lstStyle/>
        <a:p>
          <a:endParaRPr lang="es-MX"/>
        </a:p>
      </dgm:t>
    </dgm:pt>
    <dgm:pt modelId="{1C81DD46-4EC2-4AD8-BE79-2B71CC7AFE23}">
      <dgm:prSet phldrT="[Texto]"/>
      <dgm:spPr/>
      <dgm:t>
        <a:bodyPr/>
        <a:lstStyle/>
        <a:p>
          <a:r>
            <a:rPr lang="es-MX"/>
            <a:t>PERSONA FÍSICA 	</a:t>
          </a:r>
        </a:p>
      </dgm:t>
    </dgm:pt>
    <dgm:pt modelId="{7D7CD6A6-7C0F-4FD2-BF0E-B6D10FA30173}" type="parTrans" cxnId="{D8884CC5-51D1-418D-8607-7B9F9B5113CE}">
      <dgm:prSet/>
      <dgm:spPr/>
      <dgm:t>
        <a:bodyPr/>
        <a:lstStyle/>
        <a:p>
          <a:endParaRPr lang="es-MX"/>
        </a:p>
      </dgm:t>
    </dgm:pt>
    <dgm:pt modelId="{B4A3FF74-2243-4C64-AF97-C2ABCB551BA5}" type="sibTrans" cxnId="{D8884CC5-51D1-418D-8607-7B9F9B5113CE}">
      <dgm:prSet/>
      <dgm:spPr/>
      <dgm:t>
        <a:bodyPr/>
        <a:lstStyle/>
        <a:p>
          <a:endParaRPr lang="es-MX"/>
        </a:p>
      </dgm:t>
    </dgm:pt>
    <dgm:pt modelId="{96135D0A-95A4-437A-84E3-0DDBA63FC0CF}">
      <dgm:prSet phldrT="[Texto]" custT="1"/>
      <dgm:spPr/>
      <dgm:t>
        <a:bodyPr/>
        <a:lstStyle/>
        <a:p>
          <a:r>
            <a:rPr lang="es-MX" sz="2500" dirty="0"/>
            <a:t>En todos los casos</a:t>
          </a:r>
        </a:p>
      </dgm:t>
    </dgm:pt>
    <dgm:pt modelId="{4E87A045-CFEA-4BD6-A80E-9C75AABB02D8}" type="parTrans" cxnId="{CF4F8955-063B-49F3-87DE-CADDA19C5948}">
      <dgm:prSet/>
      <dgm:spPr/>
      <dgm:t>
        <a:bodyPr/>
        <a:lstStyle/>
        <a:p>
          <a:endParaRPr lang="es-MX"/>
        </a:p>
      </dgm:t>
    </dgm:pt>
    <dgm:pt modelId="{94CF102D-F4D2-425E-ABF3-47454A2666BF}" type="sibTrans" cxnId="{CF4F8955-063B-49F3-87DE-CADDA19C5948}">
      <dgm:prSet/>
      <dgm:spPr/>
      <dgm:t>
        <a:bodyPr/>
        <a:lstStyle/>
        <a:p>
          <a:endParaRPr lang="es-MX"/>
        </a:p>
      </dgm:t>
    </dgm:pt>
    <dgm:pt modelId="{5F9D782A-BC52-4EC4-ACE5-7620A1DFD819}">
      <dgm:prSet phldrT="[Texto]"/>
      <dgm:spPr/>
      <dgm:t>
        <a:bodyPr/>
        <a:lstStyle/>
        <a:p>
          <a:r>
            <a:rPr lang="es-MX" dirty="0"/>
            <a:t>PERSONA MORAL </a:t>
          </a:r>
        </a:p>
      </dgm:t>
    </dgm:pt>
    <dgm:pt modelId="{37BE8399-298D-49C2-A9FA-CEB7CD3BBA50}" type="parTrans" cxnId="{2F29C63F-7FC9-4810-8077-41EA476177EB}">
      <dgm:prSet/>
      <dgm:spPr/>
      <dgm:t>
        <a:bodyPr/>
        <a:lstStyle/>
        <a:p>
          <a:endParaRPr lang="es-MX"/>
        </a:p>
      </dgm:t>
    </dgm:pt>
    <dgm:pt modelId="{AF917743-9F96-42DA-9D27-C955DDB155D1}" type="sibTrans" cxnId="{2F29C63F-7FC9-4810-8077-41EA476177EB}">
      <dgm:prSet/>
      <dgm:spPr/>
      <dgm:t>
        <a:bodyPr/>
        <a:lstStyle/>
        <a:p>
          <a:endParaRPr lang="es-MX"/>
        </a:p>
      </dgm:t>
    </dgm:pt>
    <dgm:pt modelId="{18CBBD4B-E7BA-44C9-8A3A-17BDDEEDAFD4}">
      <dgm:prSet phldrT="[Texto]" custT="1"/>
      <dgm:spPr/>
      <dgm:t>
        <a:bodyPr/>
        <a:lstStyle/>
        <a:p>
          <a:r>
            <a:rPr lang="es-MX" sz="2400" dirty="0"/>
            <a:t>Extranjera</a:t>
          </a:r>
          <a:r>
            <a:rPr lang="es-MX" sz="1800" dirty="0"/>
            <a:t> </a:t>
          </a:r>
        </a:p>
      </dgm:t>
    </dgm:pt>
    <dgm:pt modelId="{E3745370-EE6C-4B2B-B193-42463CE55CF6}" type="parTrans" cxnId="{345F317D-C9E1-4480-B323-12E091936443}">
      <dgm:prSet/>
      <dgm:spPr/>
      <dgm:t>
        <a:bodyPr/>
        <a:lstStyle/>
        <a:p>
          <a:endParaRPr lang="es-MX"/>
        </a:p>
      </dgm:t>
    </dgm:pt>
    <dgm:pt modelId="{FB30B963-145B-4D64-8769-55FF8D74A60C}" type="sibTrans" cxnId="{345F317D-C9E1-4480-B323-12E091936443}">
      <dgm:prSet/>
      <dgm:spPr/>
      <dgm:t>
        <a:bodyPr/>
        <a:lstStyle/>
        <a:p>
          <a:endParaRPr lang="es-MX"/>
        </a:p>
      </dgm:t>
    </dgm:pt>
    <dgm:pt modelId="{E84E08BA-DB71-4219-8504-78533E2E7815}">
      <dgm:prSet phldrT="[Texto]"/>
      <dgm:spPr/>
      <dgm:t>
        <a:bodyPr/>
        <a:lstStyle/>
        <a:p>
          <a:r>
            <a:rPr lang="es-MX"/>
            <a:t>CONSORCIO </a:t>
          </a:r>
        </a:p>
      </dgm:t>
    </dgm:pt>
    <dgm:pt modelId="{1F8BA08A-C2C9-4B7D-BE58-BEFA7BC50442}" type="parTrans" cxnId="{C148C005-47AD-408C-B214-033891215A9E}">
      <dgm:prSet/>
      <dgm:spPr/>
      <dgm:t>
        <a:bodyPr/>
        <a:lstStyle/>
        <a:p>
          <a:endParaRPr lang="es-MX"/>
        </a:p>
      </dgm:t>
    </dgm:pt>
    <dgm:pt modelId="{4C7DF5FB-52E9-4D94-8A75-6C7FD56E0A1D}" type="sibTrans" cxnId="{C148C005-47AD-408C-B214-033891215A9E}">
      <dgm:prSet/>
      <dgm:spPr/>
      <dgm:t>
        <a:bodyPr/>
        <a:lstStyle/>
        <a:p>
          <a:endParaRPr lang="es-MX"/>
        </a:p>
      </dgm:t>
    </dgm:pt>
    <dgm:pt modelId="{1EE5A6D6-5363-4109-982D-3759C39DF2A5}">
      <dgm:prSet phldrT="[Texto]"/>
      <dgm:spPr/>
      <dgm:t>
        <a:bodyPr/>
        <a:lstStyle/>
        <a:p>
          <a:endParaRPr lang="es-MX" sz="1100" dirty="0"/>
        </a:p>
      </dgm:t>
    </dgm:pt>
    <dgm:pt modelId="{850A982D-65D6-4703-BED1-80C046437388}" type="parTrans" cxnId="{9ADE4E8A-2189-46A9-B2DB-D4184CC5EA95}">
      <dgm:prSet/>
      <dgm:spPr/>
      <dgm:t>
        <a:bodyPr/>
        <a:lstStyle/>
        <a:p>
          <a:endParaRPr lang="es-MX"/>
        </a:p>
      </dgm:t>
    </dgm:pt>
    <dgm:pt modelId="{D178772B-86F2-463A-8292-A392BD67E916}" type="sibTrans" cxnId="{9ADE4E8A-2189-46A9-B2DB-D4184CC5EA95}">
      <dgm:prSet/>
      <dgm:spPr/>
      <dgm:t>
        <a:bodyPr/>
        <a:lstStyle/>
        <a:p>
          <a:endParaRPr lang="es-MX"/>
        </a:p>
      </dgm:t>
    </dgm:pt>
    <dgm:pt modelId="{FA12AA78-B758-4A28-9CF1-C13CB55D66A8}">
      <dgm:prSet phldrT="[Texto]" custT="1"/>
      <dgm:spPr/>
      <dgm:t>
        <a:bodyPr/>
        <a:lstStyle/>
        <a:p>
          <a:endParaRPr lang="es-MX" sz="1200" dirty="0">
            <a:solidFill>
              <a:sysClr val="windowText" lastClr="000000"/>
            </a:solidFill>
          </a:endParaRPr>
        </a:p>
      </dgm:t>
    </dgm:pt>
    <dgm:pt modelId="{9A4A2E3F-0E01-4881-B893-50E8A9616A0E}" type="parTrans" cxnId="{8E9A9C47-81BB-4C6C-A6F2-92143F81233F}">
      <dgm:prSet/>
      <dgm:spPr/>
      <dgm:t>
        <a:bodyPr/>
        <a:lstStyle/>
        <a:p>
          <a:endParaRPr lang="es-MX"/>
        </a:p>
      </dgm:t>
    </dgm:pt>
    <dgm:pt modelId="{4039BE16-7D96-4C2A-B6DD-7798D479E68E}" type="sibTrans" cxnId="{8E9A9C47-81BB-4C6C-A6F2-92143F81233F}">
      <dgm:prSet/>
      <dgm:spPr/>
      <dgm:t>
        <a:bodyPr/>
        <a:lstStyle/>
        <a:p>
          <a:endParaRPr lang="es-MX"/>
        </a:p>
      </dgm:t>
    </dgm:pt>
    <dgm:pt modelId="{B4D98D1D-41D2-448F-9A1B-89B8C4DF197B}">
      <dgm:prSet phldrT="[Texto]" custT="1"/>
      <dgm:spPr/>
      <dgm:t>
        <a:bodyPr/>
        <a:lstStyle/>
        <a:p>
          <a:endParaRPr lang="es-MX" sz="1100" dirty="0"/>
        </a:p>
      </dgm:t>
    </dgm:pt>
    <dgm:pt modelId="{C73E4CD5-389F-4F39-BFCC-B8BEA69B0D1D}" type="parTrans" cxnId="{7CD7223C-EB04-46C0-8BB2-A12EB2227A53}">
      <dgm:prSet/>
      <dgm:spPr/>
      <dgm:t>
        <a:bodyPr/>
        <a:lstStyle/>
        <a:p>
          <a:endParaRPr lang="es-MX"/>
        </a:p>
      </dgm:t>
    </dgm:pt>
    <dgm:pt modelId="{7D70A6F4-16FE-4093-857E-ACC8EDD6D4F0}" type="sibTrans" cxnId="{7CD7223C-EB04-46C0-8BB2-A12EB2227A53}">
      <dgm:prSet/>
      <dgm:spPr/>
      <dgm:t>
        <a:bodyPr/>
        <a:lstStyle/>
        <a:p>
          <a:endParaRPr lang="es-MX"/>
        </a:p>
      </dgm:t>
    </dgm:pt>
    <dgm:pt modelId="{7E22688C-42C9-43F5-8360-107FED190B35}">
      <dgm:prSet phldrT="[Texto]" custT="1"/>
      <dgm:spPr/>
      <dgm:t>
        <a:bodyPr/>
        <a:lstStyle/>
        <a:p>
          <a:r>
            <a:rPr lang="es-MX" sz="1200"/>
            <a:t>Cuando entre los consorciantes se encuentre:</a:t>
          </a:r>
          <a:endParaRPr lang="es-MX" sz="1100" dirty="0"/>
        </a:p>
      </dgm:t>
    </dgm:pt>
    <dgm:pt modelId="{209DEA22-D159-48D0-96B5-7A2094420BF7}" type="parTrans" cxnId="{1EFB5597-0E3C-4A26-9F1E-9059CFE54BE2}">
      <dgm:prSet/>
      <dgm:spPr/>
      <dgm:t>
        <a:bodyPr/>
        <a:lstStyle/>
        <a:p>
          <a:endParaRPr lang="es-MX"/>
        </a:p>
      </dgm:t>
    </dgm:pt>
    <dgm:pt modelId="{7E305DF6-4210-4050-A803-C1548EC9EF6C}" type="sibTrans" cxnId="{1EFB5597-0E3C-4A26-9F1E-9059CFE54BE2}">
      <dgm:prSet/>
      <dgm:spPr/>
      <dgm:t>
        <a:bodyPr/>
        <a:lstStyle/>
        <a:p>
          <a:endParaRPr lang="es-MX"/>
        </a:p>
      </dgm:t>
    </dgm:pt>
    <dgm:pt modelId="{35975FCD-DB77-45B2-B3C4-A2968DA175B0}">
      <dgm:prSet phldrT="[Texto]" custT="1"/>
      <dgm:spPr/>
      <dgm:t>
        <a:bodyPr/>
        <a:lstStyle/>
        <a:p>
          <a:endParaRPr lang="es-MX" sz="1400" dirty="0">
            <a:solidFill>
              <a:sysClr val="windowText" lastClr="000000"/>
            </a:solidFill>
          </a:endParaRPr>
        </a:p>
      </dgm:t>
    </dgm:pt>
    <dgm:pt modelId="{95EA30C4-8240-46DE-90AF-28484D8C5735}" type="parTrans" cxnId="{5728A8B6-5A73-4CD3-B12D-B527A0D78477}">
      <dgm:prSet/>
      <dgm:spPr/>
      <dgm:t>
        <a:bodyPr/>
        <a:lstStyle/>
        <a:p>
          <a:endParaRPr lang="es-MX"/>
        </a:p>
      </dgm:t>
    </dgm:pt>
    <dgm:pt modelId="{0A88A82C-F700-4818-8E04-539357FE4F70}" type="sibTrans" cxnId="{5728A8B6-5A73-4CD3-B12D-B527A0D78477}">
      <dgm:prSet/>
      <dgm:spPr/>
      <dgm:t>
        <a:bodyPr/>
        <a:lstStyle/>
        <a:p>
          <a:endParaRPr lang="es-MX"/>
        </a:p>
      </dgm:t>
    </dgm:pt>
    <dgm:pt modelId="{AE0817BE-587E-45F6-ACF2-6EB4369A31FF}">
      <dgm:prSet phldrT="[Texto]" custT="1"/>
      <dgm:spPr/>
      <dgm:t>
        <a:bodyPr/>
        <a:lstStyle/>
        <a:p>
          <a:endParaRPr lang="es-MX" sz="1200" dirty="0">
            <a:solidFill>
              <a:sysClr val="windowText" lastClr="000000"/>
            </a:solidFill>
          </a:endParaRPr>
        </a:p>
      </dgm:t>
    </dgm:pt>
    <dgm:pt modelId="{542FEFBA-B6B1-40EE-990E-ACC00FF384F4}" type="parTrans" cxnId="{5687C9ED-7AD9-4514-8116-07BEE6A65BE4}">
      <dgm:prSet/>
      <dgm:spPr/>
      <dgm:t>
        <a:bodyPr/>
        <a:lstStyle/>
        <a:p>
          <a:endParaRPr lang="es-MX"/>
        </a:p>
      </dgm:t>
    </dgm:pt>
    <dgm:pt modelId="{FE0228D5-C56D-4230-ACCE-DCC644EE709E}" type="sibTrans" cxnId="{5687C9ED-7AD9-4514-8116-07BEE6A65BE4}">
      <dgm:prSet/>
      <dgm:spPr/>
      <dgm:t>
        <a:bodyPr/>
        <a:lstStyle/>
        <a:p>
          <a:endParaRPr lang="es-MX"/>
        </a:p>
      </dgm:t>
    </dgm:pt>
    <dgm:pt modelId="{9A48A947-0DA5-4277-9791-9CCE1D4A2E8C}">
      <dgm:prSet phldrT="[Texto]" custT="1"/>
      <dgm:spPr/>
      <dgm:t>
        <a:bodyPr/>
        <a:lstStyle/>
        <a:p>
          <a:endParaRPr lang="es-MX" sz="1100"/>
        </a:p>
      </dgm:t>
    </dgm:pt>
    <dgm:pt modelId="{8329AF9E-3932-4312-8161-824D51BD2B00}" type="parTrans" cxnId="{FA7BCCDA-B07A-4C44-B983-332B49F2980F}">
      <dgm:prSet/>
      <dgm:spPr/>
      <dgm:t>
        <a:bodyPr/>
        <a:lstStyle/>
        <a:p>
          <a:endParaRPr lang="es-MX"/>
        </a:p>
      </dgm:t>
    </dgm:pt>
    <dgm:pt modelId="{BBC999A4-A891-4379-94EA-2ECAB785C577}" type="sibTrans" cxnId="{FA7BCCDA-B07A-4C44-B983-332B49F2980F}">
      <dgm:prSet/>
      <dgm:spPr/>
      <dgm:t>
        <a:bodyPr/>
        <a:lstStyle/>
        <a:p>
          <a:endParaRPr lang="es-MX"/>
        </a:p>
      </dgm:t>
    </dgm:pt>
    <dgm:pt modelId="{7FDA55E7-FFF5-45BC-8ECD-FF572299C7C9}">
      <dgm:prSet phldrT="[Texto]" custT="1"/>
      <dgm:spPr/>
      <dgm:t>
        <a:bodyPr/>
        <a:lstStyle/>
        <a:p>
          <a:r>
            <a:rPr lang="es-MX" sz="1100" dirty="0"/>
            <a:t>Una persona física.</a:t>
          </a:r>
        </a:p>
      </dgm:t>
    </dgm:pt>
    <dgm:pt modelId="{B8D46340-BE71-471A-B750-65FB5BA893FC}" type="parTrans" cxnId="{DB4F7C27-38CA-4C09-8306-A8A55AF37C42}">
      <dgm:prSet/>
      <dgm:spPr/>
      <dgm:t>
        <a:bodyPr/>
        <a:lstStyle/>
        <a:p>
          <a:endParaRPr lang="es-MX"/>
        </a:p>
      </dgm:t>
    </dgm:pt>
    <dgm:pt modelId="{02C04AD3-8FB9-4EF4-8F8A-647A6FF8AC68}" type="sibTrans" cxnId="{DB4F7C27-38CA-4C09-8306-A8A55AF37C42}">
      <dgm:prSet/>
      <dgm:spPr/>
      <dgm:t>
        <a:bodyPr/>
        <a:lstStyle/>
        <a:p>
          <a:endParaRPr lang="es-MX"/>
        </a:p>
      </dgm:t>
    </dgm:pt>
    <dgm:pt modelId="{4B4C15CD-7EAA-491C-9DCC-90C547DBC400}">
      <dgm:prSet phldrT="[Texto]" custT="1"/>
      <dgm:spPr/>
      <dgm:t>
        <a:bodyPr/>
        <a:lstStyle/>
        <a:p>
          <a:endParaRPr lang="es-MX" sz="1100" dirty="0"/>
        </a:p>
      </dgm:t>
    </dgm:pt>
    <dgm:pt modelId="{DEADCEB3-09D4-477F-A31A-5766A570D60D}" type="parTrans" cxnId="{4BB2150D-45B6-4D0E-9B1B-8FE562717F58}">
      <dgm:prSet/>
      <dgm:spPr/>
      <dgm:t>
        <a:bodyPr/>
        <a:lstStyle/>
        <a:p>
          <a:endParaRPr lang="es-MX"/>
        </a:p>
      </dgm:t>
    </dgm:pt>
    <dgm:pt modelId="{95E7E2DC-E860-4339-9096-EB04606F62E5}" type="sibTrans" cxnId="{4BB2150D-45B6-4D0E-9B1B-8FE562717F58}">
      <dgm:prSet/>
      <dgm:spPr/>
      <dgm:t>
        <a:bodyPr/>
        <a:lstStyle/>
        <a:p>
          <a:endParaRPr lang="es-MX"/>
        </a:p>
      </dgm:t>
    </dgm:pt>
    <dgm:pt modelId="{51957EB3-E32D-4650-B677-68F291F46823}">
      <dgm:prSet phldrT="[Texto]" custT="1"/>
      <dgm:spPr/>
      <dgm:t>
        <a:bodyPr/>
        <a:lstStyle/>
        <a:p>
          <a:r>
            <a:rPr lang="es-MX" sz="1100" dirty="0"/>
            <a:t>Una  persona moral extranjera.</a:t>
          </a:r>
        </a:p>
      </dgm:t>
    </dgm:pt>
    <dgm:pt modelId="{52D9A541-67A0-498C-A137-60D55C84E5B4}" type="parTrans" cxnId="{31679236-0C73-4ACF-BE10-C8C257D937C4}">
      <dgm:prSet/>
      <dgm:spPr/>
      <dgm:t>
        <a:bodyPr/>
        <a:lstStyle/>
        <a:p>
          <a:endParaRPr lang="es-MX"/>
        </a:p>
      </dgm:t>
    </dgm:pt>
    <dgm:pt modelId="{08BF7EB4-FC86-4349-87DB-4AE126AB6A33}" type="sibTrans" cxnId="{31679236-0C73-4ACF-BE10-C8C257D937C4}">
      <dgm:prSet/>
      <dgm:spPr/>
      <dgm:t>
        <a:bodyPr/>
        <a:lstStyle/>
        <a:p>
          <a:endParaRPr lang="es-MX"/>
        </a:p>
      </dgm:t>
    </dgm:pt>
    <dgm:pt modelId="{E2EC486E-D4F3-438E-BB73-7E6EC57E0EAA}">
      <dgm:prSet phldrT="[Texto]" custT="1"/>
      <dgm:spPr/>
      <dgm:t>
        <a:bodyPr/>
        <a:lstStyle/>
        <a:p>
          <a:endParaRPr lang="es-MX" sz="2500" dirty="0"/>
        </a:p>
      </dgm:t>
    </dgm:pt>
    <dgm:pt modelId="{61AF314F-F014-4A60-AB5F-5F75687761D3}" type="parTrans" cxnId="{450364F8-3D41-4906-A64B-E86FF4C3897B}">
      <dgm:prSet/>
      <dgm:spPr/>
      <dgm:t>
        <a:bodyPr/>
        <a:lstStyle/>
        <a:p>
          <a:endParaRPr lang="es-MX"/>
        </a:p>
      </dgm:t>
    </dgm:pt>
    <dgm:pt modelId="{0FF35809-4C97-490D-951D-8369FB83A583}" type="sibTrans" cxnId="{450364F8-3D41-4906-A64B-E86FF4C3897B}">
      <dgm:prSet/>
      <dgm:spPr/>
      <dgm:t>
        <a:bodyPr/>
        <a:lstStyle/>
        <a:p>
          <a:endParaRPr lang="es-MX"/>
        </a:p>
      </dgm:t>
    </dgm:pt>
    <dgm:pt modelId="{C1CC7568-39E1-452A-A77F-6975921C1191}" type="pres">
      <dgm:prSet presAssocID="{F9EA3696-45F7-45DC-9271-4DF207192FEF}" presName="linearFlow" presStyleCnt="0">
        <dgm:presLayoutVars>
          <dgm:dir/>
          <dgm:animLvl val="lvl"/>
          <dgm:resizeHandles/>
        </dgm:presLayoutVars>
      </dgm:prSet>
      <dgm:spPr/>
      <dgm:t>
        <a:bodyPr/>
        <a:lstStyle/>
        <a:p>
          <a:endParaRPr lang="es-ES"/>
        </a:p>
      </dgm:t>
    </dgm:pt>
    <dgm:pt modelId="{D323B9F4-9AA5-4A70-A55E-FF198B0E770B}" type="pres">
      <dgm:prSet presAssocID="{1C81DD46-4EC2-4AD8-BE79-2B71CC7AFE23}" presName="compositeNode" presStyleCnt="0">
        <dgm:presLayoutVars>
          <dgm:bulletEnabled val="1"/>
        </dgm:presLayoutVars>
      </dgm:prSet>
      <dgm:spPr/>
    </dgm:pt>
    <dgm:pt modelId="{49D3C246-01B9-40A9-96E8-F71F7273F82A}" type="pres">
      <dgm:prSet presAssocID="{1C81DD46-4EC2-4AD8-BE79-2B71CC7AFE23}" presName="image" presStyleLbl="fgImgPlace1" presStyleIdx="0" presStyleCnt="3" custLinFactNeighborX="19844" custLinFactNeighborY="1506"/>
      <dgm:spPr>
        <a:blipFill rotWithShape="1">
          <a:blip xmlns:r="http://schemas.openxmlformats.org/officeDocument/2006/relationships" r:embed="rId1"/>
          <a:stretch>
            <a:fillRect/>
          </a:stretch>
        </a:blipFill>
      </dgm:spPr>
    </dgm:pt>
    <dgm:pt modelId="{47C6D28D-3D78-47AE-A132-C15256023054}" type="pres">
      <dgm:prSet presAssocID="{1C81DD46-4EC2-4AD8-BE79-2B71CC7AFE23}" presName="childNode" presStyleLbl="node1" presStyleIdx="0" presStyleCnt="3">
        <dgm:presLayoutVars>
          <dgm:bulletEnabled val="1"/>
        </dgm:presLayoutVars>
      </dgm:prSet>
      <dgm:spPr/>
      <dgm:t>
        <a:bodyPr/>
        <a:lstStyle/>
        <a:p>
          <a:endParaRPr lang="es-ES"/>
        </a:p>
      </dgm:t>
    </dgm:pt>
    <dgm:pt modelId="{B1E04BF1-C0B3-4B7F-89E4-67DB1A5504AB}" type="pres">
      <dgm:prSet presAssocID="{1C81DD46-4EC2-4AD8-BE79-2B71CC7AFE23}" presName="parentNode" presStyleLbl="revTx" presStyleIdx="0" presStyleCnt="3">
        <dgm:presLayoutVars>
          <dgm:chMax val="0"/>
          <dgm:bulletEnabled val="1"/>
        </dgm:presLayoutVars>
      </dgm:prSet>
      <dgm:spPr/>
      <dgm:t>
        <a:bodyPr/>
        <a:lstStyle/>
        <a:p>
          <a:endParaRPr lang="es-ES"/>
        </a:p>
      </dgm:t>
    </dgm:pt>
    <dgm:pt modelId="{9EFCEB86-2C90-460A-9291-A54CE1963CFF}" type="pres">
      <dgm:prSet presAssocID="{B4A3FF74-2243-4C64-AF97-C2ABCB551BA5}" presName="sibTrans" presStyleCnt="0"/>
      <dgm:spPr/>
    </dgm:pt>
    <dgm:pt modelId="{8269504E-AF48-410C-BB9B-803EA4FDEC6B}" type="pres">
      <dgm:prSet presAssocID="{5F9D782A-BC52-4EC4-ACE5-7620A1DFD819}" presName="compositeNode" presStyleCnt="0">
        <dgm:presLayoutVars>
          <dgm:bulletEnabled val="1"/>
        </dgm:presLayoutVars>
      </dgm:prSet>
      <dgm:spPr/>
    </dgm:pt>
    <dgm:pt modelId="{8F3D29DF-D376-4D13-AE37-81D50D288CC1}" type="pres">
      <dgm:prSet presAssocID="{5F9D782A-BC52-4EC4-ACE5-7620A1DFD819}" presName="image" presStyleLbl="fgImgPlace1" presStyleIdx="1" presStyleCnt="3"/>
      <dgm:spPr>
        <a:blipFill rotWithShape="1">
          <a:blip xmlns:r="http://schemas.openxmlformats.org/officeDocument/2006/relationships" r:embed="rId2"/>
          <a:stretch>
            <a:fillRect/>
          </a:stretch>
        </a:blipFill>
      </dgm:spPr>
    </dgm:pt>
    <dgm:pt modelId="{AB0B0EAE-D837-4B63-A8A4-BFD820DB6289}" type="pres">
      <dgm:prSet presAssocID="{5F9D782A-BC52-4EC4-ACE5-7620A1DFD819}" presName="childNode" presStyleLbl="node1" presStyleIdx="1" presStyleCnt="3" custLinFactNeighborX="-393" custLinFactNeighborY="182">
        <dgm:presLayoutVars>
          <dgm:bulletEnabled val="1"/>
        </dgm:presLayoutVars>
      </dgm:prSet>
      <dgm:spPr/>
      <dgm:t>
        <a:bodyPr/>
        <a:lstStyle/>
        <a:p>
          <a:endParaRPr lang="es-ES"/>
        </a:p>
      </dgm:t>
    </dgm:pt>
    <dgm:pt modelId="{3215848C-7C53-4FCB-83BB-4AA25ACB59AB}" type="pres">
      <dgm:prSet presAssocID="{5F9D782A-BC52-4EC4-ACE5-7620A1DFD819}" presName="parentNode" presStyleLbl="revTx" presStyleIdx="1" presStyleCnt="3">
        <dgm:presLayoutVars>
          <dgm:chMax val="0"/>
          <dgm:bulletEnabled val="1"/>
        </dgm:presLayoutVars>
      </dgm:prSet>
      <dgm:spPr/>
      <dgm:t>
        <a:bodyPr/>
        <a:lstStyle/>
        <a:p>
          <a:endParaRPr lang="es-ES"/>
        </a:p>
      </dgm:t>
    </dgm:pt>
    <dgm:pt modelId="{CBA5532F-C20C-44BA-937D-1EC3315A9379}" type="pres">
      <dgm:prSet presAssocID="{AF917743-9F96-42DA-9D27-C955DDB155D1}" presName="sibTrans" presStyleCnt="0"/>
      <dgm:spPr/>
    </dgm:pt>
    <dgm:pt modelId="{FD6376F5-465F-4D45-9B39-077CE039D8F8}" type="pres">
      <dgm:prSet presAssocID="{E84E08BA-DB71-4219-8504-78533E2E7815}" presName="compositeNode" presStyleCnt="0">
        <dgm:presLayoutVars>
          <dgm:bulletEnabled val="1"/>
        </dgm:presLayoutVars>
      </dgm:prSet>
      <dgm:spPr/>
    </dgm:pt>
    <dgm:pt modelId="{0CDD8106-CAA9-4446-B1B8-230247A7ED41}" type="pres">
      <dgm:prSet presAssocID="{E84E08BA-DB71-4219-8504-78533E2E7815}" presName="image" presStyleLbl="fgImgPlace1" presStyleIdx="2" presStyleCnt="3" custScaleX="241083"/>
      <dgm:spPr>
        <a:blipFill rotWithShape="1">
          <a:blip xmlns:r="http://schemas.openxmlformats.org/officeDocument/2006/relationships" r:embed="rId3"/>
          <a:stretch>
            <a:fillRect/>
          </a:stretch>
        </a:blipFill>
      </dgm:spPr>
    </dgm:pt>
    <dgm:pt modelId="{AB902CDC-F7D5-47F0-A0BD-928759C4140A}" type="pres">
      <dgm:prSet presAssocID="{E84E08BA-DB71-4219-8504-78533E2E7815}" presName="childNode" presStyleLbl="node1" presStyleIdx="2" presStyleCnt="3">
        <dgm:presLayoutVars>
          <dgm:bulletEnabled val="1"/>
        </dgm:presLayoutVars>
      </dgm:prSet>
      <dgm:spPr/>
      <dgm:t>
        <a:bodyPr/>
        <a:lstStyle/>
        <a:p>
          <a:endParaRPr lang="es-ES"/>
        </a:p>
      </dgm:t>
    </dgm:pt>
    <dgm:pt modelId="{7B9C9F5A-9E86-485F-9AD9-6505E46A1ED7}" type="pres">
      <dgm:prSet presAssocID="{E84E08BA-DB71-4219-8504-78533E2E7815}" presName="parentNode" presStyleLbl="revTx" presStyleIdx="2" presStyleCnt="3">
        <dgm:presLayoutVars>
          <dgm:chMax val="0"/>
          <dgm:bulletEnabled val="1"/>
        </dgm:presLayoutVars>
      </dgm:prSet>
      <dgm:spPr/>
      <dgm:t>
        <a:bodyPr/>
        <a:lstStyle/>
        <a:p>
          <a:endParaRPr lang="es-ES"/>
        </a:p>
      </dgm:t>
    </dgm:pt>
  </dgm:ptLst>
  <dgm:cxnLst>
    <dgm:cxn modelId="{5687C9ED-7AD9-4514-8116-07BEE6A65BE4}" srcId="{E84E08BA-DB71-4219-8504-78533E2E7815}" destId="{AE0817BE-587E-45F6-ACF2-6EB4369A31FF}" srcOrd="5" destOrd="0" parTransId="{542FEFBA-B6B1-40EE-990E-ACC00FF384F4}" sibTransId="{FE0228D5-C56D-4230-ACCE-DCC644EE709E}"/>
    <dgm:cxn modelId="{1EFB5597-0E3C-4A26-9F1E-9059CFE54BE2}" srcId="{E84E08BA-DB71-4219-8504-78533E2E7815}" destId="{7E22688C-42C9-43F5-8360-107FED190B35}" srcOrd="1" destOrd="0" parTransId="{209DEA22-D159-48D0-96B5-7A2094420BF7}" sibTransId="{7E305DF6-4210-4050-A803-C1548EC9EF6C}"/>
    <dgm:cxn modelId="{C74F40E5-D210-4933-BCDF-9B02DBC1D9C3}" type="presOf" srcId="{B4D98D1D-41D2-448F-9A1B-89B8C4DF197B}" destId="{AB0B0EAE-D837-4B63-A8A4-BFD820DB6289}" srcOrd="0" destOrd="0" presId="urn:microsoft.com/office/officeart/2005/8/layout/hList2"/>
    <dgm:cxn modelId="{C148C005-47AD-408C-B214-033891215A9E}" srcId="{F9EA3696-45F7-45DC-9271-4DF207192FEF}" destId="{E84E08BA-DB71-4219-8504-78533E2E7815}" srcOrd="2" destOrd="0" parTransId="{1F8BA08A-C2C9-4B7D-BE58-BEFA7BC50442}" sibTransId="{4C7DF5FB-52E9-4D94-8A75-6C7FD56E0A1D}"/>
    <dgm:cxn modelId="{BE47430D-7862-415C-9B06-4B8DE77B22C7}" type="presOf" srcId="{E2EC486E-D4F3-438E-BB73-7E6EC57E0EAA}" destId="{47C6D28D-3D78-47AE-A132-C15256023054}" srcOrd="0" destOrd="0" presId="urn:microsoft.com/office/officeart/2005/8/layout/hList2"/>
    <dgm:cxn modelId="{AC2CFABA-529D-4EE0-84A6-CE652C72FC6D}" type="presOf" srcId="{E84E08BA-DB71-4219-8504-78533E2E7815}" destId="{7B9C9F5A-9E86-485F-9AD9-6505E46A1ED7}" srcOrd="0" destOrd="0" presId="urn:microsoft.com/office/officeart/2005/8/layout/hList2"/>
    <dgm:cxn modelId="{5728A8B6-5A73-4CD3-B12D-B527A0D78477}" srcId="{5F9D782A-BC52-4EC4-ACE5-7620A1DFD819}" destId="{35975FCD-DB77-45B2-B3C4-A2968DA175B0}" srcOrd="1" destOrd="0" parTransId="{95EA30C4-8240-46DE-90AF-28484D8C5735}" sibTransId="{0A88A82C-F700-4818-8E04-539357FE4F70}"/>
    <dgm:cxn modelId="{9A7DF9BB-F174-4A7C-834C-F491E99B506F}" type="presOf" srcId="{18CBBD4B-E7BA-44C9-8A3A-17BDDEEDAFD4}" destId="{AB0B0EAE-D837-4B63-A8A4-BFD820DB6289}" srcOrd="0" destOrd="2" presId="urn:microsoft.com/office/officeart/2005/8/layout/hList2"/>
    <dgm:cxn modelId="{6C0A56ED-494E-4D45-B193-84D3B80FF3EA}" type="presOf" srcId="{7E22688C-42C9-43F5-8360-107FED190B35}" destId="{AB902CDC-F7D5-47F0-A0BD-928759C4140A}" srcOrd="0" destOrd="1" presId="urn:microsoft.com/office/officeart/2005/8/layout/hList2"/>
    <dgm:cxn modelId="{345F317D-C9E1-4480-B323-12E091936443}" srcId="{5F9D782A-BC52-4EC4-ACE5-7620A1DFD819}" destId="{18CBBD4B-E7BA-44C9-8A3A-17BDDEEDAFD4}" srcOrd="2" destOrd="0" parTransId="{E3745370-EE6C-4B2B-B193-42463CE55CF6}" sibTransId="{FB30B963-145B-4D64-8769-55FF8D74A60C}"/>
    <dgm:cxn modelId="{FFDB0F0A-8D6C-4E19-9B32-FD5720329C8F}" type="presOf" srcId="{AE0817BE-587E-45F6-ACF2-6EB4369A31FF}" destId="{AB902CDC-F7D5-47F0-A0BD-928759C4140A}" srcOrd="0" destOrd="5" presId="urn:microsoft.com/office/officeart/2005/8/layout/hList2"/>
    <dgm:cxn modelId="{7A766D27-DB31-4757-A5B9-B070D81087DA}" type="presOf" srcId="{35975FCD-DB77-45B2-B3C4-A2968DA175B0}" destId="{AB0B0EAE-D837-4B63-A8A4-BFD820DB6289}" srcOrd="0" destOrd="1" presId="urn:microsoft.com/office/officeart/2005/8/layout/hList2"/>
    <dgm:cxn modelId="{4BB2150D-45B6-4D0E-9B1B-8FE562717F58}" srcId="{E84E08BA-DB71-4219-8504-78533E2E7815}" destId="{4B4C15CD-7EAA-491C-9DCC-90C547DBC400}" srcOrd="2" destOrd="0" parTransId="{DEADCEB3-09D4-477F-A31A-5766A570D60D}" sibTransId="{95E7E2DC-E860-4339-9096-EB04606F62E5}"/>
    <dgm:cxn modelId="{501B0D9F-A041-4B3D-86D7-0EAD587DEC9C}" type="presOf" srcId="{4B4C15CD-7EAA-491C-9DCC-90C547DBC400}" destId="{AB902CDC-F7D5-47F0-A0BD-928759C4140A}" srcOrd="0" destOrd="2" presId="urn:microsoft.com/office/officeart/2005/8/layout/hList2"/>
    <dgm:cxn modelId="{CF4F8955-063B-49F3-87DE-CADDA19C5948}" srcId="{1C81DD46-4EC2-4AD8-BE79-2B71CC7AFE23}" destId="{96135D0A-95A4-437A-84E3-0DDBA63FC0CF}" srcOrd="1" destOrd="0" parTransId="{4E87A045-CFEA-4BD6-A80E-9C75AABB02D8}" sibTransId="{94CF102D-F4D2-425E-ABF3-47454A2666BF}"/>
    <dgm:cxn modelId="{5ABCE697-C7ED-4149-A852-A1E22C186B7F}" type="presOf" srcId="{51957EB3-E32D-4650-B677-68F291F46823}" destId="{AB902CDC-F7D5-47F0-A0BD-928759C4140A}" srcOrd="0" destOrd="4" presId="urn:microsoft.com/office/officeart/2005/8/layout/hList2"/>
    <dgm:cxn modelId="{7CD7223C-EB04-46C0-8BB2-A12EB2227A53}" srcId="{5F9D782A-BC52-4EC4-ACE5-7620A1DFD819}" destId="{B4D98D1D-41D2-448F-9A1B-89B8C4DF197B}" srcOrd="0" destOrd="0" parTransId="{C73E4CD5-389F-4F39-BFCC-B8BEA69B0D1D}" sibTransId="{7D70A6F4-16FE-4093-857E-ACC8EDD6D4F0}"/>
    <dgm:cxn modelId="{2F29C63F-7FC9-4810-8077-41EA476177EB}" srcId="{F9EA3696-45F7-45DC-9271-4DF207192FEF}" destId="{5F9D782A-BC52-4EC4-ACE5-7620A1DFD819}" srcOrd="1" destOrd="0" parTransId="{37BE8399-298D-49C2-A9FA-CEB7CD3BBA50}" sibTransId="{AF917743-9F96-42DA-9D27-C955DDB155D1}"/>
    <dgm:cxn modelId="{25A336FD-B2C9-45AE-982A-D760FD91CCAE}" type="presOf" srcId="{1C81DD46-4EC2-4AD8-BE79-2B71CC7AFE23}" destId="{B1E04BF1-C0B3-4B7F-89E4-67DB1A5504AB}" srcOrd="0" destOrd="0" presId="urn:microsoft.com/office/officeart/2005/8/layout/hList2"/>
    <dgm:cxn modelId="{DB4F7C27-38CA-4C09-8306-A8A55AF37C42}" srcId="{E84E08BA-DB71-4219-8504-78533E2E7815}" destId="{7FDA55E7-FFF5-45BC-8ECD-FF572299C7C9}" srcOrd="3" destOrd="0" parTransId="{B8D46340-BE71-471A-B750-65FB5BA893FC}" sibTransId="{02C04AD3-8FB9-4EF4-8F8A-647A6FF8AC68}"/>
    <dgm:cxn modelId="{6A388F02-38CF-4138-8515-EC445E5E8146}" type="presOf" srcId="{1EE5A6D6-5363-4109-982D-3759C39DF2A5}" destId="{AB902CDC-F7D5-47F0-A0BD-928759C4140A}" srcOrd="0" destOrd="7" presId="urn:microsoft.com/office/officeart/2005/8/layout/hList2"/>
    <dgm:cxn modelId="{927FFDB2-2ECF-4F03-9919-E278F7D78796}" type="presOf" srcId="{96135D0A-95A4-437A-84E3-0DDBA63FC0CF}" destId="{47C6D28D-3D78-47AE-A132-C15256023054}" srcOrd="0" destOrd="1" presId="urn:microsoft.com/office/officeart/2005/8/layout/hList2"/>
    <dgm:cxn modelId="{FA7BCCDA-B07A-4C44-B983-332B49F2980F}" srcId="{E84E08BA-DB71-4219-8504-78533E2E7815}" destId="{9A48A947-0DA5-4277-9791-9CCE1D4A2E8C}" srcOrd="0" destOrd="0" parTransId="{8329AF9E-3932-4312-8161-824D51BD2B00}" sibTransId="{BBC999A4-A891-4379-94EA-2ECAB785C577}"/>
    <dgm:cxn modelId="{450364F8-3D41-4906-A64B-E86FF4C3897B}" srcId="{1C81DD46-4EC2-4AD8-BE79-2B71CC7AFE23}" destId="{E2EC486E-D4F3-438E-BB73-7E6EC57E0EAA}" srcOrd="0" destOrd="0" parTransId="{61AF314F-F014-4A60-AB5F-5F75687761D3}" sibTransId="{0FF35809-4C97-490D-951D-8369FB83A583}"/>
    <dgm:cxn modelId="{9ADE4E8A-2189-46A9-B2DB-D4184CC5EA95}" srcId="{E84E08BA-DB71-4219-8504-78533E2E7815}" destId="{1EE5A6D6-5363-4109-982D-3759C39DF2A5}" srcOrd="7" destOrd="0" parTransId="{850A982D-65D6-4703-BED1-80C046437388}" sibTransId="{D178772B-86F2-463A-8292-A392BD67E916}"/>
    <dgm:cxn modelId="{FD19DFD9-E9F4-49D8-ABD2-2F5454862C46}" type="presOf" srcId="{5F9D782A-BC52-4EC4-ACE5-7620A1DFD819}" destId="{3215848C-7C53-4FCB-83BB-4AA25ACB59AB}" srcOrd="0" destOrd="0" presId="urn:microsoft.com/office/officeart/2005/8/layout/hList2"/>
    <dgm:cxn modelId="{31679236-0C73-4ACF-BE10-C8C257D937C4}" srcId="{E84E08BA-DB71-4219-8504-78533E2E7815}" destId="{51957EB3-E32D-4650-B677-68F291F46823}" srcOrd="4" destOrd="0" parTransId="{52D9A541-67A0-498C-A137-60D55C84E5B4}" sibTransId="{08BF7EB4-FC86-4349-87DB-4AE126AB6A33}"/>
    <dgm:cxn modelId="{5CAA755D-7F2F-481F-A865-B60C93C0FB72}" type="presOf" srcId="{F9EA3696-45F7-45DC-9271-4DF207192FEF}" destId="{C1CC7568-39E1-452A-A77F-6975921C1191}" srcOrd="0" destOrd="0" presId="urn:microsoft.com/office/officeart/2005/8/layout/hList2"/>
    <dgm:cxn modelId="{E4484B68-9D6E-467B-9DBF-8714B01A3122}" type="presOf" srcId="{9A48A947-0DA5-4277-9791-9CCE1D4A2E8C}" destId="{AB902CDC-F7D5-47F0-A0BD-928759C4140A}" srcOrd="0" destOrd="0" presId="urn:microsoft.com/office/officeart/2005/8/layout/hList2"/>
    <dgm:cxn modelId="{D8884CC5-51D1-418D-8607-7B9F9B5113CE}" srcId="{F9EA3696-45F7-45DC-9271-4DF207192FEF}" destId="{1C81DD46-4EC2-4AD8-BE79-2B71CC7AFE23}" srcOrd="0" destOrd="0" parTransId="{7D7CD6A6-7C0F-4FD2-BF0E-B6D10FA30173}" sibTransId="{B4A3FF74-2243-4C64-AF97-C2ABCB551BA5}"/>
    <dgm:cxn modelId="{BDDFE4CD-9F25-46EB-B7B2-AC70D9039B31}" type="presOf" srcId="{FA12AA78-B758-4A28-9CF1-C13CB55D66A8}" destId="{AB902CDC-F7D5-47F0-A0BD-928759C4140A}" srcOrd="0" destOrd="6" presId="urn:microsoft.com/office/officeart/2005/8/layout/hList2"/>
    <dgm:cxn modelId="{8E9A9C47-81BB-4C6C-A6F2-92143F81233F}" srcId="{E84E08BA-DB71-4219-8504-78533E2E7815}" destId="{FA12AA78-B758-4A28-9CF1-C13CB55D66A8}" srcOrd="6" destOrd="0" parTransId="{9A4A2E3F-0E01-4881-B893-50E8A9616A0E}" sibTransId="{4039BE16-7D96-4C2A-B6DD-7798D479E68E}"/>
    <dgm:cxn modelId="{07DE7D37-AF8B-4CE6-97C8-5ACA595D691C}" type="presOf" srcId="{7FDA55E7-FFF5-45BC-8ECD-FF572299C7C9}" destId="{AB902CDC-F7D5-47F0-A0BD-928759C4140A}" srcOrd="0" destOrd="3" presId="urn:microsoft.com/office/officeart/2005/8/layout/hList2"/>
    <dgm:cxn modelId="{08E87B91-CD89-422A-9FF9-7D03DDB96F67}" type="presParOf" srcId="{C1CC7568-39E1-452A-A77F-6975921C1191}" destId="{D323B9F4-9AA5-4A70-A55E-FF198B0E770B}" srcOrd="0" destOrd="0" presId="urn:microsoft.com/office/officeart/2005/8/layout/hList2"/>
    <dgm:cxn modelId="{953D840D-D5C1-4797-AAB0-3169FE04BC11}" type="presParOf" srcId="{D323B9F4-9AA5-4A70-A55E-FF198B0E770B}" destId="{49D3C246-01B9-40A9-96E8-F71F7273F82A}" srcOrd="0" destOrd="0" presId="urn:microsoft.com/office/officeart/2005/8/layout/hList2"/>
    <dgm:cxn modelId="{837D985B-6C95-47A4-BEFC-C915386DFEAD}" type="presParOf" srcId="{D323B9F4-9AA5-4A70-A55E-FF198B0E770B}" destId="{47C6D28D-3D78-47AE-A132-C15256023054}" srcOrd="1" destOrd="0" presId="urn:microsoft.com/office/officeart/2005/8/layout/hList2"/>
    <dgm:cxn modelId="{00C965F0-4DD8-43EB-B0BE-F591655A90B7}" type="presParOf" srcId="{D323B9F4-9AA5-4A70-A55E-FF198B0E770B}" destId="{B1E04BF1-C0B3-4B7F-89E4-67DB1A5504AB}" srcOrd="2" destOrd="0" presId="urn:microsoft.com/office/officeart/2005/8/layout/hList2"/>
    <dgm:cxn modelId="{8617C9EB-0F24-4AF1-8D3D-950D84CFAFC4}" type="presParOf" srcId="{C1CC7568-39E1-452A-A77F-6975921C1191}" destId="{9EFCEB86-2C90-460A-9291-A54CE1963CFF}" srcOrd="1" destOrd="0" presId="urn:microsoft.com/office/officeart/2005/8/layout/hList2"/>
    <dgm:cxn modelId="{730DB3D1-26F9-4E08-853A-5C832145420F}" type="presParOf" srcId="{C1CC7568-39E1-452A-A77F-6975921C1191}" destId="{8269504E-AF48-410C-BB9B-803EA4FDEC6B}" srcOrd="2" destOrd="0" presId="urn:microsoft.com/office/officeart/2005/8/layout/hList2"/>
    <dgm:cxn modelId="{89DC2BB0-0E6F-4183-8D62-251F184CE233}" type="presParOf" srcId="{8269504E-AF48-410C-BB9B-803EA4FDEC6B}" destId="{8F3D29DF-D376-4D13-AE37-81D50D288CC1}" srcOrd="0" destOrd="0" presId="urn:microsoft.com/office/officeart/2005/8/layout/hList2"/>
    <dgm:cxn modelId="{160D72A1-1073-4EE3-9F1E-EF161EBE0444}" type="presParOf" srcId="{8269504E-AF48-410C-BB9B-803EA4FDEC6B}" destId="{AB0B0EAE-D837-4B63-A8A4-BFD820DB6289}" srcOrd="1" destOrd="0" presId="urn:microsoft.com/office/officeart/2005/8/layout/hList2"/>
    <dgm:cxn modelId="{16862788-BC13-4408-8A7F-F4A1AF0B9EF6}" type="presParOf" srcId="{8269504E-AF48-410C-BB9B-803EA4FDEC6B}" destId="{3215848C-7C53-4FCB-83BB-4AA25ACB59AB}" srcOrd="2" destOrd="0" presId="urn:microsoft.com/office/officeart/2005/8/layout/hList2"/>
    <dgm:cxn modelId="{2341D5DC-8B6A-463B-9160-3B3BFE45F79E}" type="presParOf" srcId="{C1CC7568-39E1-452A-A77F-6975921C1191}" destId="{CBA5532F-C20C-44BA-937D-1EC3315A9379}" srcOrd="3" destOrd="0" presId="urn:microsoft.com/office/officeart/2005/8/layout/hList2"/>
    <dgm:cxn modelId="{9C147D0B-0F8A-4AC2-BE7C-E57467C7FF16}" type="presParOf" srcId="{C1CC7568-39E1-452A-A77F-6975921C1191}" destId="{FD6376F5-465F-4D45-9B39-077CE039D8F8}" srcOrd="4" destOrd="0" presId="urn:microsoft.com/office/officeart/2005/8/layout/hList2"/>
    <dgm:cxn modelId="{1A76255B-42CD-48CA-957B-5CB5ADAA8209}" type="presParOf" srcId="{FD6376F5-465F-4D45-9B39-077CE039D8F8}" destId="{0CDD8106-CAA9-4446-B1B8-230247A7ED41}" srcOrd="0" destOrd="0" presId="urn:microsoft.com/office/officeart/2005/8/layout/hList2"/>
    <dgm:cxn modelId="{B0ABA8F1-3427-4D63-8FC2-D51F5F8DDC25}" type="presParOf" srcId="{FD6376F5-465F-4D45-9B39-077CE039D8F8}" destId="{AB902CDC-F7D5-47F0-A0BD-928759C4140A}" srcOrd="1" destOrd="0" presId="urn:microsoft.com/office/officeart/2005/8/layout/hList2"/>
    <dgm:cxn modelId="{E5947867-9465-418A-AE44-2DEC2F6B0CE4}" type="presParOf" srcId="{FD6376F5-465F-4D45-9B39-077CE039D8F8}" destId="{7B9C9F5A-9E86-485F-9AD9-6505E46A1ED7}" srcOrd="2" destOrd="0" presId="urn:microsoft.com/office/officeart/2005/8/layout/h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E75C128-BF2F-4A5C-AF28-B777D3219F31}">
      <dsp:nvSpPr>
        <dsp:cNvPr id="0" name=""/>
        <dsp:cNvSpPr/>
      </dsp:nvSpPr>
      <dsp:spPr>
        <a:xfrm>
          <a:off x="3034687" y="72483"/>
          <a:ext cx="2302519" cy="1381511"/>
        </a:xfrm>
        <a:prstGeom prst="rect">
          <a:avLst/>
        </a:prstGeom>
        <a:solidFill>
          <a:schemeClr val="accent5">
            <a:lumMod val="20000"/>
            <a:lumOff val="8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lvl="0" algn="ctr" defTabSz="755650">
            <a:lnSpc>
              <a:spcPct val="90000"/>
            </a:lnSpc>
            <a:spcBef>
              <a:spcPct val="0"/>
            </a:spcBef>
            <a:spcAft>
              <a:spcPct val="35000"/>
            </a:spcAft>
          </a:pPr>
          <a:r>
            <a:rPr lang="es-MX" sz="1700" b="0" kern="1200" dirty="0">
              <a:solidFill>
                <a:schemeClr val="tx1"/>
              </a:solidFill>
            </a:rPr>
            <a:t>Características de la Subasta</a:t>
          </a:r>
        </a:p>
      </dsp:txBody>
      <dsp:txXfrm>
        <a:off x="3034687" y="72483"/>
        <a:ext cx="2302519" cy="1381511"/>
      </dsp:txXfrm>
    </dsp:sp>
    <dsp:sp modelId="{B15CAAD5-19EF-48E1-9EE5-BF47936FA5DE}">
      <dsp:nvSpPr>
        <dsp:cNvPr id="0" name=""/>
        <dsp:cNvSpPr/>
      </dsp:nvSpPr>
      <dsp:spPr>
        <a:xfrm>
          <a:off x="5554957" y="72483"/>
          <a:ext cx="2302519" cy="1381511"/>
        </a:xfrm>
        <a:prstGeom prst="rect">
          <a:avLst/>
        </a:prstGeom>
        <a:solidFill>
          <a:schemeClr val="accent5">
            <a:lumMod val="20000"/>
            <a:lumOff val="8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lvl="0" algn="ctr" defTabSz="755650">
            <a:lnSpc>
              <a:spcPct val="90000"/>
            </a:lnSpc>
            <a:spcBef>
              <a:spcPct val="0"/>
            </a:spcBef>
            <a:spcAft>
              <a:spcPct val="35000"/>
            </a:spcAft>
          </a:pPr>
          <a:r>
            <a:rPr lang="es-MX" sz="1700" b="0" kern="1200" dirty="0">
              <a:solidFill>
                <a:schemeClr val="tx1"/>
              </a:solidFill>
            </a:rPr>
            <a:t>Procedimientos y reglas de la Subasta</a:t>
          </a:r>
        </a:p>
      </dsp:txBody>
      <dsp:txXfrm>
        <a:off x="5554957" y="72483"/>
        <a:ext cx="2302519" cy="1381511"/>
      </dsp:txXfrm>
    </dsp:sp>
    <dsp:sp modelId="{D31381E8-E74F-46D0-AE43-7540D37DB293}">
      <dsp:nvSpPr>
        <dsp:cNvPr id="0" name=""/>
        <dsp:cNvSpPr/>
      </dsp:nvSpPr>
      <dsp:spPr>
        <a:xfrm>
          <a:off x="442395" y="1584644"/>
          <a:ext cx="2302519" cy="1381511"/>
        </a:xfrm>
        <a:prstGeom prst="rect">
          <a:avLst/>
        </a:prstGeom>
        <a:solidFill>
          <a:schemeClr val="accent5">
            <a:lumMod val="20000"/>
            <a:lumOff val="8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lvl="0" algn="ctr" defTabSz="755650">
            <a:lnSpc>
              <a:spcPct val="90000"/>
            </a:lnSpc>
            <a:spcBef>
              <a:spcPct val="0"/>
            </a:spcBef>
            <a:spcAft>
              <a:spcPct val="35000"/>
            </a:spcAft>
          </a:pPr>
          <a:r>
            <a:rPr lang="es-MX" sz="1700" b="0" kern="1200" dirty="0">
              <a:solidFill>
                <a:schemeClr val="tx1"/>
              </a:solidFill>
            </a:rPr>
            <a:t>Presentación de oferta de Compra</a:t>
          </a:r>
        </a:p>
      </dsp:txBody>
      <dsp:txXfrm>
        <a:off x="442395" y="1584644"/>
        <a:ext cx="2302519" cy="1381511"/>
      </dsp:txXfrm>
    </dsp:sp>
    <dsp:sp modelId="{3DD54EBB-E986-4BF9-908C-ED129E8A12D2}">
      <dsp:nvSpPr>
        <dsp:cNvPr id="0" name=""/>
        <dsp:cNvSpPr/>
      </dsp:nvSpPr>
      <dsp:spPr>
        <a:xfrm>
          <a:off x="3034687" y="1584640"/>
          <a:ext cx="2302519" cy="1381511"/>
        </a:xfrm>
        <a:prstGeom prst="rect">
          <a:avLst/>
        </a:prstGeom>
        <a:solidFill>
          <a:schemeClr val="accent5">
            <a:lumMod val="20000"/>
            <a:lumOff val="8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lvl="0" algn="ctr" defTabSz="755650">
            <a:lnSpc>
              <a:spcPct val="90000"/>
            </a:lnSpc>
            <a:spcBef>
              <a:spcPct val="0"/>
            </a:spcBef>
            <a:spcAft>
              <a:spcPct val="35000"/>
            </a:spcAft>
          </a:pPr>
          <a:r>
            <a:rPr lang="es-MX" sz="1700" b="0" kern="1200" dirty="0">
              <a:solidFill>
                <a:schemeClr val="tx1"/>
              </a:solidFill>
            </a:rPr>
            <a:t>Precalificación de las Ofertas de Venta</a:t>
          </a:r>
        </a:p>
      </dsp:txBody>
      <dsp:txXfrm>
        <a:off x="3034687" y="1584640"/>
        <a:ext cx="2302519" cy="1381511"/>
      </dsp:txXfrm>
    </dsp:sp>
    <dsp:sp modelId="{1B187E55-3BF2-45D1-81C1-4CE838A6E2C0}">
      <dsp:nvSpPr>
        <dsp:cNvPr id="0" name=""/>
        <dsp:cNvSpPr/>
      </dsp:nvSpPr>
      <dsp:spPr>
        <a:xfrm>
          <a:off x="5554957" y="1584654"/>
          <a:ext cx="2302519" cy="1381511"/>
        </a:xfrm>
        <a:prstGeom prst="rect">
          <a:avLst/>
        </a:prstGeom>
        <a:solidFill>
          <a:schemeClr val="accent5">
            <a:lumMod val="20000"/>
            <a:lumOff val="8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marR="0" lvl="0" indent="0" algn="ctr" defTabSz="914400" eaLnBrk="1" fontAlgn="auto" latinLnBrk="0" hangingPunct="1">
            <a:lnSpc>
              <a:spcPct val="100000"/>
            </a:lnSpc>
            <a:spcBef>
              <a:spcPct val="0"/>
            </a:spcBef>
            <a:spcAft>
              <a:spcPts val="0"/>
            </a:spcAft>
            <a:buClrTx/>
            <a:buSzTx/>
            <a:buFontTx/>
            <a:buNone/>
            <a:tabLst/>
            <a:defRPr/>
          </a:pPr>
          <a:endParaRPr lang="es-MX" sz="1700" b="0" kern="1200" dirty="0">
            <a:solidFill>
              <a:schemeClr val="tx1"/>
            </a:solidFill>
          </a:endParaRPr>
        </a:p>
        <a:p>
          <a:pPr marL="0" marR="0" lvl="0" indent="0" algn="ctr" defTabSz="914400" eaLnBrk="1" fontAlgn="auto" latinLnBrk="0" hangingPunct="1">
            <a:lnSpc>
              <a:spcPct val="100000"/>
            </a:lnSpc>
            <a:spcBef>
              <a:spcPct val="0"/>
            </a:spcBef>
            <a:spcAft>
              <a:spcPts val="0"/>
            </a:spcAft>
            <a:buClrTx/>
            <a:buSzTx/>
            <a:buFontTx/>
            <a:buNone/>
            <a:tabLst/>
            <a:defRPr/>
          </a:pPr>
          <a:r>
            <a:rPr lang="es-MX" sz="1700" b="0" kern="1200" dirty="0">
              <a:solidFill>
                <a:schemeClr val="tx1"/>
              </a:solidFill>
            </a:rPr>
            <a:t>Evaluación de las Ofertas de Venta</a:t>
          </a:r>
        </a:p>
        <a:p>
          <a:pPr lvl="0" algn="ctr" defTabSz="711200">
            <a:lnSpc>
              <a:spcPct val="90000"/>
            </a:lnSpc>
            <a:spcBef>
              <a:spcPct val="0"/>
            </a:spcBef>
            <a:spcAft>
              <a:spcPct val="35000"/>
            </a:spcAft>
          </a:pPr>
          <a:endParaRPr lang="es-MX" sz="1700" kern="1200" dirty="0"/>
        </a:p>
      </dsp:txBody>
      <dsp:txXfrm>
        <a:off x="5554957" y="1584654"/>
        <a:ext cx="2302519" cy="1381511"/>
      </dsp:txXfrm>
    </dsp:sp>
    <dsp:sp modelId="{F0489FCB-F7D6-431C-AF5A-676A9107AA68}">
      <dsp:nvSpPr>
        <dsp:cNvPr id="0" name=""/>
        <dsp:cNvSpPr/>
      </dsp:nvSpPr>
      <dsp:spPr>
        <a:xfrm>
          <a:off x="1666530" y="3384370"/>
          <a:ext cx="2302519" cy="1094419"/>
        </a:xfrm>
        <a:prstGeom prst="rect">
          <a:avLst/>
        </a:prstGeom>
        <a:solidFill>
          <a:schemeClr val="accent5">
            <a:lumMod val="20000"/>
            <a:lumOff val="8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marR="0" lvl="0" indent="0" algn="ctr" defTabSz="914400" eaLnBrk="1" fontAlgn="auto" latinLnBrk="0" hangingPunct="1">
            <a:lnSpc>
              <a:spcPct val="100000"/>
            </a:lnSpc>
            <a:spcBef>
              <a:spcPct val="0"/>
            </a:spcBef>
            <a:spcAft>
              <a:spcPts val="0"/>
            </a:spcAft>
            <a:buClrTx/>
            <a:buSzTx/>
            <a:buFontTx/>
            <a:buNone/>
            <a:tabLst/>
            <a:defRPr/>
          </a:pPr>
          <a:r>
            <a:rPr lang="es-MX" sz="1700" kern="1200" dirty="0">
              <a:solidFill>
                <a:schemeClr val="tx1"/>
              </a:solidFill>
            </a:rPr>
            <a:t>Fallo de la Subasta y Asignación de Contratos</a:t>
          </a:r>
        </a:p>
        <a:p>
          <a:pPr lvl="0" algn="ctr" defTabSz="711200">
            <a:lnSpc>
              <a:spcPct val="90000"/>
            </a:lnSpc>
            <a:spcBef>
              <a:spcPct val="0"/>
            </a:spcBef>
            <a:spcAft>
              <a:spcPct val="35000"/>
            </a:spcAft>
          </a:pPr>
          <a:endParaRPr lang="es-MX" sz="1700" kern="1200" dirty="0"/>
        </a:p>
      </dsp:txBody>
      <dsp:txXfrm>
        <a:off x="1666530" y="3384370"/>
        <a:ext cx="2302519" cy="1094419"/>
      </dsp:txXfrm>
    </dsp:sp>
    <dsp:sp modelId="{E5BDFB94-3AD7-438F-8F08-EA32D0862700}">
      <dsp:nvSpPr>
        <dsp:cNvPr id="0" name=""/>
        <dsp:cNvSpPr/>
      </dsp:nvSpPr>
      <dsp:spPr>
        <a:xfrm>
          <a:off x="4474845" y="3384849"/>
          <a:ext cx="2302519" cy="1093480"/>
        </a:xfrm>
        <a:prstGeom prst="rect">
          <a:avLst/>
        </a:prstGeom>
        <a:solidFill>
          <a:schemeClr val="accent5">
            <a:lumMod val="20000"/>
            <a:lumOff val="8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lvl="0" algn="ctr" defTabSz="755650">
            <a:lnSpc>
              <a:spcPct val="90000"/>
            </a:lnSpc>
            <a:spcBef>
              <a:spcPct val="0"/>
            </a:spcBef>
            <a:spcAft>
              <a:spcPct val="35000"/>
            </a:spcAft>
          </a:pPr>
          <a:r>
            <a:rPr lang="es-MX" sz="1700" b="0" kern="1200" dirty="0">
              <a:solidFill>
                <a:schemeClr val="tx1"/>
              </a:solidFill>
            </a:rPr>
            <a:t>Desechamiento de Ofertas y solución de controversias</a:t>
          </a:r>
        </a:p>
      </dsp:txBody>
      <dsp:txXfrm>
        <a:off x="4474845" y="3384849"/>
        <a:ext cx="2302519" cy="1093480"/>
      </dsp:txXfrm>
    </dsp:sp>
    <dsp:sp modelId="{0542C64D-BF76-4511-BC7C-B5F4912A7133}">
      <dsp:nvSpPr>
        <dsp:cNvPr id="0" name=""/>
        <dsp:cNvSpPr/>
      </dsp:nvSpPr>
      <dsp:spPr>
        <a:xfrm>
          <a:off x="442395" y="72474"/>
          <a:ext cx="2302519" cy="1381511"/>
        </a:xfrm>
        <a:prstGeom prst="rect">
          <a:avLst/>
        </a:prstGeom>
        <a:solidFill>
          <a:schemeClr val="accent5">
            <a:lumMod val="20000"/>
            <a:lumOff val="8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lvl="0" algn="ctr" defTabSz="755650">
            <a:lnSpc>
              <a:spcPct val="90000"/>
            </a:lnSpc>
            <a:spcBef>
              <a:spcPct val="0"/>
            </a:spcBef>
            <a:spcAft>
              <a:spcPct val="35000"/>
            </a:spcAft>
          </a:pPr>
          <a:r>
            <a:rPr lang="es-MX" sz="1700" b="0" kern="1200" dirty="0">
              <a:solidFill>
                <a:schemeClr val="tx1"/>
              </a:solidFill>
            </a:rPr>
            <a:t>Generalidades</a:t>
          </a:r>
        </a:p>
      </dsp:txBody>
      <dsp:txXfrm>
        <a:off x="442395" y="72474"/>
        <a:ext cx="2302519" cy="1381511"/>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154EE1C-1E06-45DF-88C1-C48519964BC7}">
      <dsp:nvSpPr>
        <dsp:cNvPr id="0" name=""/>
        <dsp:cNvSpPr/>
      </dsp:nvSpPr>
      <dsp:spPr>
        <a:xfrm>
          <a:off x="2085" y="1651035"/>
          <a:ext cx="1744976" cy="872488"/>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 tIns="9525" rIns="9525" bIns="9525" numCol="1" spcCol="1270" anchor="ctr" anchorCtr="0">
          <a:noAutofit/>
        </a:bodyPr>
        <a:lstStyle/>
        <a:p>
          <a:pPr lvl="0" algn="ctr" defTabSz="666750">
            <a:lnSpc>
              <a:spcPct val="90000"/>
            </a:lnSpc>
            <a:spcBef>
              <a:spcPct val="0"/>
            </a:spcBef>
            <a:spcAft>
              <a:spcPct val="35000"/>
            </a:spcAft>
          </a:pPr>
          <a:r>
            <a:rPr lang="es-ES" sz="1500" kern="1200" dirty="0"/>
            <a:t>Empresa Controladora</a:t>
          </a:r>
        </a:p>
      </dsp:txBody>
      <dsp:txXfrm>
        <a:off x="27639" y="1676589"/>
        <a:ext cx="1693868" cy="821380"/>
      </dsp:txXfrm>
    </dsp:sp>
    <dsp:sp modelId="{A85B79DC-48D7-41D7-93EF-0C1B4B582D04}">
      <dsp:nvSpPr>
        <dsp:cNvPr id="0" name=""/>
        <dsp:cNvSpPr/>
      </dsp:nvSpPr>
      <dsp:spPr>
        <a:xfrm rot="18770822">
          <a:off x="1582861" y="1689639"/>
          <a:ext cx="1026391" cy="42758"/>
        </a:xfrm>
        <a:custGeom>
          <a:avLst/>
          <a:gdLst/>
          <a:ahLst/>
          <a:cxnLst/>
          <a:rect l="0" t="0" r="0" b="0"/>
          <a:pathLst>
            <a:path>
              <a:moveTo>
                <a:pt x="0" y="21379"/>
              </a:moveTo>
              <a:lnTo>
                <a:pt x="1026391" y="21379"/>
              </a:lnTo>
            </a:path>
          </a:pathLst>
        </a:custGeom>
        <a:noFill/>
        <a:ln w="25400" cap="flat" cmpd="sng" algn="ctr">
          <a:solidFill>
            <a:schemeClr val="accent2">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s-ES" sz="500" kern="1200"/>
        </a:p>
      </dsp:txBody>
      <dsp:txXfrm>
        <a:off x="2070396" y="1685359"/>
        <a:ext cx="51319" cy="51319"/>
      </dsp:txXfrm>
    </dsp:sp>
    <dsp:sp modelId="{CB9CF3FF-331E-4634-A36E-84867BAF08A6}">
      <dsp:nvSpPr>
        <dsp:cNvPr id="0" name=""/>
        <dsp:cNvSpPr/>
      </dsp:nvSpPr>
      <dsp:spPr>
        <a:xfrm>
          <a:off x="2445051" y="898514"/>
          <a:ext cx="1744976" cy="872488"/>
        </a:xfrm>
        <a:prstGeom prst="roundRect">
          <a:avLst>
            <a:gd name="adj" fmla="val 10000"/>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 tIns="9525" rIns="9525" bIns="9525" numCol="1" spcCol="1270" anchor="ctr" anchorCtr="0">
          <a:noAutofit/>
        </a:bodyPr>
        <a:lstStyle/>
        <a:p>
          <a:pPr lvl="0" algn="ctr" defTabSz="666750">
            <a:lnSpc>
              <a:spcPct val="90000"/>
            </a:lnSpc>
            <a:spcBef>
              <a:spcPct val="0"/>
            </a:spcBef>
            <a:spcAft>
              <a:spcPct val="35000"/>
            </a:spcAft>
          </a:pPr>
          <a:r>
            <a:rPr lang="es-ES" sz="1500" kern="1200" dirty="0"/>
            <a:t>Subsidiaria</a:t>
          </a:r>
        </a:p>
      </dsp:txBody>
      <dsp:txXfrm>
        <a:off x="2470605" y="924068"/>
        <a:ext cx="1693868" cy="821380"/>
      </dsp:txXfrm>
    </dsp:sp>
    <dsp:sp modelId="{E5557399-8DF3-40A4-B580-831728E29A32}">
      <dsp:nvSpPr>
        <dsp:cNvPr id="0" name=""/>
        <dsp:cNvSpPr/>
      </dsp:nvSpPr>
      <dsp:spPr>
        <a:xfrm rot="19457599">
          <a:off x="4109234" y="1062539"/>
          <a:ext cx="859577" cy="42758"/>
        </a:xfrm>
        <a:custGeom>
          <a:avLst/>
          <a:gdLst/>
          <a:ahLst/>
          <a:cxnLst/>
          <a:rect l="0" t="0" r="0" b="0"/>
          <a:pathLst>
            <a:path>
              <a:moveTo>
                <a:pt x="0" y="21379"/>
              </a:moveTo>
              <a:lnTo>
                <a:pt x="859577" y="21379"/>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s-ES" sz="500" kern="1200"/>
        </a:p>
      </dsp:txBody>
      <dsp:txXfrm>
        <a:off x="4517533" y="1062429"/>
        <a:ext cx="42978" cy="42978"/>
      </dsp:txXfrm>
    </dsp:sp>
    <dsp:sp modelId="{C6AEB66C-30B9-4AFA-806A-766AF8674597}">
      <dsp:nvSpPr>
        <dsp:cNvPr id="0" name=""/>
        <dsp:cNvSpPr/>
      </dsp:nvSpPr>
      <dsp:spPr>
        <a:xfrm>
          <a:off x="4888018" y="396834"/>
          <a:ext cx="1744976" cy="872488"/>
        </a:xfrm>
        <a:prstGeom prst="roundRect">
          <a:avLst>
            <a:gd name="adj" fmla="val 10000"/>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 tIns="9525" rIns="9525" bIns="9525" numCol="1" spcCol="1270" anchor="ctr" anchorCtr="0">
          <a:noAutofit/>
        </a:bodyPr>
        <a:lstStyle/>
        <a:p>
          <a:pPr lvl="0" algn="ctr" defTabSz="666750">
            <a:lnSpc>
              <a:spcPct val="90000"/>
            </a:lnSpc>
            <a:spcBef>
              <a:spcPct val="0"/>
            </a:spcBef>
            <a:spcAft>
              <a:spcPct val="35000"/>
            </a:spcAft>
          </a:pPr>
          <a:r>
            <a:rPr lang="es-ES" sz="1500" kern="1200" dirty="0"/>
            <a:t> Licitante</a:t>
          </a:r>
        </a:p>
      </dsp:txBody>
      <dsp:txXfrm>
        <a:off x="4913572" y="422388"/>
        <a:ext cx="1693868" cy="821380"/>
      </dsp:txXfrm>
    </dsp:sp>
    <dsp:sp modelId="{4A1479D0-3EF2-4FED-99D0-97C9535B7F85}">
      <dsp:nvSpPr>
        <dsp:cNvPr id="0" name=""/>
        <dsp:cNvSpPr/>
      </dsp:nvSpPr>
      <dsp:spPr>
        <a:xfrm rot="2142401">
          <a:off x="4109234" y="1564219"/>
          <a:ext cx="859577" cy="42758"/>
        </a:xfrm>
        <a:custGeom>
          <a:avLst/>
          <a:gdLst/>
          <a:ahLst/>
          <a:cxnLst/>
          <a:rect l="0" t="0" r="0" b="0"/>
          <a:pathLst>
            <a:path>
              <a:moveTo>
                <a:pt x="0" y="21379"/>
              </a:moveTo>
              <a:lnTo>
                <a:pt x="859577" y="21379"/>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s-ES" sz="500" kern="1200"/>
        </a:p>
      </dsp:txBody>
      <dsp:txXfrm>
        <a:off x="4517533" y="1564109"/>
        <a:ext cx="42978" cy="42978"/>
      </dsp:txXfrm>
    </dsp:sp>
    <dsp:sp modelId="{2330603A-E6C9-4B4D-84D1-E899C168E7AE}">
      <dsp:nvSpPr>
        <dsp:cNvPr id="0" name=""/>
        <dsp:cNvSpPr/>
      </dsp:nvSpPr>
      <dsp:spPr>
        <a:xfrm>
          <a:off x="4888018" y="1400195"/>
          <a:ext cx="1744976" cy="872488"/>
        </a:xfrm>
        <a:prstGeom prst="roundRect">
          <a:avLst>
            <a:gd name="adj" fmla="val 10000"/>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 tIns="9525" rIns="9525" bIns="9525" numCol="1" spcCol="1270" anchor="ctr" anchorCtr="0">
          <a:noAutofit/>
        </a:bodyPr>
        <a:lstStyle/>
        <a:p>
          <a:pPr lvl="0" algn="ctr" defTabSz="666750">
            <a:lnSpc>
              <a:spcPct val="90000"/>
            </a:lnSpc>
            <a:spcBef>
              <a:spcPct val="0"/>
            </a:spcBef>
            <a:spcAft>
              <a:spcPct val="35000"/>
            </a:spcAft>
          </a:pPr>
          <a:r>
            <a:rPr lang="es-ES" sz="1500" kern="1200" dirty="0"/>
            <a:t>Filial</a:t>
          </a:r>
        </a:p>
      </dsp:txBody>
      <dsp:txXfrm>
        <a:off x="4913572" y="1425749"/>
        <a:ext cx="1693868" cy="821380"/>
      </dsp:txXfrm>
    </dsp:sp>
    <dsp:sp modelId="{B2C7A984-F3D9-4E02-80CA-C758F622E70E}">
      <dsp:nvSpPr>
        <dsp:cNvPr id="0" name=""/>
        <dsp:cNvSpPr/>
      </dsp:nvSpPr>
      <dsp:spPr>
        <a:xfrm rot="2829178">
          <a:off x="1582861" y="2442160"/>
          <a:ext cx="1026391" cy="42758"/>
        </a:xfrm>
        <a:custGeom>
          <a:avLst/>
          <a:gdLst/>
          <a:ahLst/>
          <a:cxnLst/>
          <a:rect l="0" t="0" r="0" b="0"/>
          <a:pathLst>
            <a:path>
              <a:moveTo>
                <a:pt x="0" y="21379"/>
              </a:moveTo>
              <a:lnTo>
                <a:pt x="1026391" y="21379"/>
              </a:lnTo>
            </a:path>
          </a:pathLst>
        </a:custGeom>
        <a:noFill/>
        <a:ln w="25400" cap="flat" cmpd="sng" algn="ctr">
          <a:solidFill>
            <a:schemeClr val="accent2">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s-ES" sz="500" kern="1200"/>
        </a:p>
      </dsp:txBody>
      <dsp:txXfrm>
        <a:off x="2070396" y="2437880"/>
        <a:ext cx="51319" cy="51319"/>
      </dsp:txXfrm>
    </dsp:sp>
    <dsp:sp modelId="{32664131-98F5-455A-AD52-25F55BF963FB}">
      <dsp:nvSpPr>
        <dsp:cNvPr id="0" name=""/>
        <dsp:cNvSpPr/>
      </dsp:nvSpPr>
      <dsp:spPr>
        <a:xfrm>
          <a:off x="2445051" y="2403556"/>
          <a:ext cx="1744976" cy="872488"/>
        </a:xfrm>
        <a:prstGeom prst="roundRect">
          <a:avLst>
            <a:gd name="adj" fmla="val 10000"/>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 tIns="9525" rIns="9525" bIns="9525" numCol="1" spcCol="1270" anchor="ctr" anchorCtr="0">
          <a:noAutofit/>
        </a:bodyPr>
        <a:lstStyle/>
        <a:p>
          <a:pPr lvl="0" algn="ctr" defTabSz="666750">
            <a:lnSpc>
              <a:spcPct val="90000"/>
            </a:lnSpc>
            <a:spcBef>
              <a:spcPct val="0"/>
            </a:spcBef>
            <a:spcAft>
              <a:spcPct val="35000"/>
            </a:spcAft>
          </a:pPr>
          <a:endParaRPr lang="es-ES" sz="1500" kern="1200" dirty="0"/>
        </a:p>
        <a:p>
          <a:pPr lvl="0" algn="ctr" defTabSz="666750">
            <a:lnSpc>
              <a:spcPct val="90000"/>
            </a:lnSpc>
            <a:spcBef>
              <a:spcPct val="0"/>
            </a:spcBef>
            <a:spcAft>
              <a:spcPct val="35000"/>
            </a:spcAft>
          </a:pPr>
          <a:r>
            <a:rPr lang="es-ES" sz="1500" kern="1200" dirty="0"/>
            <a:t>Subsidiaria</a:t>
          </a:r>
        </a:p>
        <a:p>
          <a:pPr lvl="0" algn="ctr" defTabSz="666750">
            <a:lnSpc>
              <a:spcPct val="90000"/>
            </a:lnSpc>
            <a:spcBef>
              <a:spcPct val="0"/>
            </a:spcBef>
            <a:spcAft>
              <a:spcPct val="35000"/>
            </a:spcAft>
          </a:pPr>
          <a:endParaRPr lang="es-ES" sz="1500" kern="1200" dirty="0"/>
        </a:p>
      </dsp:txBody>
      <dsp:txXfrm>
        <a:off x="2470605" y="2429110"/>
        <a:ext cx="1693868" cy="821380"/>
      </dsp:txXfrm>
    </dsp:sp>
    <dsp:sp modelId="{564F943D-81F1-407B-8EAB-8113B77B4C5D}">
      <dsp:nvSpPr>
        <dsp:cNvPr id="0" name=""/>
        <dsp:cNvSpPr/>
      </dsp:nvSpPr>
      <dsp:spPr>
        <a:xfrm>
          <a:off x="4190028" y="2818421"/>
          <a:ext cx="697990" cy="42758"/>
        </a:xfrm>
        <a:custGeom>
          <a:avLst/>
          <a:gdLst/>
          <a:ahLst/>
          <a:cxnLst/>
          <a:rect l="0" t="0" r="0" b="0"/>
          <a:pathLst>
            <a:path>
              <a:moveTo>
                <a:pt x="0" y="21379"/>
              </a:moveTo>
              <a:lnTo>
                <a:pt x="697990" y="21379"/>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s-ES" sz="500" kern="1200"/>
        </a:p>
      </dsp:txBody>
      <dsp:txXfrm>
        <a:off x="4521573" y="2822351"/>
        <a:ext cx="34899" cy="34899"/>
      </dsp:txXfrm>
    </dsp:sp>
    <dsp:sp modelId="{27E9D88C-458B-4E3F-B044-73CED557A321}">
      <dsp:nvSpPr>
        <dsp:cNvPr id="0" name=""/>
        <dsp:cNvSpPr/>
      </dsp:nvSpPr>
      <dsp:spPr>
        <a:xfrm>
          <a:off x="4888018" y="2403556"/>
          <a:ext cx="1744976" cy="872488"/>
        </a:xfrm>
        <a:prstGeom prst="roundRect">
          <a:avLst>
            <a:gd name="adj" fmla="val 10000"/>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 tIns="9525" rIns="9525" bIns="9525" numCol="1" spcCol="1270" anchor="ctr" anchorCtr="0">
          <a:noAutofit/>
        </a:bodyPr>
        <a:lstStyle/>
        <a:p>
          <a:pPr lvl="0" algn="ctr" defTabSz="666750">
            <a:lnSpc>
              <a:spcPct val="90000"/>
            </a:lnSpc>
            <a:spcBef>
              <a:spcPct val="0"/>
            </a:spcBef>
            <a:spcAft>
              <a:spcPct val="35000"/>
            </a:spcAft>
          </a:pPr>
          <a:r>
            <a:rPr lang="es-ES" sz="1500" kern="1200" dirty="0"/>
            <a:t>Filial</a:t>
          </a:r>
        </a:p>
      </dsp:txBody>
      <dsp:txXfrm>
        <a:off x="4913572" y="2429110"/>
        <a:ext cx="1693868" cy="821380"/>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AB242D3-0060-4A8E-8848-2EA64A91F7B9}">
      <dsp:nvSpPr>
        <dsp:cNvPr id="0" name=""/>
        <dsp:cNvSpPr/>
      </dsp:nvSpPr>
      <dsp:spPr>
        <a:xfrm>
          <a:off x="466022" y="116227"/>
          <a:ext cx="1703027" cy="591438"/>
        </a:xfrm>
        <a:prstGeom prst="ellipse">
          <a:avLst/>
        </a:prstGeom>
        <a:solidFill>
          <a:schemeClr val="accent1">
            <a:tint val="50000"/>
            <a:alpha val="40000"/>
            <a:hueOff val="0"/>
            <a:satOff val="0"/>
            <a:lumOff val="0"/>
            <a:alphaOff val="0"/>
          </a:schemeClr>
        </a:solidFill>
        <a:ln>
          <a:noFill/>
        </a:ln>
        <a:effectLst/>
        <a:sp3d z="-152400" prstMaterial="matte"/>
      </dsp:spPr>
      <dsp:style>
        <a:lnRef idx="0">
          <a:scrgbClr r="0" g="0" b="0"/>
        </a:lnRef>
        <a:fillRef idx="1">
          <a:scrgbClr r="0" g="0" b="0"/>
        </a:fillRef>
        <a:effectRef idx="0">
          <a:scrgbClr r="0" g="0" b="0"/>
        </a:effectRef>
        <a:fontRef idx="minor"/>
      </dsp:style>
    </dsp:sp>
    <dsp:sp modelId="{6D93E312-C031-428B-B4AE-689D9DD91EE6}">
      <dsp:nvSpPr>
        <dsp:cNvPr id="0" name=""/>
        <dsp:cNvSpPr/>
      </dsp:nvSpPr>
      <dsp:spPr>
        <a:xfrm>
          <a:off x="1155154" y="1564460"/>
          <a:ext cx="330044" cy="211228"/>
        </a:xfrm>
        <a:prstGeom prst="downArrow">
          <a:avLst/>
        </a:prstGeom>
        <a:solidFill>
          <a:schemeClr val="accent2">
            <a:tint val="40000"/>
            <a:hueOff val="0"/>
            <a:satOff val="0"/>
            <a:lumOff val="0"/>
            <a:alphaOff val="0"/>
          </a:schemeClr>
        </a:solidFill>
        <a:ln>
          <a:noFill/>
        </a:ln>
        <a:effectLst/>
        <a:sp3d z="57200" extrusionH="600" contourW="3000" prstMaterial="plastic">
          <a:bevelT w="80600" h="18600" prst="relaxedInset"/>
          <a:bevelB w="80600" h="8600" prst="relaxedInset"/>
        </a:sp3d>
      </dsp:spPr>
      <dsp:style>
        <a:lnRef idx="0">
          <a:scrgbClr r="0" g="0" b="0"/>
        </a:lnRef>
        <a:fillRef idx="1">
          <a:scrgbClr r="0" g="0" b="0"/>
        </a:fillRef>
        <a:effectRef idx="0">
          <a:scrgbClr r="0" g="0" b="0"/>
        </a:effectRef>
        <a:fontRef idx="minor"/>
      </dsp:style>
    </dsp:sp>
    <dsp:sp modelId="{C3BD8B7B-ADCE-4E54-AF82-86B99CB6D649}">
      <dsp:nvSpPr>
        <dsp:cNvPr id="0" name=""/>
        <dsp:cNvSpPr/>
      </dsp:nvSpPr>
      <dsp:spPr>
        <a:xfrm>
          <a:off x="528070" y="1733443"/>
          <a:ext cx="1584211" cy="39605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568" tIns="99568" rIns="99568" bIns="99568" numCol="1" spcCol="1270" anchor="ctr" anchorCtr="0">
          <a:noAutofit/>
        </a:bodyPr>
        <a:lstStyle/>
        <a:p>
          <a:pPr lvl="0" algn="ctr" defTabSz="622300">
            <a:lnSpc>
              <a:spcPct val="90000"/>
            </a:lnSpc>
            <a:spcBef>
              <a:spcPct val="0"/>
            </a:spcBef>
            <a:spcAft>
              <a:spcPct val="35000"/>
            </a:spcAft>
          </a:pPr>
          <a:r>
            <a:rPr lang="es-MX" sz="1400" kern="1200" dirty="0"/>
            <a:t>OFERTA DE VENTA</a:t>
          </a:r>
        </a:p>
      </dsp:txBody>
      <dsp:txXfrm>
        <a:off x="528070" y="1733443"/>
        <a:ext cx="1584211" cy="396052"/>
      </dsp:txXfrm>
    </dsp:sp>
    <dsp:sp modelId="{DE0286EF-0E85-4D73-9B13-6320EBD49E28}">
      <dsp:nvSpPr>
        <dsp:cNvPr id="0" name=""/>
        <dsp:cNvSpPr/>
      </dsp:nvSpPr>
      <dsp:spPr>
        <a:xfrm>
          <a:off x="1085184" y="753344"/>
          <a:ext cx="594079" cy="594079"/>
        </a:xfrm>
        <a:prstGeom prst="ellipse">
          <a:avLst/>
        </a:prstGeom>
        <a:solidFill>
          <a:schemeClr val="accent2">
            <a:hueOff val="0"/>
            <a:satOff val="0"/>
            <a:lumOff val="0"/>
            <a:alphaOff val="0"/>
          </a:schemeClr>
        </a:solidFill>
        <a:ln>
          <a:noFill/>
        </a:ln>
        <a:effectLst>
          <a:outerShdw blurRad="40000" dist="20000" dir="5400000" rotWithShape="0">
            <a:srgbClr val="000000">
              <a:alpha val="38000"/>
            </a:srgbClr>
          </a:outerShdw>
        </a:effectLst>
        <a:sp3d extrusionH="50600" prstMaterial="metal">
          <a:bevelT w="101600" h="80600" prst="relaxedInset"/>
          <a:bevelB w="80600" h="80600" prst="relaxedInset"/>
        </a:sp3d>
      </dsp:spPr>
      <dsp:style>
        <a:lnRef idx="0">
          <a:scrgbClr r="0" g="0" b="0"/>
        </a:lnRef>
        <a:fillRef idx="1">
          <a:scrgbClr r="0" g="0" b="0"/>
        </a:fillRef>
        <a:effectRef idx="1">
          <a:scrgbClr r="0" g="0" b="0"/>
        </a:effectRef>
        <a:fontRef idx="minor">
          <a:schemeClr val="dk1"/>
        </a:fontRef>
      </dsp:style>
      <dsp:txBody>
        <a:bodyPr spcFirstLastPara="0" vert="horz" wrap="square" lIns="8890" tIns="8890" rIns="8890" bIns="8890" numCol="1" spcCol="1270" anchor="ctr" anchorCtr="0">
          <a:noAutofit/>
        </a:bodyPr>
        <a:lstStyle/>
        <a:p>
          <a:pPr lvl="0" algn="ctr" defTabSz="311150">
            <a:lnSpc>
              <a:spcPct val="90000"/>
            </a:lnSpc>
            <a:spcBef>
              <a:spcPct val="0"/>
            </a:spcBef>
            <a:spcAft>
              <a:spcPct val="35000"/>
            </a:spcAft>
          </a:pPr>
          <a:r>
            <a:rPr lang="es-MX" sz="700" kern="1200" dirty="0" err="1"/>
            <a:t>CELs</a:t>
          </a:r>
          <a:endParaRPr lang="es-MX" sz="700" kern="1200" dirty="0"/>
        </a:p>
      </dsp:txBody>
      <dsp:txXfrm>
        <a:off x="1172185" y="840345"/>
        <a:ext cx="420077" cy="420077"/>
      </dsp:txXfrm>
    </dsp:sp>
    <dsp:sp modelId="{476D8CB9-D372-481A-BA73-EDACFA138E7B}">
      <dsp:nvSpPr>
        <dsp:cNvPr id="0" name=""/>
        <dsp:cNvSpPr/>
      </dsp:nvSpPr>
      <dsp:spPr>
        <a:xfrm>
          <a:off x="660088" y="307653"/>
          <a:ext cx="594079" cy="594079"/>
        </a:xfrm>
        <a:prstGeom prst="ellipse">
          <a:avLst/>
        </a:prstGeom>
        <a:solidFill>
          <a:schemeClr val="accent3">
            <a:hueOff val="0"/>
            <a:satOff val="0"/>
            <a:lumOff val="0"/>
            <a:alphaOff val="0"/>
          </a:schemeClr>
        </a:solidFill>
        <a:ln>
          <a:noFill/>
        </a:ln>
        <a:effectLst>
          <a:outerShdw blurRad="40000" dist="20000" dir="5400000" rotWithShape="0">
            <a:srgbClr val="000000">
              <a:alpha val="38000"/>
            </a:srgbClr>
          </a:outerShdw>
        </a:effectLst>
        <a:sp3d extrusionH="50600" prstMaterial="metal">
          <a:bevelT w="101600" h="80600" prst="relaxedInset"/>
          <a:bevelB w="80600" h="80600" prst="relaxedInset"/>
        </a:sp3d>
      </dsp:spPr>
      <dsp:style>
        <a:lnRef idx="0">
          <a:scrgbClr r="0" g="0" b="0"/>
        </a:lnRef>
        <a:fillRef idx="1">
          <a:scrgbClr r="0" g="0" b="0"/>
        </a:fillRef>
        <a:effectRef idx="1">
          <a:scrgbClr r="0" g="0" b="0"/>
        </a:effectRef>
        <a:fontRef idx="minor">
          <a:schemeClr val="dk1"/>
        </a:fontRef>
      </dsp:style>
      <dsp:txBody>
        <a:bodyPr spcFirstLastPara="0" vert="horz" wrap="square" lIns="8890" tIns="8890" rIns="8890" bIns="8890" numCol="1" spcCol="1270" anchor="ctr" anchorCtr="0">
          <a:noAutofit/>
        </a:bodyPr>
        <a:lstStyle/>
        <a:p>
          <a:pPr lvl="0" algn="ctr" defTabSz="311150">
            <a:lnSpc>
              <a:spcPct val="90000"/>
            </a:lnSpc>
            <a:spcBef>
              <a:spcPct val="0"/>
            </a:spcBef>
            <a:spcAft>
              <a:spcPct val="35000"/>
            </a:spcAft>
          </a:pPr>
          <a:r>
            <a:rPr lang="es-MX" sz="700" kern="1200" dirty="0"/>
            <a:t>EEA</a:t>
          </a:r>
        </a:p>
      </dsp:txBody>
      <dsp:txXfrm>
        <a:off x="747089" y="394654"/>
        <a:ext cx="420077" cy="420077"/>
      </dsp:txXfrm>
    </dsp:sp>
    <dsp:sp modelId="{18F7F223-E2E1-4A45-A256-704B494310BF}">
      <dsp:nvSpPr>
        <dsp:cNvPr id="0" name=""/>
        <dsp:cNvSpPr/>
      </dsp:nvSpPr>
      <dsp:spPr>
        <a:xfrm>
          <a:off x="1267368" y="164018"/>
          <a:ext cx="594079" cy="594079"/>
        </a:xfrm>
        <a:prstGeom prst="ellipse">
          <a:avLst/>
        </a:prstGeom>
        <a:solidFill>
          <a:schemeClr val="accent4">
            <a:hueOff val="0"/>
            <a:satOff val="0"/>
            <a:lumOff val="0"/>
            <a:alphaOff val="0"/>
          </a:schemeClr>
        </a:solidFill>
        <a:ln>
          <a:noFill/>
        </a:ln>
        <a:effectLst>
          <a:outerShdw blurRad="40000" dist="20000" dir="5400000" rotWithShape="0">
            <a:srgbClr val="000000">
              <a:alpha val="38000"/>
            </a:srgbClr>
          </a:outerShdw>
        </a:effectLst>
        <a:sp3d extrusionH="50600" prstMaterial="metal">
          <a:bevelT w="101600" h="80600" prst="relaxedInset"/>
          <a:bevelB w="80600" h="80600" prst="relaxedInset"/>
        </a:sp3d>
      </dsp:spPr>
      <dsp:style>
        <a:lnRef idx="0">
          <a:scrgbClr r="0" g="0" b="0"/>
        </a:lnRef>
        <a:fillRef idx="1">
          <a:scrgbClr r="0" g="0" b="0"/>
        </a:fillRef>
        <a:effectRef idx="1">
          <a:scrgbClr r="0" g="0" b="0"/>
        </a:effectRef>
        <a:fontRef idx="minor">
          <a:schemeClr val="dk1"/>
        </a:fontRef>
      </dsp:style>
      <dsp:txBody>
        <a:bodyPr spcFirstLastPara="0" vert="horz" wrap="square" lIns="8890" tIns="8890" rIns="8890" bIns="8890" numCol="1" spcCol="1270" anchor="ctr" anchorCtr="0">
          <a:noAutofit/>
        </a:bodyPr>
        <a:lstStyle/>
        <a:p>
          <a:pPr lvl="0" algn="ctr" defTabSz="311150">
            <a:lnSpc>
              <a:spcPct val="90000"/>
            </a:lnSpc>
            <a:spcBef>
              <a:spcPct val="0"/>
            </a:spcBef>
            <a:spcAft>
              <a:spcPct val="35000"/>
            </a:spcAft>
          </a:pPr>
          <a:r>
            <a:rPr lang="es-MX" sz="700" kern="1200" dirty="0"/>
            <a:t>POTENCIA</a:t>
          </a:r>
        </a:p>
      </dsp:txBody>
      <dsp:txXfrm>
        <a:off x="1354369" y="251019"/>
        <a:ext cx="420077" cy="420077"/>
      </dsp:txXfrm>
    </dsp:sp>
    <dsp:sp modelId="{569D7F19-79FD-4193-946B-8D70A904B82E}">
      <dsp:nvSpPr>
        <dsp:cNvPr id="0" name=""/>
        <dsp:cNvSpPr/>
      </dsp:nvSpPr>
      <dsp:spPr>
        <a:xfrm>
          <a:off x="396052" y="43617"/>
          <a:ext cx="1848246" cy="1478597"/>
        </a:xfrm>
        <a:prstGeom prst="funnel">
          <a:avLst/>
        </a:prstGeom>
        <a:solidFill>
          <a:schemeClr val="lt1">
            <a:alpha val="40000"/>
            <a:hueOff val="0"/>
            <a:satOff val="0"/>
            <a:lumOff val="0"/>
            <a:alphaOff val="0"/>
          </a:schemeClr>
        </a:solidFill>
        <a:ln w="9525" cap="flat" cmpd="sng" algn="ctr">
          <a:solidFill>
            <a:schemeClr val="accent1">
              <a:hueOff val="0"/>
              <a:satOff val="0"/>
              <a:lumOff val="0"/>
              <a:alphaOff val="0"/>
            </a:schemeClr>
          </a:solidFill>
          <a:prstDash val="solid"/>
        </a:ln>
        <a:effectLst/>
        <a:sp3d extrusionH="50600">
          <a:bevelT w="101600" h="80600"/>
        </a:sp3d>
      </dsp:spPr>
      <dsp:style>
        <a:lnRef idx="1">
          <a:scrgbClr r="0" g="0" b="0"/>
        </a:lnRef>
        <a:fillRef idx="1">
          <a:scrgbClr r="0" g="0" b="0"/>
        </a:fillRef>
        <a:effectRef idx="0">
          <a:scrgbClr r="0" g="0" b="0"/>
        </a:effectRef>
        <a:fontRef idx="minor"/>
      </dsp:style>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AB242D3-0060-4A8E-8848-2EA64A91F7B9}">
      <dsp:nvSpPr>
        <dsp:cNvPr id="0" name=""/>
        <dsp:cNvSpPr/>
      </dsp:nvSpPr>
      <dsp:spPr>
        <a:xfrm>
          <a:off x="466022" y="116227"/>
          <a:ext cx="1703027" cy="591438"/>
        </a:xfrm>
        <a:prstGeom prst="ellipse">
          <a:avLst/>
        </a:prstGeom>
        <a:solidFill>
          <a:schemeClr val="accent4">
            <a:tint val="50000"/>
            <a:alpha val="40000"/>
            <a:hueOff val="0"/>
            <a:satOff val="0"/>
            <a:lumOff val="0"/>
            <a:alphaOff val="0"/>
          </a:schemeClr>
        </a:solidFill>
        <a:ln>
          <a:noFill/>
        </a:ln>
        <a:effectLst/>
        <a:sp3d z="-152400" prstMaterial="matte"/>
      </dsp:spPr>
      <dsp:style>
        <a:lnRef idx="0">
          <a:scrgbClr r="0" g="0" b="0"/>
        </a:lnRef>
        <a:fillRef idx="1">
          <a:scrgbClr r="0" g="0" b="0"/>
        </a:fillRef>
        <a:effectRef idx="0">
          <a:scrgbClr r="0" g="0" b="0"/>
        </a:effectRef>
        <a:fontRef idx="minor"/>
      </dsp:style>
    </dsp:sp>
    <dsp:sp modelId="{6D93E312-C031-428B-B4AE-689D9DD91EE6}">
      <dsp:nvSpPr>
        <dsp:cNvPr id="0" name=""/>
        <dsp:cNvSpPr/>
      </dsp:nvSpPr>
      <dsp:spPr>
        <a:xfrm>
          <a:off x="1155154" y="1564460"/>
          <a:ext cx="330044" cy="211228"/>
        </a:xfrm>
        <a:prstGeom prst="downArrow">
          <a:avLst/>
        </a:prstGeom>
        <a:solidFill>
          <a:schemeClr val="accent4">
            <a:tint val="40000"/>
            <a:hueOff val="0"/>
            <a:satOff val="0"/>
            <a:lumOff val="0"/>
            <a:alphaOff val="0"/>
          </a:schemeClr>
        </a:solidFill>
        <a:ln>
          <a:noFill/>
        </a:ln>
        <a:effectLst/>
        <a:sp3d z="57200" extrusionH="600" contourW="3000" prstMaterial="plastic">
          <a:bevelT w="80600" h="18600" prst="relaxedInset"/>
          <a:bevelB w="80600" h="8600" prst="relaxedInset"/>
        </a:sp3d>
      </dsp:spPr>
      <dsp:style>
        <a:lnRef idx="0">
          <a:scrgbClr r="0" g="0" b="0"/>
        </a:lnRef>
        <a:fillRef idx="1">
          <a:scrgbClr r="0" g="0" b="0"/>
        </a:fillRef>
        <a:effectRef idx="0">
          <a:scrgbClr r="0" g="0" b="0"/>
        </a:effectRef>
        <a:fontRef idx="minor"/>
      </dsp:style>
    </dsp:sp>
    <dsp:sp modelId="{C3BD8B7B-ADCE-4E54-AF82-86B99CB6D649}">
      <dsp:nvSpPr>
        <dsp:cNvPr id="0" name=""/>
        <dsp:cNvSpPr/>
      </dsp:nvSpPr>
      <dsp:spPr>
        <a:xfrm>
          <a:off x="528070" y="1733443"/>
          <a:ext cx="1584211" cy="39605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568" tIns="99568" rIns="99568" bIns="99568" numCol="1" spcCol="1270" anchor="ctr" anchorCtr="0">
          <a:noAutofit/>
        </a:bodyPr>
        <a:lstStyle/>
        <a:p>
          <a:pPr lvl="0" algn="ctr" defTabSz="622300">
            <a:lnSpc>
              <a:spcPct val="90000"/>
            </a:lnSpc>
            <a:spcBef>
              <a:spcPct val="0"/>
            </a:spcBef>
            <a:spcAft>
              <a:spcPct val="35000"/>
            </a:spcAft>
          </a:pPr>
          <a:r>
            <a:rPr lang="es-MX" sz="1400" kern="1200" dirty="0"/>
            <a:t>OFERTA DE VENTA</a:t>
          </a:r>
        </a:p>
      </dsp:txBody>
      <dsp:txXfrm>
        <a:off x="528070" y="1733443"/>
        <a:ext cx="1584211" cy="396052"/>
      </dsp:txXfrm>
    </dsp:sp>
    <dsp:sp modelId="{F9CE11D5-CA81-4896-8117-25C2E7458BCA}">
      <dsp:nvSpPr>
        <dsp:cNvPr id="0" name=""/>
        <dsp:cNvSpPr/>
      </dsp:nvSpPr>
      <dsp:spPr>
        <a:xfrm>
          <a:off x="726096" y="149232"/>
          <a:ext cx="924123" cy="924123"/>
        </a:xfrm>
        <a:prstGeom prst="ellipse">
          <a:avLst/>
        </a:prstGeom>
        <a:solidFill>
          <a:schemeClr val="accent4">
            <a:hueOff val="0"/>
            <a:satOff val="0"/>
            <a:lumOff val="0"/>
            <a:alphaOff val="0"/>
          </a:schemeClr>
        </a:solidFill>
        <a:ln>
          <a:noFill/>
        </a:ln>
        <a:effectLst>
          <a:outerShdw blurRad="40000" dist="20000" dir="5400000" rotWithShape="0">
            <a:srgbClr val="000000">
              <a:alpha val="38000"/>
            </a:srgbClr>
          </a:outerShdw>
        </a:effectLst>
        <a:sp3d extrusionH="50600" prstMaterial="metal">
          <a:bevelT w="101600" h="80600" prst="relaxedInset"/>
          <a:bevelB w="80600" h="80600" prst="relaxedInset"/>
        </a:sp3d>
      </dsp:spPr>
      <dsp:style>
        <a:lnRef idx="0">
          <a:scrgbClr r="0" g="0" b="0"/>
        </a:lnRef>
        <a:fillRef idx="1">
          <a:scrgbClr r="0" g="0" b="0"/>
        </a:fillRef>
        <a:effectRef idx="1">
          <a:scrgbClr r="0" g="0" b="0"/>
        </a:effectRef>
        <a:fontRef idx="minor">
          <a:schemeClr val="dk1"/>
        </a:fontRef>
      </dsp:style>
      <dsp:txBody>
        <a:bodyPr spcFirstLastPara="0" vert="horz" wrap="square" lIns="13970" tIns="13970" rIns="13970" bIns="13970" numCol="1" spcCol="1270" anchor="ctr" anchorCtr="0">
          <a:noAutofit/>
        </a:bodyPr>
        <a:lstStyle/>
        <a:p>
          <a:pPr lvl="0" algn="ctr" defTabSz="488950">
            <a:lnSpc>
              <a:spcPct val="90000"/>
            </a:lnSpc>
            <a:spcBef>
              <a:spcPct val="0"/>
            </a:spcBef>
            <a:spcAft>
              <a:spcPct val="35000"/>
            </a:spcAft>
          </a:pPr>
          <a:r>
            <a:rPr lang="es-MX" sz="1100" kern="1200" dirty="0"/>
            <a:t>POTENCIA</a:t>
          </a:r>
        </a:p>
      </dsp:txBody>
      <dsp:txXfrm>
        <a:off x="861431" y="284567"/>
        <a:ext cx="653453" cy="653453"/>
      </dsp:txXfrm>
    </dsp:sp>
    <dsp:sp modelId="{569D7F19-79FD-4193-946B-8D70A904B82E}">
      <dsp:nvSpPr>
        <dsp:cNvPr id="0" name=""/>
        <dsp:cNvSpPr/>
      </dsp:nvSpPr>
      <dsp:spPr>
        <a:xfrm>
          <a:off x="396052" y="43617"/>
          <a:ext cx="1848246" cy="1478597"/>
        </a:xfrm>
        <a:prstGeom prst="funnel">
          <a:avLst/>
        </a:prstGeom>
        <a:solidFill>
          <a:schemeClr val="lt1">
            <a:alpha val="40000"/>
            <a:hueOff val="0"/>
            <a:satOff val="0"/>
            <a:lumOff val="0"/>
            <a:alphaOff val="0"/>
          </a:schemeClr>
        </a:solidFill>
        <a:ln w="9525" cap="flat" cmpd="sng" algn="ctr">
          <a:solidFill>
            <a:schemeClr val="accent4">
              <a:hueOff val="0"/>
              <a:satOff val="0"/>
              <a:lumOff val="0"/>
              <a:alphaOff val="0"/>
            </a:schemeClr>
          </a:solidFill>
          <a:prstDash val="solid"/>
        </a:ln>
        <a:effectLst/>
        <a:sp3d extrusionH="50600">
          <a:bevelT w="101600" h="80600"/>
        </a:sp3d>
      </dsp:spPr>
      <dsp:style>
        <a:lnRef idx="1">
          <a:scrgbClr r="0" g="0" b="0"/>
        </a:lnRef>
        <a:fillRef idx="1">
          <a:scrgbClr r="0" g="0" b="0"/>
        </a:fillRef>
        <a:effectRef idx="0">
          <a:scrgbClr r="0" g="0" b="0"/>
        </a:effectRef>
        <a:fontRef idx="minor"/>
      </dsp:style>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AB242D3-0060-4A8E-8848-2EA64A91F7B9}">
      <dsp:nvSpPr>
        <dsp:cNvPr id="0" name=""/>
        <dsp:cNvSpPr/>
      </dsp:nvSpPr>
      <dsp:spPr>
        <a:xfrm>
          <a:off x="466022" y="116227"/>
          <a:ext cx="1703027" cy="591438"/>
        </a:xfrm>
        <a:prstGeom prst="ellipse">
          <a:avLst/>
        </a:prstGeom>
        <a:solidFill>
          <a:schemeClr val="accent5">
            <a:tint val="50000"/>
            <a:alpha val="40000"/>
            <a:hueOff val="0"/>
            <a:satOff val="0"/>
            <a:lumOff val="0"/>
            <a:alphaOff val="0"/>
          </a:schemeClr>
        </a:solidFill>
        <a:ln>
          <a:noFill/>
        </a:ln>
        <a:effectLst/>
        <a:sp3d z="-152400" prstMaterial="matte"/>
      </dsp:spPr>
      <dsp:style>
        <a:lnRef idx="0">
          <a:scrgbClr r="0" g="0" b="0"/>
        </a:lnRef>
        <a:fillRef idx="1">
          <a:scrgbClr r="0" g="0" b="0"/>
        </a:fillRef>
        <a:effectRef idx="0">
          <a:scrgbClr r="0" g="0" b="0"/>
        </a:effectRef>
        <a:fontRef idx="minor"/>
      </dsp:style>
    </dsp:sp>
    <dsp:sp modelId="{6D93E312-C031-428B-B4AE-689D9DD91EE6}">
      <dsp:nvSpPr>
        <dsp:cNvPr id="0" name=""/>
        <dsp:cNvSpPr/>
      </dsp:nvSpPr>
      <dsp:spPr>
        <a:xfrm>
          <a:off x="1155154" y="1564460"/>
          <a:ext cx="330044" cy="211228"/>
        </a:xfrm>
        <a:prstGeom prst="downArrow">
          <a:avLst/>
        </a:prstGeom>
        <a:solidFill>
          <a:schemeClr val="accent5">
            <a:tint val="40000"/>
            <a:hueOff val="0"/>
            <a:satOff val="0"/>
            <a:lumOff val="0"/>
            <a:alphaOff val="0"/>
          </a:schemeClr>
        </a:solidFill>
        <a:ln>
          <a:noFill/>
        </a:ln>
        <a:effectLst/>
        <a:sp3d z="57200" extrusionH="600" contourW="3000" prstMaterial="plastic">
          <a:bevelT w="80600" h="18600" prst="relaxedInset"/>
          <a:bevelB w="80600" h="8600" prst="relaxedInset"/>
        </a:sp3d>
      </dsp:spPr>
      <dsp:style>
        <a:lnRef idx="0">
          <a:scrgbClr r="0" g="0" b="0"/>
        </a:lnRef>
        <a:fillRef idx="1">
          <a:scrgbClr r="0" g="0" b="0"/>
        </a:fillRef>
        <a:effectRef idx="0">
          <a:scrgbClr r="0" g="0" b="0"/>
        </a:effectRef>
        <a:fontRef idx="minor"/>
      </dsp:style>
    </dsp:sp>
    <dsp:sp modelId="{C3BD8B7B-ADCE-4E54-AF82-86B99CB6D649}">
      <dsp:nvSpPr>
        <dsp:cNvPr id="0" name=""/>
        <dsp:cNvSpPr/>
      </dsp:nvSpPr>
      <dsp:spPr>
        <a:xfrm>
          <a:off x="528070" y="1733443"/>
          <a:ext cx="1584211" cy="39605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568" tIns="99568" rIns="99568" bIns="99568" numCol="1" spcCol="1270" anchor="ctr" anchorCtr="0">
          <a:noAutofit/>
        </a:bodyPr>
        <a:lstStyle/>
        <a:p>
          <a:pPr lvl="0" algn="ctr" defTabSz="622300">
            <a:lnSpc>
              <a:spcPct val="90000"/>
            </a:lnSpc>
            <a:spcBef>
              <a:spcPct val="0"/>
            </a:spcBef>
            <a:spcAft>
              <a:spcPct val="35000"/>
            </a:spcAft>
          </a:pPr>
          <a:r>
            <a:rPr lang="es-MX" sz="1400" kern="1200" dirty="0"/>
            <a:t>OFERTA DE VENTA</a:t>
          </a:r>
        </a:p>
      </dsp:txBody>
      <dsp:txXfrm>
        <a:off x="528070" y="1733443"/>
        <a:ext cx="1584211" cy="396052"/>
      </dsp:txXfrm>
    </dsp:sp>
    <dsp:sp modelId="{DE0286EF-0E85-4D73-9B13-6320EBD49E28}">
      <dsp:nvSpPr>
        <dsp:cNvPr id="0" name=""/>
        <dsp:cNvSpPr/>
      </dsp:nvSpPr>
      <dsp:spPr>
        <a:xfrm>
          <a:off x="1085184" y="753344"/>
          <a:ext cx="594079" cy="594079"/>
        </a:xfrm>
        <a:prstGeom prst="ellipse">
          <a:avLst/>
        </a:prstGeom>
        <a:solidFill>
          <a:schemeClr val="accent5">
            <a:hueOff val="0"/>
            <a:satOff val="0"/>
            <a:lumOff val="0"/>
            <a:alphaOff val="0"/>
          </a:schemeClr>
        </a:solidFill>
        <a:ln>
          <a:noFill/>
        </a:ln>
        <a:effectLst>
          <a:outerShdw blurRad="40000" dist="20000" dir="5400000" rotWithShape="0">
            <a:srgbClr val="000000">
              <a:alpha val="38000"/>
            </a:srgbClr>
          </a:outerShdw>
        </a:effectLst>
        <a:sp3d extrusionH="50600" prstMaterial="metal">
          <a:bevelT w="101600" h="80600" prst="relaxedInset"/>
          <a:bevelB w="80600" h="80600" prst="relaxedInset"/>
        </a:sp3d>
      </dsp:spPr>
      <dsp:style>
        <a:lnRef idx="0">
          <a:scrgbClr r="0" g="0" b="0"/>
        </a:lnRef>
        <a:fillRef idx="1">
          <a:scrgbClr r="0" g="0" b="0"/>
        </a:fillRef>
        <a:effectRef idx="1">
          <a:scrgbClr r="0" g="0" b="0"/>
        </a:effectRef>
        <a:fontRef idx="minor">
          <a:schemeClr val="dk1"/>
        </a:fontRef>
      </dsp:style>
      <dsp:txBody>
        <a:bodyPr spcFirstLastPara="0" vert="horz" wrap="square" lIns="8890" tIns="8890" rIns="8890" bIns="8890" numCol="1" spcCol="1270" anchor="ctr" anchorCtr="0">
          <a:noAutofit/>
        </a:bodyPr>
        <a:lstStyle/>
        <a:p>
          <a:pPr lvl="0" algn="ctr" defTabSz="311150">
            <a:lnSpc>
              <a:spcPct val="90000"/>
            </a:lnSpc>
            <a:spcBef>
              <a:spcPct val="0"/>
            </a:spcBef>
            <a:spcAft>
              <a:spcPct val="35000"/>
            </a:spcAft>
          </a:pPr>
          <a:r>
            <a:rPr lang="es-MX" sz="700" kern="1200" dirty="0"/>
            <a:t>EEA</a:t>
          </a:r>
        </a:p>
      </dsp:txBody>
      <dsp:txXfrm>
        <a:off x="1172185" y="840345"/>
        <a:ext cx="420077" cy="420077"/>
      </dsp:txXfrm>
    </dsp:sp>
    <dsp:sp modelId="{931E2007-7A59-4FA9-B64E-B2EB7D17149A}">
      <dsp:nvSpPr>
        <dsp:cNvPr id="0" name=""/>
        <dsp:cNvSpPr/>
      </dsp:nvSpPr>
      <dsp:spPr>
        <a:xfrm>
          <a:off x="660088" y="307653"/>
          <a:ext cx="594079" cy="594079"/>
        </a:xfrm>
        <a:prstGeom prst="ellipse">
          <a:avLst/>
        </a:prstGeom>
        <a:solidFill>
          <a:schemeClr val="accent5">
            <a:hueOff val="-9933876"/>
            <a:satOff val="39811"/>
            <a:lumOff val="8628"/>
            <a:alphaOff val="0"/>
          </a:schemeClr>
        </a:solidFill>
        <a:ln>
          <a:noFill/>
        </a:ln>
        <a:effectLst>
          <a:outerShdw blurRad="40000" dist="20000" dir="5400000" rotWithShape="0">
            <a:srgbClr val="000000">
              <a:alpha val="38000"/>
            </a:srgbClr>
          </a:outerShdw>
        </a:effectLst>
        <a:sp3d extrusionH="50600" prstMaterial="metal">
          <a:bevelT w="101600" h="80600" prst="relaxedInset"/>
          <a:bevelB w="80600" h="80600" prst="relaxedInset"/>
        </a:sp3d>
      </dsp:spPr>
      <dsp:style>
        <a:lnRef idx="0">
          <a:scrgbClr r="0" g="0" b="0"/>
        </a:lnRef>
        <a:fillRef idx="1">
          <a:scrgbClr r="0" g="0" b="0"/>
        </a:fillRef>
        <a:effectRef idx="1">
          <a:scrgbClr r="0" g="0" b="0"/>
        </a:effectRef>
        <a:fontRef idx="minor">
          <a:schemeClr val="dk1"/>
        </a:fontRef>
      </dsp:style>
      <dsp:txBody>
        <a:bodyPr spcFirstLastPara="0" vert="horz" wrap="square" lIns="8890" tIns="8890" rIns="8890" bIns="8890" numCol="1" spcCol="1270" anchor="ctr" anchorCtr="0">
          <a:noAutofit/>
        </a:bodyPr>
        <a:lstStyle/>
        <a:p>
          <a:pPr lvl="0" algn="ctr" defTabSz="311150">
            <a:lnSpc>
              <a:spcPct val="90000"/>
            </a:lnSpc>
            <a:spcBef>
              <a:spcPct val="0"/>
            </a:spcBef>
            <a:spcAft>
              <a:spcPct val="35000"/>
            </a:spcAft>
          </a:pPr>
          <a:r>
            <a:rPr lang="es-MX" sz="700" kern="1200" dirty="0"/>
            <a:t>POTENCIA</a:t>
          </a:r>
        </a:p>
      </dsp:txBody>
      <dsp:txXfrm>
        <a:off x="747089" y="394654"/>
        <a:ext cx="420077" cy="420077"/>
      </dsp:txXfrm>
    </dsp:sp>
    <dsp:sp modelId="{569D7F19-79FD-4193-946B-8D70A904B82E}">
      <dsp:nvSpPr>
        <dsp:cNvPr id="0" name=""/>
        <dsp:cNvSpPr/>
      </dsp:nvSpPr>
      <dsp:spPr>
        <a:xfrm>
          <a:off x="396052" y="43617"/>
          <a:ext cx="1848246" cy="1478597"/>
        </a:xfrm>
        <a:prstGeom prst="funnel">
          <a:avLst/>
        </a:prstGeom>
        <a:solidFill>
          <a:schemeClr val="lt1">
            <a:alpha val="40000"/>
            <a:hueOff val="0"/>
            <a:satOff val="0"/>
            <a:lumOff val="0"/>
            <a:alphaOff val="0"/>
          </a:schemeClr>
        </a:solidFill>
        <a:ln w="9525" cap="flat" cmpd="sng" algn="ctr">
          <a:solidFill>
            <a:schemeClr val="accent5">
              <a:hueOff val="0"/>
              <a:satOff val="0"/>
              <a:lumOff val="0"/>
              <a:alphaOff val="0"/>
            </a:schemeClr>
          </a:solidFill>
          <a:prstDash val="solid"/>
        </a:ln>
        <a:effectLst/>
        <a:sp3d extrusionH="50600">
          <a:bevelT w="101600" h="80600"/>
        </a:sp3d>
      </dsp:spPr>
      <dsp:style>
        <a:lnRef idx="1">
          <a:scrgbClr r="0" g="0" b="0"/>
        </a:lnRef>
        <a:fillRef idx="1">
          <a:scrgbClr r="0" g="0" b="0"/>
        </a:fillRef>
        <a:effectRef idx="0">
          <a:scrgbClr r="0" g="0" b="0"/>
        </a:effectRef>
        <a:fontRef idx="minor"/>
      </dsp:style>
    </dsp:sp>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AB242D3-0060-4A8E-8848-2EA64A91F7B9}">
      <dsp:nvSpPr>
        <dsp:cNvPr id="0" name=""/>
        <dsp:cNvSpPr/>
      </dsp:nvSpPr>
      <dsp:spPr>
        <a:xfrm>
          <a:off x="466022" y="116227"/>
          <a:ext cx="1703027" cy="591438"/>
        </a:xfrm>
        <a:prstGeom prst="ellipse">
          <a:avLst/>
        </a:prstGeom>
        <a:solidFill>
          <a:schemeClr val="accent6">
            <a:tint val="50000"/>
            <a:alpha val="40000"/>
            <a:hueOff val="0"/>
            <a:satOff val="0"/>
            <a:lumOff val="0"/>
            <a:alphaOff val="0"/>
          </a:schemeClr>
        </a:solidFill>
        <a:ln>
          <a:noFill/>
        </a:ln>
        <a:effectLst/>
        <a:sp3d z="-152400" prstMaterial="matte"/>
      </dsp:spPr>
      <dsp:style>
        <a:lnRef idx="0">
          <a:scrgbClr r="0" g="0" b="0"/>
        </a:lnRef>
        <a:fillRef idx="1">
          <a:scrgbClr r="0" g="0" b="0"/>
        </a:fillRef>
        <a:effectRef idx="0">
          <a:scrgbClr r="0" g="0" b="0"/>
        </a:effectRef>
        <a:fontRef idx="minor"/>
      </dsp:style>
    </dsp:sp>
    <dsp:sp modelId="{6D93E312-C031-428B-B4AE-689D9DD91EE6}">
      <dsp:nvSpPr>
        <dsp:cNvPr id="0" name=""/>
        <dsp:cNvSpPr/>
      </dsp:nvSpPr>
      <dsp:spPr>
        <a:xfrm>
          <a:off x="1155154" y="1564460"/>
          <a:ext cx="330044" cy="211228"/>
        </a:xfrm>
        <a:prstGeom prst="downArrow">
          <a:avLst/>
        </a:prstGeom>
        <a:solidFill>
          <a:schemeClr val="accent6">
            <a:tint val="60000"/>
            <a:hueOff val="0"/>
            <a:satOff val="0"/>
            <a:lumOff val="0"/>
            <a:alphaOff val="0"/>
          </a:schemeClr>
        </a:solidFill>
        <a:ln>
          <a:noFill/>
        </a:ln>
        <a:effectLst/>
        <a:sp3d z="57200" extrusionH="600" contourW="3000" prstMaterial="plastic">
          <a:bevelT w="80600" h="18600" prst="relaxedInset"/>
          <a:bevelB w="80600" h="8600" prst="relaxedInset"/>
        </a:sp3d>
      </dsp:spPr>
      <dsp:style>
        <a:lnRef idx="0">
          <a:scrgbClr r="0" g="0" b="0"/>
        </a:lnRef>
        <a:fillRef idx="1">
          <a:scrgbClr r="0" g="0" b="0"/>
        </a:fillRef>
        <a:effectRef idx="0">
          <a:scrgbClr r="0" g="0" b="0"/>
        </a:effectRef>
        <a:fontRef idx="minor"/>
      </dsp:style>
    </dsp:sp>
    <dsp:sp modelId="{C3BD8B7B-ADCE-4E54-AF82-86B99CB6D649}">
      <dsp:nvSpPr>
        <dsp:cNvPr id="0" name=""/>
        <dsp:cNvSpPr/>
      </dsp:nvSpPr>
      <dsp:spPr>
        <a:xfrm>
          <a:off x="528070" y="1733443"/>
          <a:ext cx="1584211" cy="39605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568" tIns="99568" rIns="99568" bIns="99568" numCol="1" spcCol="1270" anchor="ctr" anchorCtr="0">
          <a:noAutofit/>
        </a:bodyPr>
        <a:lstStyle/>
        <a:p>
          <a:pPr lvl="0" algn="ctr" defTabSz="622300">
            <a:lnSpc>
              <a:spcPct val="90000"/>
            </a:lnSpc>
            <a:spcBef>
              <a:spcPct val="0"/>
            </a:spcBef>
            <a:spcAft>
              <a:spcPct val="35000"/>
            </a:spcAft>
          </a:pPr>
          <a:r>
            <a:rPr lang="es-MX" sz="1400" kern="1200" dirty="0"/>
            <a:t>OFERTA DE VENTA</a:t>
          </a:r>
        </a:p>
      </dsp:txBody>
      <dsp:txXfrm>
        <a:off x="528070" y="1733443"/>
        <a:ext cx="1584211" cy="396052"/>
      </dsp:txXfrm>
    </dsp:sp>
    <dsp:sp modelId="{C51DF019-0B9E-40D3-BCF5-1213D96A2F87}">
      <dsp:nvSpPr>
        <dsp:cNvPr id="0" name=""/>
        <dsp:cNvSpPr/>
      </dsp:nvSpPr>
      <dsp:spPr>
        <a:xfrm>
          <a:off x="726096" y="149232"/>
          <a:ext cx="924123" cy="924123"/>
        </a:xfrm>
        <a:prstGeom prst="ellipse">
          <a:avLst/>
        </a:prstGeom>
        <a:solidFill>
          <a:schemeClr val="accent6">
            <a:hueOff val="0"/>
            <a:satOff val="0"/>
            <a:lumOff val="0"/>
            <a:alphaOff val="0"/>
          </a:schemeClr>
        </a:solidFill>
        <a:ln>
          <a:noFill/>
        </a:ln>
        <a:effectLst>
          <a:outerShdw blurRad="40000" dist="20000" dir="5400000" rotWithShape="0">
            <a:srgbClr val="000000">
              <a:alpha val="38000"/>
            </a:srgbClr>
          </a:outerShdw>
        </a:effectLst>
        <a:sp3d extrusionH="50600" prstMaterial="metal">
          <a:bevelT w="101600" h="80600" prst="relaxedInset"/>
          <a:bevelB w="80600" h="80600" prst="relaxedInset"/>
        </a:sp3d>
      </dsp:spPr>
      <dsp:style>
        <a:lnRef idx="0">
          <a:scrgbClr r="0" g="0" b="0"/>
        </a:lnRef>
        <a:fillRef idx="1">
          <a:scrgbClr r="0" g="0" b="0"/>
        </a:fillRef>
        <a:effectRef idx="1">
          <a:scrgbClr r="0" g="0" b="0"/>
        </a:effectRef>
        <a:fontRef idx="minor">
          <a:schemeClr val="dk1"/>
        </a:fontRef>
      </dsp:style>
      <dsp:txBody>
        <a:bodyPr spcFirstLastPara="0" vert="horz" wrap="square" lIns="31750" tIns="31750" rIns="31750" bIns="31750" numCol="1" spcCol="1270" anchor="ctr" anchorCtr="0">
          <a:noAutofit/>
        </a:bodyPr>
        <a:lstStyle/>
        <a:p>
          <a:pPr lvl="0" algn="ctr" defTabSz="1111250">
            <a:lnSpc>
              <a:spcPct val="90000"/>
            </a:lnSpc>
            <a:spcBef>
              <a:spcPct val="0"/>
            </a:spcBef>
            <a:spcAft>
              <a:spcPct val="35000"/>
            </a:spcAft>
          </a:pPr>
          <a:r>
            <a:rPr lang="es-MX" sz="2500" kern="1200" dirty="0" err="1"/>
            <a:t>CELs</a:t>
          </a:r>
          <a:endParaRPr lang="es-MX" sz="2500" kern="1200" dirty="0"/>
        </a:p>
      </dsp:txBody>
      <dsp:txXfrm>
        <a:off x="861431" y="284567"/>
        <a:ext cx="653453" cy="653453"/>
      </dsp:txXfrm>
    </dsp:sp>
    <dsp:sp modelId="{569D7F19-79FD-4193-946B-8D70A904B82E}">
      <dsp:nvSpPr>
        <dsp:cNvPr id="0" name=""/>
        <dsp:cNvSpPr/>
      </dsp:nvSpPr>
      <dsp:spPr>
        <a:xfrm>
          <a:off x="396052" y="43617"/>
          <a:ext cx="1848246" cy="1478597"/>
        </a:xfrm>
        <a:prstGeom prst="funnel">
          <a:avLst/>
        </a:prstGeom>
        <a:solidFill>
          <a:schemeClr val="lt1">
            <a:alpha val="40000"/>
            <a:hueOff val="0"/>
            <a:satOff val="0"/>
            <a:lumOff val="0"/>
            <a:alphaOff val="0"/>
          </a:schemeClr>
        </a:solidFill>
        <a:ln w="9525" cap="flat" cmpd="sng" algn="ctr">
          <a:solidFill>
            <a:schemeClr val="accent6">
              <a:hueOff val="0"/>
              <a:satOff val="0"/>
              <a:lumOff val="0"/>
              <a:alphaOff val="0"/>
            </a:schemeClr>
          </a:solidFill>
          <a:prstDash val="solid"/>
        </a:ln>
        <a:effectLst/>
        <a:sp3d extrusionH="50600">
          <a:bevelT w="101600" h="80600"/>
        </a:sp3d>
      </dsp:spPr>
      <dsp:style>
        <a:lnRef idx="1">
          <a:scrgbClr r="0" g="0" b="0"/>
        </a:lnRef>
        <a:fillRef idx="1">
          <a:scrgbClr r="0" g="0" b="0"/>
        </a:fillRef>
        <a:effectRef idx="0">
          <a:scrgbClr r="0" g="0" b="0"/>
        </a:effectRef>
        <a:fontRef idx="minor"/>
      </dsp:style>
    </dsp:sp>
  </dsp:spTree>
</dsp:drawing>
</file>

<file path=ppt/diagrams/drawing1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AB242D3-0060-4A8E-8848-2EA64A91F7B9}">
      <dsp:nvSpPr>
        <dsp:cNvPr id="0" name=""/>
        <dsp:cNvSpPr/>
      </dsp:nvSpPr>
      <dsp:spPr>
        <a:xfrm>
          <a:off x="466022" y="116227"/>
          <a:ext cx="1703027" cy="591438"/>
        </a:xfrm>
        <a:prstGeom prst="ellipse">
          <a:avLst/>
        </a:prstGeom>
        <a:solidFill>
          <a:schemeClr val="accent2">
            <a:tint val="50000"/>
            <a:alpha val="40000"/>
            <a:hueOff val="0"/>
            <a:satOff val="0"/>
            <a:lumOff val="0"/>
            <a:alphaOff val="0"/>
          </a:schemeClr>
        </a:solidFill>
        <a:ln>
          <a:noFill/>
        </a:ln>
        <a:effectLst/>
        <a:sp3d z="-152400" prstMaterial="matte"/>
      </dsp:spPr>
      <dsp:style>
        <a:lnRef idx="0">
          <a:scrgbClr r="0" g="0" b="0"/>
        </a:lnRef>
        <a:fillRef idx="1">
          <a:scrgbClr r="0" g="0" b="0"/>
        </a:fillRef>
        <a:effectRef idx="0">
          <a:scrgbClr r="0" g="0" b="0"/>
        </a:effectRef>
        <a:fontRef idx="minor"/>
      </dsp:style>
    </dsp:sp>
    <dsp:sp modelId="{6D93E312-C031-428B-B4AE-689D9DD91EE6}">
      <dsp:nvSpPr>
        <dsp:cNvPr id="0" name=""/>
        <dsp:cNvSpPr/>
      </dsp:nvSpPr>
      <dsp:spPr>
        <a:xfrm>
          <a:off x="1155154" y="1564460"/>
          <a:ext cx="330044" cy="211228"/>
        </a:xfrm>
        <a:prstGeom prst="downArrow">
          <a:avLst/>
        </a:prstGeom>
        <a:solidFill>
          <a:schemeClr val="accent3">
            <a:tint val="40000"/>
            <a:hueOff val="0"/>
            <a:satOff val="0"/>
            <a:lumOff val="0"/>
            <a:alphaOff val="0"/>
          </a:schemeClr>
        </a:solidFill>
        <a:ln>
          <a:noFill/>
        </a:ln>
        <a:effectLst/>
        <a:sp3d z="57200" extrusionH="600" contourW="3000" prstMaterial="plastic">
          <a:bevelT w="80600" h="18600" prst="relaxedInset"/>
          <a:bevelB w="80600" h="8600" prst="relaxedInset"/>
        </a:sp3d>
      </dsp:spPr>
      <dsp:style>
        <a:lnRef idx="0">
          <a:scrgbClr r="0" g="0" b="0"/>
        </a:lnRef>
        <a:fillRef idx="1">
          <a:scrgbClr r="0" g="0" b="0"/>
        </a:fillRef>
        <a:effectRef idx="0">
          <a:scrgbClr r="0" g="0" b="0"/>
        </a:effectRef>
        <a:fontRef idx="minor"/>
      </dsp:style>
    </dsp:sp>
    <dsp:sp modelId="{C3BD8B7B-ADCE-4E54-AF82-86B99CB6D649}">
      <dsp:nvSpPr>
        <dsp:cNvPr id="0" name=""/>
        <dsp:cNvSpPr/>
      </dsp:nvSpPr>
      <dsp:spPr>
        <a:xfrm>
          <a:off x="528070" y="1733443"/>
          <a:ext cx="1584211" cy="39605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568" tIns="99568" rIns="99568" bIns="99568" numCol="1" spcCol="1270" anchor="ctr" anchorCtr="0">
          <a:noAutofit/>
        </a:bodyPr>
        <a:lstStyle/>
        <a:p>
          <a:pPr lvl="0" algn="ctr" defTabSz="622300">
            <a:lnSpc>
              <a:spcPct val="90000"/>
            </a:lnSpc>
            <a:spcBef>
              <a:spcPct val="0"/>
            </a:spcBef>
            <a:spcAft>
              <a:spcPct val="35000"/>
            </a:spcAft>
          </a:pPr>
          <a:r>
            <a:rPr lang="es-MX" sz="1400" kern="1200" dirty="0"/>
            <a:t>OFERTA DE VENTA</a:t>
          </a:r>
        </a:p>
      </dsp:txBody>
      <dsp:txXfrm>
        <a:off x="528070" y="1733443"/>
        <a:ext cx="1584211" cy="396052"/>
      </dsp:txXfrm>
    </dsp:sp>
    <dsp:sp modelId="{EEF6B8E4-B956-4B9B-B3EF-B5A4474A078F}">
      <dsp:nvSpPr>
        <dsp:cNvPr id="0" name=""/>
        <dsp:cNvSpPr/>
      </dsp:nvSpPr>
      <dsp:spPr>
        <a:xfrm>
          <a:off x="1085184" y="753344"/>
          <a:ext cx="594079" cy="594079"/>
        </a:xfrm>
        <a:prstGeom prst="ellipse">
          <a:avLst/>
        </a:prstGeom>
        <a:solidFill>
          <a:schemeClr val="accent3">
            <a:hueOff val="0"/>
            <a:satOff val="0"/>
            <a:lumOff val="0"/>
            <a:alphaOff val="0"/>
          </a:schemeClr>
        </a:solidFill>
        <a:ln>
          <a:noFill/>
        </a:ln>
        <a:effectLst>
          <a:outerShdw blurRad="40000" dist="20000" dir="5400000" rotWithShape="0">
            <a:srgbClr val="000000">
              <a:alpha val="38000"/>
            </a:srgbClr>
          </a:outerShdw>
        </a:effectLst>
        <a:sp3d extrusionH="50600" prstMaterial="metal">
          <a:bevelT w="101600" h="80600" prst="relaxedInset"/>
          <a:bevelB w="80600" h="80600" prst="relaxedInset"/>
        </a:sp3d>
      </dsp:spPr>
      <dsp:style>
        <a:lnRef idx="0">
          <a:scrgbClr r="0" g="0" b="0"/>
        </a:lnRef>
        <a:fillRef idx="1">
          <a:scrgbClr r="0" g="0" b="0"/>
        </a:fillRef>
        <a:effectRef idx="1">
          <a:scrgbClr r="0" g="0" b="0"/>
        </a:effectRef>
        <a:fontRef idx="minor">
          <a:schemeClr val="dk1"/>
        </a:fontRef>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es-MX" sz="1600" kern="1200" dirty="0" err="1"/>
            <a:t>CELs</a:t>
          </a:r>
          <a:endParaRPr lang="es-MX" sz="1600" kern="1200" dirty="0"/>
        </a:p>
      </dsp:txBody>
      <dsp:txXfrm>
        <a:off x="1172185" y="840345"/>
        <a:ext cx="420077" cy="420077"/>
      </dsp:txXfrm>
    </dsp:sp>
    <dsp:sp modelId="{3AC0CA10-B605-459F-ADCF-8EE06DB4F7E5}">
      <dsp:nvSpPr>
        <dsp:cNvPr id="0" name=""/>
        <dsp:cNvSpPr/>
      </dsp:nvSpPr>
      <dsp:spPr>
        <a:xfrm>
          <a:off x="660088" y="307653"/>
          <a:ext cx="594079" cy="594079"/>
        </a:xfrm>
        <a:prstGeom prst="ellipse">
          <a:avLst/>
        </a:prstGeom>
        <a:solidFill>
          <a:schemeClr val="accent3">
            <a:hueOff val="11250264"/>
            <a:satOff val="-16880"/>
            <a:lumOff val="-2745"/>
            <a:alphaOff val="0"/>
          </a:schemeClr>
        </a:solidFill>
        <a:ln>
          <a:noFill/>
        </a:ln>
        <a:effectLst>
          <a:outerShdw blurRad="40000" dist="20000" dir="5400000" rotWithShape="0">
            <a:srgbClr val="000000">
              <a:alpha val="38000"/>
            </a:srgbClr>
          </a:outerShdw>
        </a:effectLst>
        <a:sp3d extrusionH="50600" prstMaterial="metal">
          <a:bevelT w="101600" h="80600" prst="relaxedInset"/>
          <a:bevelB w="80600" h="80600" prst="relaxedInset"/>
        </a:sp3d>
      </dsp:spPr>
      <dsp:style>
        <a:lnRef idx="0">
          <a:scrgbClr r="0" g="0" b="0"/>
        </a:lnRef>
        <a:fillRef idx="1">
          <a:scrgbClr r="0" g="0" b="0"/>
        </a:fillRef>
        <a:effectRef idx="1">
          <a:scrgbClr r="0" g="0" b="0"/>
        </a:effectRef>
        <a:fontRef idx="minor">
          <a:schemeClr val="dk1"/>
        </a:fontRef>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es-MX" sz="1600" kern="1200" dirty="0"/>
            <a:t>EEA</a:t>
          </a:r>
        </a:p>
      </dsp:txBody>
      <dsp:txXfrm>
        <a:off x="747089" y="394654"/>
        <a:ext cx="420077" cy="420077"/>
      </dsp:txXfrm>
    </dsp:sp>
    <dsp:sp modelId="{569D7F19-79FD-4193-946B-8D70A904B82E}">
      <dsp:nvSpPr>
        <dsp:cNvPr id="0" name=""/>
        <dsp:cNvSpPr/>
      </dsp:nvSpPr>
      <dsp:spPr>
        <a:xfrm>
          <a:off x="396052" y="43617"/>
          <a:ext cx="1848246" cy="1478597"/>
        </a:xfrm>
        <a:prstGeom prst="funnel">
          <a:avLst/>
        </a:prstGeom>
        <a:solidFill>
          <a:schemeClr val="lt1">
            <a:alpha val="40000"/>
            <a:hueOff val="0"/>
            <a:satOff val="0"/>
            <a:lumOff val="0"/>
            <a:alphaOff val="0"/>
          </a:schemeClr>
        </a:solidFill>
        <a:ln w="9525" cap="flat" cmpd="sng" algn="ctr">
          <a:solidFill>
            <a:schemeClr val="accent2">
              <a:hueOff val="0"/>
              <a:satOff val="0"/>
              <a:lumOff val="0"/>
              <a:alphaOff val="0"/>
            </a:schemeClr>
          </a:solidFill>
          <a:prstDash val="solid"/>
        </a:ln>
        <a:effectLst/>
        <a:sp3d extrusionH="50600">
          <a:bevelT w="101600" h="80600"/>
        </a:sp3d>
      </dsp:spPr>
      <dsp:style>
        <a:lnRef idx="1">
          <a:scrgbClr r="0" g="0" b="0"/>
        </a:lnRef>
        <a:fillRef idx="1">
          <a:scrgbClr r="0" g="0" b="0"/>
        </a:fillRef>
        <a:effectRef idx="0">
          <a:scrgbClr r="0" g="0" b="0"/>
        </a:effectRef>
        <a:fontRef idx="minor"/>
      </dsp:style>
    </dsp:sp>
  </dsp:spTree>
</dsp:drawing>
</file>

<file path=ppt/diagrams/drawing1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AB242D3-0060-4A8E-8848-2EA64A91F7B9}">
      <dsp:nvSpPr>
        <dsp:cNvPr id="0" name=""/>
        <dsp:cNvSpPr/>
      </dsp:nvSpPr>
      <dsp:spPr>
        <a:xfrm>
          <a:off x="466022" y="116227"/>
          <a:ext cx="1703027" cy="591438"/>
        </a:xfrm>
        <a:prstGeom prst="ellipse">
          <a:avLst/>
        </a:prstGeom>
        <a:solidFill>
          <a:schemeClr val="accent4">
            <a:tint val="50000"/>
            <a:alpha val="40000"/>
            <a:hueOff val="0"/>
            <a:satOff val="0"/>
            <a:lumOff val="0"/>
            <a:alphaOff val="0"/>
          </a:schemeClr>
        </a:solidFill>
        <a:ln>
          <a:noFill/>
        </a:ln>
        <a:effectLst/>
        <a:sp3d z="-152400" prstMaterial="matte"/>
      </dsp:spPr>
      <dsp:style>
        <a:lnRef idx="0">
          <a:scrgbClr r="0" g="0" b="0"/>
        </a:lnRef>
        <a:fillRef idx="1">
          <a:scrgbClr r="0" g="0" b="0"/>
        </a:fillRef>
        <a:effectRef idx="0">
          <a:scrgbClr r="0" g="0" b="0"/>
        </a:effectRef>
        <a:fontRef idx="minor"/>
      </dsp:style>
    </dsp:sp>
    <dsp:sp modelId="{6D93E312-C031-428B-B4AE-689D9DD91EE6}">
      <dsp:nvSpPr>
        <dsp:cNvPr id="0" name=""/>
        <dsp:cNvSpPr/>
      </dsp:nvSpPr>
      <dsp:spPr>
        <a:xfrm>
          <a:off x="1155154" y="1564460"/>
          <a:ext cx="330044" cy="211228"/>
        </a:xfrm>
        <a:prstGeom prst="downArrow">
          <a:avLst/>
        </a:prstGeom>
        <a:solidFill>
          <a:schemeClr val="accent4">
            <a:tint val="40000"/>
            <a:hueOff val="0"/>
            <a:satOff val="0"/>
            <a:lumOff val="0"/>
            <a:alphaOff val="0"/>
          </a:schemeClr>
        </a:solidFill>
        <a:ln>
          <a:noFill/>
        </a:ln>
        <a:effectLst/>
        <a:sp3d z="57200" extrusionH="600" contourW="3000" prstMaterial="plastic">
          <a:bevelT w="80600" h="18600" prst="relaxedInset"/>
          <a:bevelB w="80600" h="8600" prst="relaxedInset"/>
        </a:sp3d>
      </dsp:spPr>
      <dsp:style>
        <a:lnRef idx="0">
          <a:scrgbClr r="0" g="0" b="0"/>
        </a:lnRef>
        <a:fillRef idx="1">
          <a:scrgbClr r="0" g="0" b="0"/>
        </a:fillRef>
        <a:effectRef idx="0">
          <a:scrgbClr r="0" g="0" b="0"/>
        </a:effectRef>
        <a:fontRef idx="minor"/>
      </dsp:style>
    </dsp:sp>
    <dsp:sp modelId="{C3BD8B7B-ADCE-4E54-AF82-86B99CB6D649}">
      <dsp:nvSpPr>
        <dsp:cNvPr id="0" name=""/>
        <dsp:cNvSpPr/>
      </dsp:nvSpPr>
      <dsp:spPr>
        <a:xfrm>
          <a:off x="528070" y="1733443"/>
          <a:ext cx="1584211" cy="39605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568" tIns="99568" rIns="99568" bIns="99568" numCol="1" spcCol="1270" anchor="ctr" anchorCtr="0">
          <a:noAutofit/>
        </a:bodyPr>
        <a:lstStyle/>
        <a:p>
          <a:pPr lvl="0" algn="ctr" defTabSz="622300">
            <a:lnSpc>
              <a:spcPct val="90000"/>
            </a:lnSpc>
            <a:spcBef>
              <a:spcPct val="0"/>
            </a:spcBef>
            <a:spcAft>
              <a:spcPct val="35000"/>
            </a:spcAft>
          </a:pPr>
          <a:r>
            <a:rPr lang="es-MX" sz="1400" kern="1200" dirty="0"/>
            <a:t>OFERTA DE VENTA</a:t>
          </a:r>
        </a:p>
      </dsp:txBody>
      <dsp:txXfrm>
        <a:off x="528070" y="1733443"/>
        <a:ext cx="1584211" cy="396052"/>
      </dsp:txXfrm>
    </dsp:sp>
    <dsp:sp modelId="{0BA97D4D-77EC-49FA-8507-4519A8DA030D}">
      <dsp:nvSpPr>
        <dsp:cNvPr id="0" name=""/>
        <dsp:cNvSpPr/>
      </dsp:nvSpPr>
      <dsp:spPr>
        <a:xfrm>
          <a:off x="1085184" y="753344"/>
          <a:ext cx="594079" cy="594079"/>
        </a:xfrm>
        <a:prstGeom prst="ellipse">
          <a:avLst/>
        </a:prstGeom>
        <a:solidFill>
          <a:schemeClr val="accent4">
            <a:hueOff val="0"/>
            <a:satOff val="0"/>
            <a:lumOff val="0"/>
            <a:alphaOff val="0"/>
          </a:schemeClr>
        </a:solidFill>
        <a:ln>
          <a:noFill/>
        </a:ln>
        <a:effectLst>
          <a:outerShdw blurRad="40000" dist="20000" dir="5400000" rotWithShape="0">
            <a:srgbClr val="000000">
              <a:alpha val="38000"/>
            </a:srgbClr>
          </a:outerShdw>
        </a:effectLst>
        <a:sp3d extrusionH="50600" prstMaterial="metal">
          <a:bevelT w="101600" h="80600" prst="relaxedInset"/>
          <a:bevelB w="80600" h="80600" prst="relaxedInset"/>
        </a:sp3d>
      </dsp:spPr>
      <dsp:style>
        <a:lnRef idx="0">
          <a:scrgbClr r="0" g="0" b="0"/>
        </a:lnRef>
        <a:fillRef idx="1">
          <a:scrgbClr r="0" g="0" b="0"/>
        </a:fillRef>
        <a:effectRef idx="1">
          <a:scrgbClr r="0" g="0" b="0"/>
        </a:effectRef>
        <a:fontRef idx="minor">
          <a:schemeClr val="dk1"/>
        </a:fontRef>
      </dsp:style>
      <dsp:txBody>
        <a:bodyPr spcFirstLastPara="0" vert="horz" wrap="square" lIns="8890" tIns="8890" rIns="8890" bIns="8890" numCol="1" spcCol="1270" anchor="ctr" anchorCtr="0">
          <a:noAutofit/>
        </a:bodyPr>
        <a:lstStyle/>
        <a:p>
          <a:pPr lvl="0" algn="ctr" defTabSz="311150">
            <a:lnSpc>
              <a:spcPct val="90000"/>
            </a:lnSpc>
            <a:spcBef>
              <a:spcPct val="0"/>
            </a:spcBef>
            <a:spcAft>
              <a:spcPct val="35000"/>
            </a:spcAft>
          </a:pPr>
          <a:r>
            <a:rPr lang="es-MX" sz="700" kern="1200" dirty="0"/>
            <a:t>CEL´s</a:t>
          </a:r>
        </a:p>
      </dsp:txBody>
      <dsp:txXfrm>
        <a:off x="1172185" y="840345"/>
        <a:ext cx="420077" cy="420077"/>
      </dsp:txXfrm>
    </dsp:sp>
    <dsp:sp modelId="{F58205B8-C18F-48C4-AAF3-24D6DB93738C}">
      <dsp:nvSpPr>
        <dsp:cNvPr id="0" name=""/>
        <dsp:cNvSpPr/>
      </dsp:nvSpPr>
      <dsp:spPr>
        <a:xfrm>
          <a:off x="660088" y="307653"/>
          <a:ext cx="594079" cy="594079"/>
        </a:xfrm>
        <a:prstGeom prst="ellipse">
          <a:avLst/>
        </a:prstGeom>
        <a:solidFill>
          <a:schemeClr val="accent4">
            <a:hueOff val="-4464770"/>
            <a:satOff val="26899"/>
            <a:lumOff val="2156"/>
            <a:alphaOff val="0"/>
          </a:schemeClr>
        </a:solidFill>
        <a:ln>
          <a:noFill/>
        </a:ln>
        <a:effectLst>
          <a:outerShdw blurRad="40000" dist="20000" dir="5400000" rotWithShape="0">
            <a:srgbClr val="000000">
              <a:alpha val="38000"/>
            </a:srgbClr>
          </a:outerShdw>
        </a:effectLst>
        <a:sp3d extrusionH="50600" prstMaterial="metal">
          <a:bevelT w="101600" h="80600" prst="relaxedInset"/>
          <a:bevelB w="80600" h="80600" prst="relaxedInset"/>
        </a:sp3d>
      </dsp:spPr>
      <dsp:style>
        <a:lnRef idx="0">
          <a:scrgbClr r="0" g="0" b="0"/>
        </a:lnRef>
        <a:fillRef idx="1">
          <a:scrgbClr r="0" g="0" b="0"/>
        </a:fillRef>
        <a:effectRef idx="1">
          <a:scrgbClr r="0" g="0" b="0"/>
        </a:effectRef>
        <a:fontRef idx="minor">
          <a:schemeClr val="dk1"/>
        </a:fontRef>
      </dsp:style>
      <dsp:txBody>
        <a:bodyPr spcFirstLastPara="0" vert="horz" wrap="square" lIns="8890" tIns="8890" rIns="8890" bIns="8890" numCol="1" spcCol="1270" anchor="ctr" anchorCtr="0">
          <a:noAutofit/>
        </a:bodyPr>
        <a:lstStyle/>
        <a:p>
          <a:pPr lvl="0" algn="ctr" defTabSz="311150">
            <a:lnSpc>
              <a:spcPct val="90000"/>
            </a:lnSpc>
            <a:spcBef>
              <a:spcPct val="0"/>
            </a:spcBef>
            <a:spcAft>
              <a:spcPct val="35000"/>
            </a:spcAft>
          </a:pPr>
          <a:r>
            <a:rPr lang="es-MX" sz="700" kern="1200" dirty="0"/>
            <a:t>POTENCIA</a:t>
          </a:r>
        </a:p>
      </dsp:txBody>
      <dsp:txXfrm>
        <a:off x="747089" y="394654"/>
        <a:ext cx="420077" cy="420077"/>
      </dsp:txXfrm>
    </dsp:sp>
    <dsp:sp modelId="{569D7F19-79FD-4193-946B-8D70A904B82E}">
      <dsp:nvSpPr>
        <dsp:cNvPr id="0" name=""/>
        <dsp:cNvSpPr/>
      </dsp:nvSpPr>
      <dsp:spPr>
        <a:xfrm>
          <a:off x="396052" y="43617"/>
          <a:ext cx="1848246" cy="1478597"/>
        </a:xfrm>
        <a:prstGeom prst="funnel">
          <a:avLst/>
        </a:prstGeom>
        <a:solidFill>
          <a:schemeClr val="lt1">
            <a:alpha val="40000"/>
            <a:hueOff val="0"/>
            <a:satOff val="0"/>
            <a:lumOff val="0"/>
            <a:alphaOff val="0"/>
          </a:schemeClr>
        </a:solidFill>
        <a:ln w="9525" cap="flat" cmpd="sng" algn="ctr">
          <a:solidFill>
            <a:schemeClr val="accent4">
              <a:hueOff val="0"/>
              <a:satOff val="0"/>
              <a:lumOff val="0"/>
              <a:alphaOff val="0"/>
            </a:schemeClr>
          </a:solidFill>
          <a:prstDash val="solid"/>
        </a:ln>
        <a:effectLst/>
        <a:sp3d extrusionH="50600">
          <a:bevelT w="101600" h="80600"/>
        </a:sp3d>
      </dsp:spPr>
      <dsp:style>
        <a:lnRef idx="1">
          <a:scrgbClr r="0" g="0" b="0"/>
        </a:lnRef>
        <a:fillRef idx="1">
          <a:scrgbClr r="0" g="0" b="0"/>
        </a:fillRef>
        <a:effectRef idx="0">
          <a:scrgbClr r="0" g="0" b="0"/>
        </a:effectRef>
        <a:fontRef idx="minor"/>
      </dsp:style>
    </dsp:sp>
  </dsp:spTree>
</dsp:drawing>
</file>

<file path=ppt/diagrams/drawing1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F0167E2-C8A1-4991-BCDB-01BEBF4BCA24}">
      <dsp:nvSpPr>
        <dsp:cNvPr id="0" name=""/>
        <dsp:cNvSpPr/>
      </dsp:nvSpPr>
      <dsp:spPr>
        <a:xfrm>
          <a:off x="119509" y="1031591"/>
          <a:ext cx="1789480" cy="1306478"/>
        </a:xfrm>
        <a:prstGeom prst="roundRect">
          <a:avLst/>
        </a:prstGeom>
        <a:blipFill rotWithShape="1">
          <a:blip xmlns:r="http://schemas.openxmlformats.org/officeDocument/2006/relationships" r:embed="rId1"/>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851A4300-0D1D-48CA-91D8-F52C1F2DAF1C}">
      <dsp:nvSpPr>
        <dsp:cNvPr id="0" name=""/>
        <dsp:cNvSpPr/>
      </dsp:nvSpPr>
      <dsp:spPr>
        <a:xfrm>
          <a:off x="221885" y="1605551"/>
          <a:ext cx="2129938" cy="2116954"/>
        </a:xfrm>
        <a:prstGeom prst="rect">
          <a:avLst/>
        </a:prstGeom>
        <a:noFill/>
        <a:ln w="25400" cap="flat" cmpd="sng" algn="ctr">
          <a:noFill/>
          <a:prstDash val="solid"/>
        </a:ln>
        <a:effectLst/>
        <a:sp3d/>
      </dsp:spPr>
      <dsp:style>
        <a:lnRef idx="2">
          <a:scrgbClr r="0" g="0" b="0"/>
        </a:lnRef>
        <a:fillRef idx="1">
          <a:scrgbClr r="0" g="0" b="0"/>
        </a:fillRef>
        <a:effectRef idx="0">
          <a:scrgbClr r="0" g="0" b="0"/>
        </a:effectRef>
        <a:fontRef idx="minor">
          <a:schemeClr val="lt1"/>
        </a:fontRef>
      </dsp:style>
      <dsp:txBody>
        <a:bodyPr spcFirstLastPara="0" vert="horz" wrap="square" lIns="165100" tIns="165100" rIns="165100" bIns="165100" numCol="1" spcCol="1270" anchor="b" anchorCtr="0">
          <a:noAutofit/>
        </a:bodyPr>
        <a:lstStyle/>
        <a:p>
          <a:pPr lvl="0" algn="l" defTabSz="2889250">
            <a:lnSpc>
              <a:spcPct val="90000"/>
            </a:lnSpc>
            <a:spcBef>
              <a:spcPct val="0"/>
            </a:spcBef>
            <a:spcAft>
              <a:spcPct val="35000"/>
            </a:spcAft>
          </a:pPr>
          <a:endParaRPr lang="es-MX" sz="6500" kern="1200" dirty="0"/>
        </a:p>
      </dsp:txBody>
      <dsp:txXfrm>
        <a:off x="221885" y="1605551"/>
        <a:ext cx="2129938" cy="2116954"/>
      </dsp:txXfrm>
    </dsp:sp>
    <dsp:sp modelId="{DB0D818B-81ED-4C4B-96C3-4A8A2E2B7526}">
      <dsp:nvSpPr>
        <dsp:cNvPr id="0" name=""/>
        <dsp:cNvSpPr/>
      </dsp:nvSpPr>
      <dsp:spPr>
        <a:xfrm>
          <a:off x="2401078" y="158965"/>
          <a:ext cx="952629" cy="952629"/>
        </a:xfrm>
        <a:prstGeom prst="ellipse">
          <a:avLst/>
        </a:prstGeom>
        <a:blipFill rotWithShape="1">
          <a:blip xmlns:r="http://schemas.openxmlformats.org/officeDocument/2006/relationships" r:embed="rId2"/>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F36BF9CB-5090-43CF-B0AD-2F789B55C2CD}">
      <dsp:nvSpPr>
        <dsp:cNvPr id="0" name=""/>
        <dsp:cNvSpPr/>
      </dsp:nvSpPr>
      <dsp:spPr>
        <a:xfrm>
          <a:off x="3353707" y="158965"/>
          <a:ext cx="1359589" cy="9526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0800" tIns="25400" rIns="50800" bIns="25400" numCol="1" spcCol="1270" anchor="ctr" anchorCtr="0">
          <a:noAutofit/>
        </a:bodyPr>
        <a:lstStyle/>
        <a:p>
          <a:pPr lvl="0" algn="l" defTabSz="889000">
            <a:lnSpc>
              <a:spcPct val="90000"/>
            </a:lnSpc>
            <a:spcBef>
              <a:spcPct val="0"/>
            </a:spcBef>
            <a:spcAft>
              <a:spcPct val="35000"/>
            </a:spcAft>
          </a:pPr>
          <a:r>
            <a:rPr lang="es-MX" sz="2000" kern="1200" dirty="0"/>
            <a:t>NACIONAL</a:t>
          </a:r>
        </a:p>
      </dsp:txBody>
      <dsp:txXfrm>
        <a:off x="3353707" y="158965"/>
        <a:ext cx="1359589" cy="952629"/>
      </dsp:txXfrm>
    </dsp:sp>
    <dsp:sp modelId="{A3677EF6-1867-4084-8039-F5BB4D614B23}">
      <dsp:nvSpPr>
        <dsp:cNvPr id="0" name=""/>
        <dsp:cNvSpPr/>
      </dsp:nvSpPr>
      <dsp:spPr>
        <a:xfrm>
          <a:off x="2401078" y="1283068"/>
          <a:ext cx="952629" cy="952629"/>
        </a:xfrm>
        <a:prstGeom prst="ellipse">
          <a:avLst/>
        </a:prstGeom>
        <a:blipFill rotWithShape="1">
          <a:blip xmlns:r="http://schemas.openxmlformats.org/officeDocument/2006/relationships" r:embed="rId3"/>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70D2C970-F001-41E0-A972-B19BAB80B34D}">
      <dsp:nvSpPr>
        <dsp:cNvPr id="0" name=""/>
        <dsp:cNvSpPr/>
      </dsp:nvSpPr>
      <dsp:spPr>
        <a:xfrm>
          <a:off x="3353707" y="1283068"/>
          <a:ext cx="1359589" cy="9526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0800" tIns="25400" rIns="50800" bIns="25400" numCol="1" spcCol="1270" anchor="ctr" anchorCtr="0">
          <a:noAutofit/>
        </a:bodyPr>
        <a:lstStyle/>
        <a:p>
          <a:pPr lvl="0" algn="l" defTabSz="889000">
            <a:lnSpc>
              <a:spcPct val="90000"/>
            </a:lnSpc>
            <a:spcBef>
              <a:spcPct val="0"/>
            </a:spcBef>
            <a:spcAft>
              <a:spcPct val="35000"/>
            </a:spcAft>
          </a:pPr>
          <a:r>
            <a:rPr lang="es-MX" sz="2000" kern="1200" dirty="0"/>
            <a:t>BAJA CALIFORNIA</a:t>
          </a:r>
        </a:p>
      </dsp:txBody>
      <dsp:txXfrm>
        <a:off x="3353707" y="1283068"/>
        <a:ext cx="1359589" cy="952629"/>
      </dsp:txXfrm>
    </dsp:sp>
    <dsp:sp modelId="{25EF9995-E029-48BE-BB97-21789B38E000}">
      <dsp:nvSpPr>
        <dsp:cNvPr id="0" name=""/>
        <dsp:cNvSpPr/>
      </dsp:nvSpPr>
      <dsp:spPr>
        <a:xfrm>
          <a:off x="2401078" y="2407171"/>
          <a:ext cx="952629" cy="952629"/>
        </a:xfrm>
        <a:prstGeom prst="ellipse">
          <a:avLst/>
        </a:prstGeom>
        <a:blipFill rotWithShape="1">
          <a:blip xmlns:r="http://schemas.openxmlformats.org/officeDocument/2006/relationships" r:embed="rId4"/>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EDB7E507-A8FD-4CB0-BEE4-3F318A301BF7}">
      <dsp:nvSpPr>
        <dsp:cNvPr id="0" name=""/>
        <dsp:cNvSpPr/>
      </dsp:nvSpPr>
      <dsp:spPr>
        <a:xfrm>
          <a:off x="3353707" y="2407171"/>
          <a:ext cx="1359589" cy="9526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0800" tIns="25400" rIns="50800" bIns="25400" numCol="1" spcCol="1270" anchor="ctr" anchorCtr="0">
          <a:noAutofit/>
        </a:bodyPr>
        <a:lstStyle/>
        <a:p>
          <a:pPr lvl="0" algn="l" defTabSz="889000">
            <a:lnSpc>
              <a:spcPct val="90000"/>
            </a:lnSpc>
            <a:spcBef>
              <a:spcPct val="0"/>
            </a:spcBef>
            <a:spcAft>
              <a:spcPct val="35000"/>
            </a:spcAft>
          </a:pPr>
          <a:r>
            <a:rPr lang="es-MX" sz="2000" kern="1200" dirty="0"/>
            <a:t>BAJA CALIFORNIA SUR</a:t>
          </a:r>
        </a:p>
      </dsp:txBody>
      <dsp:txXfrm>
        <a:off x="3353707" y="2407171"/>
        <a:ext cx="1359589" cy="952629"/>
      </dsp:txXfrm>
    </dsp:sp>
  </dsp:spTree>
</dsp:drawing>
</file>

<file path=ppt/diagrams/drawing1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230004A-7649-472F-AF76-756A8841FF82}">
      <dsp:nvSpPr>
        <dsp:cNvPr id="0" name=""/>
        <dsp:cNvSpPr/>
      </dsp:nvSpPr>
      <dsp:spPr>
        <a:xfrm>
          <a:off x="1198" y="325231"/>
          <a:ext cx="1376569" cy="1264888"/>
        </a:xfrm>
        <a:prstGeom prst="ellipse">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es-MX" sz="1200" b="1" kern="1200" dirty="0"/>
            <a:t>Capacidad de Interconexión por Zona de Interconexión</a:t>
          </a:r>
        </a:p>
      </dsp:txBody>
      <dsp:txXfrm>
        <a:off x="202792" y="510470"/>
        <a:ext cx="973381" cy="894410"/>
      </dsp:txXfrm>
    </dsp:sp>
    <dsp:sp modelId="{AA104D86-89EE-4F49-9AB7-26DA62B4831C}">
      <dsp:nvSpPr>
        <dsp:cNvPr id="0" name=""/>
        <dsp:cNvSpPr/>
      </dsp:nvSpPr>
      <dsp:spPr>
        <a:xfrm>
          <a:off x="1433826" y="757468"/>
          <a:ext cx="400414" cy="400414"/>
        </a:xfrm>
        <a:prstGeom prst="mathEqual">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0" tIns="0" rIns="0" bIns="0" numCol="1" spcCol="1270" anchor="ctr" anchorCtr="0">
          <a:noAutofit/>
        </a:bodyPr>
        <a:lstStyle/>
        <a:p>
          <a:pPr lvl="0" algn="ctr" defTabSz="711200">
            <a:lnSpc>
              <a:spcPct val="90000"/>
            </a:lnSpc>
            <a:spcBef>
              <a:spcPct val="0"/>
            </a:spcBef>
            <a:spcAft>
              <a:spcPct val="35000"/>
            </a:spcAft>
          </a:pPr>
          <a:endParaRPr lang="es-MX" sz="1600" kern="1200"/>
        </a:p>
      </dsp:txBody>
      <dsp:txXfrm>
        <a:off x="1486901" y="839953"/>
        <a:ext cx="294264" cy="235444"/>
      </dsp:txXfrm>
    </dsp:sp>
    <dsp:sp modelId="{C2392EE6-BEB2-4790-931D-7307254A9CBB}">
      <dsp:nvSpPr>
        <dsp:cNvPr id="0" name=""/>
        <dsp:cNvSpPr/>
      </dsp:nvSpPr>
      <dsp:spPr>
        <a:xfrm>
          <a:off x="1890298" y="325231"/>
          <a:ext cx="1506103" cy="1264888"/>
        </a:xfrm>
        <a:prstGeom prst="ellipse">
          <a:avLst/>
        </a:prstGeom>
        <a:gradFill rotWithShape="0">
          <a:gsLst>
            <a:gs pos="0">
              <a:schemeClr val="accent3">
                <a:hueOff val="0"/>
                <a:satOff val="0"/>
                <a:lumOff val="0"/>
                <a:alphaOff val="0"/>
                <a:shade val="51000"/>
                <a:satMod val="130000"/>
              </a:schemeClr>
            </a:gs>
            <a:gs pos="80000">
              <a:schemeClr val="accent3">
                <a:hueOff val="0"/>
                <a:satOff val="0"/>
                <a:lumOff val="0"/>
                <a:alphaOff val="0"/>
                <a:shade val="93000"/>
                <a:satMod val="130000"/>
              </a:schemeClr>
            </a:gs>
            <a:gs pos="100000">
              <a:schemeClr val="accent3">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es-MX" sz="1200" b="1" kern="1200" dirty="0"/>
            <a:t>Capacidad de Interconexión existente en la zona</a:t>
          </a:r>
        </a:p>
      </dsp:txBody>
      <dsp:txXfrm>
        <a:off x="2110862" y="510470"/>
        <a:ext cx="1064975" cy="894410"/>
      </dsp:txXfrm>
    </dsp:sp>
    <dsp:sp modelId="{9471BB56-6B0A-476F-B2C3-4E2F8FA04F76}">
      <dsp:nvSpPr>
        <dsp:cNvPr id="0" name=""/>
        <dsp:cNvSpPr/>
      </dsp:nvSpPr>
      <dsp:spPr>
        <a:xfrm>
          <a:off x="3452460" y="757468"/>
          <a:ext cx="400414" cy="400414"/>
        </a:xfrm>
        <a:prstGeom prst="mathMinus">
          <a:avLst/>
        </a:prstGeom>
        <a:gradFill rotWithShape="0">
          <a:gsLst>
            <a:gs pos="0">
              <a:schemeClr val="accent3">
                <a:hueOff val="0"/>
                <a:satOff val="0"/>
                <a:lumOff val="0"/>
                <a:alphaOff val="0"/>
                <a:shade val="51000"/>
                <a:satMod val="130000"/>
              </a:schemeClr>
            </a:gs>
            <a:gs pos="80000">
              <a:schemeClr val="accent3">
                <a:hueOff val="0"/>
                <a:satOff val="0"/>
                <a:lumOff val="0"/>
                <a:alphaOff val="0"/>
                <a:shade val="93000"/>
                <a:satMod val="130000"/>
              </a:schemeClr>
            </a:gs>
            <a:gs pos="100000">
              <a:schemeClr val="accent3">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0" tIns="0" rIns="0" bIns="0" numCol="1" spcCol="1270" anchor="ctr" anchorCtr="0">
          <a:noAutofit/>
        </a:bodyPr>
        <a:lstStyle/>
        <a:p>
          <a:pPr lvl="0" algn="ctr" defTabSz="266700">
            <a:lnSpc>
              <a:spcPct val="90000"/>
            </a:lnSpc>
            <a:spcBef>
              <a:spcPct val="0"/>
            </a:spcBef>
            <a:spcAft>
              <a:spcPct val="35000"/>
            </a:spcAft>
          </a:pPr>
          <a:endParaRPr lang="es-MX" sz="600" kern="1200"/>
        </a:p>
      </dsp:txBody>
      <dsp:txXfrm>
        <a:off x="3505535" y="910586"/>
        <a:ext cx="294264" cy="94178"/>
      </dsp:txXfrm>
    </dsp:sp>
    <dsp:sp modelId="{19EC2238-A364-4CCF-83FC-F150AB199F48}">
      <dsp:nvSpPr>
        <dsp:cNvPr id="0" name=""/>
        <dsp:cNvSpPr/>
      </dsp:nvSpPr>
      <dsp:spPr>
        <a:xfrm>
          <a:off x="3908932" y="325231"/>
          <a:ext cx="1634484" cy="1264888"/>
        </a:xfrm>
        <a:prstGeom prst="ellipse">
          <a:avLst/>
        </a:prstGeom>
        <a:gradFill rotWithShape="0">
          <a:gsLst>
            <a:gs pos="0">
              <a:schemeClr val="accent4">
                <a:hueOff val="0"/>
                <a:satOff val="0"/>
                <a:lumOff val="0"/>
                <a:alphaOff val="0"/>
                <a:shade val="51000"/>
                <a:satMod val="130000"/>
              </a:schemeClr>
            </a:gs>
            <a:gs pos="80000">
              <a:schemeClr val="accent4">
                <a:hueOff val="0"/>
                <a:satOff val="0"/>
                <a:lumOff val="0"/>
                <a:alphaOff val="0"/>
                <a:shade val="93000"/>
                <a:satMod val="130000"/>
              </a:schemeClr>
            </a:gs>
            <a:gs pos="100000">
              <a:schemeClr val="accent4">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es-MX" sz="1200" b="1" kern="1200" dirty="0"/>
            <a:t>Capacidad de Interconexión ya asignada (generador con prelación)</a:t>
          </a:r>
        </a:p>
      </dsp:txBody>
      <dsp:txXfrm>
        <a:off x="4148297" y="510470"/>
        <a:ext cx="1155754" cy="894410"/>
      </dsp:txXfrm>
    </dsp:sp>
  </dsp:spTree>
</dsp:drawing>
</file>

<file path=ppt/diagrams/drawing1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523C5C7-9BB5-4B7B-A888-8F2A9DC0EB12}">
      <dsp:nvSpPr>
        <dsp:cNvPr id="0" name=""/>
        <dsp:cNvSpPr/>
      </dsp:nvSpPr>
      <dsp:spPr>
        <a:xfrm>
          <a:off x="0" y="100105"/>
          <a:ext cx="6707088" cy="728685"/>
        </a:xfrm>
        <a:prstGeom prst="roundRect">
          <a:avLst>
            <a:gd name="adj" fmla="val 10000"/>
          </a:avLst>
        </a:prstGeom>
        <a:solidFill>
          <a:schemeClr val="accent6"/>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s-MX" sz="1800" kern="1200" dirty="0">
              <a:latin typeface="Arial" panose="020B0604020202020204" pitchFamily="34" charset="0"/>
              <a:cs typeface="Arial" panose="020B0604020202020204" pitchFamily="34" charset="0"/>
            </a:rPr>
            <a:t>Constancia de precalificación </a:t>
          </a:r>
        </a:p>
      </dsp:txBody>
      <dsp:txXfrm>
        <a:off x="21342" y="121447"/>
        <a:ext cx="6664404" cy="686001"/>
      </dsp:txXfrm>
    </dsp:sp>
    <dsp:sp modelId="{25ADF4F4-F957-44E1-B91E-671F9628896D}">
      <dsp:nvSpPr>
        <dsp:cNvPr id="0" name=""/>
        <dsp:cNvSpPr/>
      </dsp:nvSpPr>
      <dsp:spPr>
        <a:xfrm rot="5400000">
          <a:off x="3161760" y="809917"/>
          <a:ext cx="383566" cy="549168"/>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l" defTabSz="800100">
            <a:lnSpc>
              <a:spcPct val="90000"/>
            </a:lnSpc>
            <a:spcBef>
              <a:spcPct val="0"/>
            </a:spcBef>
            <a:spcAft>
              <a:spcPct val="35000"/>
            </a:spcAft>
          </a:pPr>
          <a:endParaRPr lang="es-MX" sz="1800" kern="1200">
            <a:latin typeface="Arial" panose="020B0604020202020204" pitchFamily="34" charset="0"/>
            <a:cs typeface="Arial" panose="020B0604020202020204" pitchFamily="34" charset="0"/>
          </a:endParaRPr>
        </a:p>
      </dsp:txBody>
      <dsp:txXfrm rot="-5400000">
        <a:off x="3188793" y="892718"/>
        <a:ext cx="329500" cy="268496"/>
      </dsp:txXfrm>
    </dsp:sp>
    <dsp:sp modelId="{49E7E48B-75A9-4870-B863-89D89E801924}">
      <dsp:nvSpPr>
        <dsp:cNvPr id="0" name=""/>
        <dsp:cNvSpPr/>
      </dsp:nvSpPr>
      <dsp:spPr>
        <a:xfrm>
          <a:off x="442393" y="1340212"/>
          <a:ext cx="5822301" cy="1220373"/>
        </a:xfrm>
        <a:prstGeom prst="roundRect">
          <a:avLst>
            <a:gd name="adj" fmla="val 10000"/>
          </a:avLst>
        </a:prstGeom>
        <a:solidFill>
          <a:schemeClr val="accent2">
            <a:lumMod val="60000"/>
            <a:lumOff val="4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l" defTabSz="800100">
            <a:lnSpc>
              <a:spcPct val="90000"/>
            </a:lnSpc>
            <a:spcBef>
              <a:spcPct val="0"/>
            </a:spcBef>
            <a:spcAft>
              <a:spcPct val="35000"/>
            </a:spcAft>
          </a:pPr>
          <a:r>
            <a:rPr lang="es-MX" sz="1800" kern="1200" dirty="0">
              <a:latin typeface="Arial" panose="020B0604020202020204" pitchFamily="34" charset="0"/>
              <a:cs typeface="Arial" panose="020B0604020202020204" pitchFamily="34" charset="0"/>
            </a:rPr>
            <a:t>- Pagos en Pesos o Indexados a Dólares</a:t>
          </a:r>
        </a:p>
        <a:p>
          <a:pPr lvl="0" algn="l" defTabSz="800100">
            <a:lnSpc>
              <a:spcPct val="90000"/>
            </a:lnSpc>
            <a:spcBef>
              <a:spcPct val="0"/>
            </a:spcBef>
            <a:spcAft>
              <a:spcPct val="35000"/>
            </a:spcAft>
          </a:pPr>
          <a:r>
            <a:rPr lang="es-MX" sz="1800" kern="1200" dirty="0">
              <a:latin typeface="Arial" panose="020B0604020202020204" pitchFamily="34" charset="0"/>
              <a:cs typeface="Arial" panose="020B0604020202020204" pitchFamily="34" charset="0"/>
            </a:rPr>
            <a:t>- Estatus de interconexión de las Centrales Eléctricas</a:t>
          </a:r>
        </a:p>
      </dsp:txBody>
      <dsp:txXfrm>
        <a:off x="478137" y="1375956"/>
        <a:ext cx="5750813" cy="1148885"/>
      </dsp:txXfrm>
    </dsp:sp>
    <dsp:sp modelId="{DAA8B3B5-CF79-41D6-8D83-FA77169C25B2}">
      <dsp:nvSpPr>
        <dsp:cNvPr id="0" name=""/>
        <dsp:cNvSpPr/>
      </dsp:nvSpPr>
      <dsp:spPr>
        <a:xfrm rot="5400000">
          <a:off x="3124723" y="2591095"/>
          <a:ext cx="457640" cy="549168"/>
        </a:xfrm>
        <a:prstGeom prst="rightArrow">
          <a:avLst>
            <a:gd name="adj1" fmla="val 60000"/>
            <a:gd name="adj2" fmla="val 50000"/>
          </a:avLst>
        </a:prstGeom>
        <a:solidFill>
          <a:schemeClr val="bg1">
            <a:lumMod val="8500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l" defTabSz="800100">
            <a:lnSpc>
              <a:spcPct val="90000"/>
            </a:lnSpc>
            <a:spcBef>
              <a:spcPct val="0"/>
            </a:spcBef>
            <a:spcAft>
              <a:spcPct val="35000"/>
            </a:spcAft>
          </a:pPr>
          <a:endParaRPr lang="es-MX" sz="1800" kern="1200">
            <a:latin typeface="Arial" panose="020B0604020202020204" pitchFamily="34" charset="0"/>
            <a:cs typeface="Arial" panose="020B0604020202020204" pitchFamily="34" charset="0"/>
          </a:endParaRPr>
        </a:p>
      </dsp:txBody>
      <dsp:txXfrm rot="-5400000">
        <a:off x="3188793" y="2636859"/>
        <a:ext cx="329500" cy="320348"/>
      </dsp:txXfrm>
    </dsp:sp>
    <dsp:sp modelId="{7D5DCBAA-87C8-4D0E-938B-C27AC899F912}">
      <dsp:nvSpPr>
        <dsp:cNvPr id="0" name=""/>
        <dsp:cNvSpPr/>
      </dsp:nvSpPr>
      <dsp:spPr>
        <a:xfrm>
          <a:off x="514406" y="3170773"/>
          <a:ext cx="5678274" cy="1220373"/>
        </a:xfrm>
        <a:prstGeom prst="roundRect">
          <a:avLst>
            <a:gd name="adj" fmla="val 10000"/>
          </a:avLst>
        </a:prstGeom>
        <a:solidFill>
          <a:schemeClr val="tx2">
            <a:lumMod val="60000"/>
            <a:lumOff val="4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just" defTabSz="800100">
            <a:lnSpc>
              <a:spcPct val="90000"/>
            </a:lnSpc>
            <a:spcBef>
              <a:spcPct val="0"/>
            </a:spcBef>
            <a:spcAft>
              <a:spcPct val="35000"/>
            </a:spcAft>
          </a:pPr>
          <a:r>
            <a:rPr lang="es-MX" sz="1800" kern="1200" dirty="0">
              <a:latin typeface="Arial" panose="020B0604020202020204" pitchFamily="34" charset="0"/>
              <a:cs typeface="Arial" panose="020B0604020202020204" pitchFamily="34" charset="0"/>
            </a:rPr>
            <a:t>- Precio ofertado por el paquete de productos expresado en Pesos por año, el cual será pagado durante los primeros 15 años.</a:t>
          </a:r>
        </a:p>
      </dsp:txBody>
      <dsp:txXfrm>
        <a:off x="550150" y="3206517"/>
        <a:ext cx="5606786" cy="1148885"/>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021D811-DC1B-4681-BE2D-1E8DF91B27C8}">
      <dsp:nvSpPr>
        <dsp:cNvPr id="0" name=""/>
        <dsp:cNvSpPr/>
      </dsp:nvSpPr>
      <dsp:spPr>
        <a:xfrm>
          <a:off x="2440" y="639737"/>
          <a:ext cx="3432521" cy="1458760"/>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t" anchorCtr="0">
          <a:noAutofit/>
        </a:bodyPr>
        <a:lstStyle/>
        <a:p>
          <a:pPr lvl="0" algn="just" defTabSz="800100">
            <a:lnSpc>
              <a:spcPct val="90000"/>
            </a:lnSpc>
            <a:spcBef>
              <a:spcPct val="0"/>
            </a:spcBef>
            <a:spcAft>
              <a:spcPct val="35000"/>
            </a:spcAft>
          </a:pPr>
          <a:r>
            <a:rPr lang="es-MX" sz="1800" b="1" kern="1200" dirty="0">
              <a:latin typeface="Arial" panose="020B0604020202020204" pitchFamily="34" charset="0"/>
              <a:cs typeface="Arial" panose="020B0604020202020204" pitchFamily="34" charset="0"/>
            </a:rPr>
            <a:t>CENACE</a:t>
          </a:r>
        </a:p>
        <a:p>
          <a:pPr marL="171450" lvl="1" indent="-171450" algn="just" defTabSz="800100">
            <a:lnSpc>
              <a:spcPct val="90000"/>
            </a:lnSpc>
            <a:spcBef>
              <a:spcPct val="0"/>
            </a:spcBef>
            <a:spcAft>
              <a:spcPct val="15000"/>
            </a:spcAft>
            <a:buChar char="••"/>
          </a:pPr>
          <a:r>
            <a:rPr lang="es-MX" sz="1800" kern="1200" dirty="0">
              <a:latin typeface="Arial" panose="020B0604020202020204" pitchFamily="34" charset="0"/>
              <a:cs typeface="Arial" panose="020B0604020202020204" pitchFamily="34" charset="0"/>
            </a:rPr>
            <a:t>Recibe solicitud de registro.</a:t>
          </a:r>
        </a:p>
      </dsp:txBody>
      <dsp:txXfrm>
        <a:off x="45166" y="682463"/>
        <a:ext cx="3347069" cy="1373308"/>
      </dsp:txXfrm>
    </dsp:sp>
    <dsp:sp modelId="{F75605DA-627C-40EF-963E-4329C5F76FCA}">
      <dsp:nvSpPr>
        <dsp:cNvPr id="0" name=""/>
        <dsp:cNvSpPr/>
      </dsp:nvSpPr>
      <dsp:spPr>
        <a:xfrm>
          <a:off x="3686468" y="1014721"/>
          <a:ext cx="605902" cy="708791"/>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just" defTabSz="800100">
            <a:lnSpc>
              <a:spcPct val="90000"/>
            </a:lnSpc>
            <a:spcBef>
              <a:spcPct val="0"/>
            </a:spcBef>
            <a:spcAft>
              <a:spcPct val="35000"/>
            </a:spcAft>
          </a:pPr>
          <a:endParaRPr lang="es-MX" sz="1800" kern="1200">
            <a:latin typeface="Arial" panose="020B0604020202020204" pitchFamily="34" charset="0"/>
            <a:cs typeface="Arial" panose="020B0604020202020204" pitchFamily="34" charset="0"/>
          </a:endParaRPr>
        </a:p>
      </dsp:txBody>
      <dsp:txXfrm>
        <a:off x="3686468" y="1156479"/>
        <a:ext cx="424131" cy="425275"/>
      </dsp:txXfrm>
    </dsp:sp>
    <dsp:sp modelId="{9D11EAB7-871C-4E00-9BC3-79D11F19B945}">
      <dsp:nvSpPr>
        <dsp:cNvPr id="0" name=""/>
        <dsp:cNvSpPr/>
      </dsp:nvSpPr>
      <dsp:spPr>
        <a:xfrm>
          <a:off x="4578173" y="609110"/>
          <a:ext cx="3350610" cy="1520014"/>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t" anchorCtr="0">
          <a:noAutofit/>
        </a:bodyPr>
        <a:lstStyle/>
        <a:p>
          <a:pPr lvl="0" algn="just" defTabSz="800100">
            <a:lnSpc>
              <a:spcPct val="90000"/>
            </a:lnSpc>
            <a:spcBef>
              <a:spcPct val="0"/>
            </a:spcBef>
            <a:spcAft>
              <a:spcPct val="35000"/>
            </a:spcAft>
          </a:pPr>
          <a:r>
            <a:rPr lang="es-MX" sz="1800" b="1" kern="1200" dirty="0">
              <a:latin typeface="Arial" panose="020B0604020202020204" pitchFamily="34" charset="0"/>
              <a:cs typeface="Arial" panose="020B0604020202020204" pitchFamily="34" charset="0"/>
            </a:rPr>
            <a:t>CENACE</a:t>
          </a:r>
        </a:p>
        <a:p>
          <a:pPr marL="171450" lvl="1" indent="-171450" algn="just" defTabSz="800100">
            <a:lnSpc>
              <a:spcPct val="90000"/>
            </a:lnSpc>
            <a:spcBef>
              <a:spcPct val="0"/>
            </a:spcBef>
            <a:spcAft>
              <a:spcPct val="15000"/>
            </a:spcAft>
            <a:buChar char="••"/>
          </a:pPr>
          <a:r>
            <a:rPr lang="es-MX" sz="1800" kern="1200" dirty="0">
              <a:latin typeface="Arial" panose="020B0604020202020204" pitchFamily="34" charset="0"/>
              <a:cs typeface="Arial" panose="020B0604020202020204" pitchFamily="34" charset="0"/>
            </a:rPr>
            <a:t>Revisa la información.</a:t>
          </a:r>
        </a:p>
        <a:p>
          <a:pPr marL="171450" lvl="1" indent="-171450" algn="just" defTabSz="800100">
            <a:lnSpc>
              <a:spcPct val="90000"/>
            </a:lnSpc>
            <a:spcBef>
              <a:spcPct val="0"/>
            </a:spcBef>
            <a:spcAft>
              <a:spcPct val="15000"/>
            </a:spcAft>
            <a:buChar char="••"/>
          </a:pPr>
          <a:r>
            <a:rPr lang="es-MX" sz="1800" kern="1200" dirty="0">
              <a:latin typeface="Arial" panose="020B0604020202020204" pitchFamily="34" charset="0"/>
              <a:cs typeface="Arial" panose="020B0604020202020204" pitchFamily="34" charset="0"/>
            </a:rPr>
            <a:t>En su caso, solicita información complementaria.</a:t>
          </a:r>
        </a:p>
      </dsp:txBody>
      <dsp:txXfrm>
        <a:off x="4622693" y="653630"/>
        <a:ext cx="3261570" cy="1430974"/>
      </dsp:txXfrm>
    </dsp:sp>
    <dsp:sp modelId="{B90FAC0C-B211-4335-8897-61A55934C843}">
      <dsp:nvSpPr>
        <dsp:cNvPr id="0" name=""/>
        <dsp:cNvSpPr/>
      </dsp:nvSpPr>
      <dsp:spPr>
        <a:xfrm rot="5446766">
          <a:off x="6029597" y="2156021"/>
          <a:ext cx="416708" cy="708791"/>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just" defTabSz="800100">
            <a:lnSpc>
              <a:spcPct val="90000"/>
            </a:lnSpc>
            <a:spcBef>
              <a:spcPct val="0"/>
            </a:spcBef>
            <a:spcAft>
              <a:spcPct val="35000"/>
            </a:spcAft>
          </a:pPr>
          <a:endParaRPr lang="es-MX" sz="1800" kern="1200">
            <a:latin typeface="Arial" panose="020B0604020202020204" pitchFamily="34" charset="0"/>
            <a:cs typeface="Arial" panose="020B0604020202020204" pitchFamily="34" charset="0"/>
          </a:endParaRPr>
        </a:p>
      </dsp:txBody>
      <dsp:txXfrm rot="-5400000">
        <a:off x="6026164" y="2302068"/>
        <a:ext cx="425275" cy="291696"/>
      </dsp:txXfrm>
    </dsp:sp>
    <dsp:sp modelId="{C3203A82-1024-4258-A76C-237B4E9EA6C2}">
      <dsp:nvSpPr>
        <dsp:cNvPr id="0" name=""/>
        <dsp:cNvSpPr/>
      </dsp:nvSpPr>
      <dsp:spPr>
        <a:xfrm>
          <a:off x="4516497" y="2915294"/>
          <a:ext cx="3412286" cy="1441149"/>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t" anchorCtr="0">
          <a:noAutofit/>
        </a:bodyPr>
        <a:lstStyle/>
        <a:p>
          <a:pPr lvl="0" algn="just" defTabSz="800100">
            <a:lnSpc>
              <a:spcPct val="90000"/>
            </a:lnSpc>
            <a:spcBef>
              <a:spcPct val="0"/>
            </a:spcBef>
            <a:spcAft>
              <a:spcPct val="35000"/>
            </a:spcAft>
          </a:pPr>
          <a:r>
            <a:rPr lang="es-MX" sz="1800" b="1" kern="1200" dirty="0">
              <a:latin typeface="Arial" panose="020B0604020202020204" pitchFamily="34" charset="0"/>
              <a:cs typeface="Arial" panose="020B0604020202020204" pitchFamily="34" charset="0"/>
            </a:rPr>
            <a:t>ERC</a:t>
          </a:r>
        </a:p>
        <a:p>
          <a:pPr marL="171450" lvl="1" indent="-171450" algn="just" defTabSz="800100">
            <a:lnSpc>
              <a:spcPct val="90000"/>
            </a:lnSpc>
            <a:spcBef>
              <a:spcPct val="0"/>
            </a:spcBef>
            <a:spcAft>
              <a:spcPct val="15000"/>
            </a:spcAft>
            <a:buChar char="••"/>
          </a:pPr>
          <a:r>
            <a:rPr lang="es-MX" sz="1800" kern="1200" dirty="0">
              <a:latin typeface="Arial" panose="020B0604020202020204" pitchFamily="34" charset="0"/>
              <a:cs typeface="Arial" panose="020B0604020202020204" pitchFamily="34" charset="0"/>
            </a:rPr>
            <a:t>Entrega información complementaria en caso de que se le solicite.</a:t>
          </a:r>
        </a:p>
      </dsp:txBody>
      <dsp:txXfrm>
        <a:off x="4558707" y="2957504"/>
        <a:ext cx="3327866" cy="1356729"/>
      </dsp:txXfrm>
    </dsp:sp>
    <dsp:sp modelId="{68B4C74A-5D45-4026-980D-CD1376BF27DD}">
      <dsp:nvSpPr>
        <dsp:cNvPr id="0" name=""/>
        <dsp:cNvSpPr/>
      </dsp:nvSpPr>
      <dsp:spPr>
        <a:xfrm rot="10799551">
          <a:off x="3707274" y="3281764"/>
          <a:ext cx="571850" cy="708791"/>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just" defTabSz="800100">
            <a:lnSpc>
              <a:spcPct val="90000"/>
            </a:lnSpc>
            <a:spcBef>
              <a:spcPct val="0"/>
            </a:spcBef>
            <a:spcAft>
              <a:spcPct val="35000"/>
            </a:spcAft>
          </a:pPr>
          <a:endParaRPr lang="es-MX" sz="1800" kern="1200">
            <a:latin typeface="Arial" panose="020B0604020202020204" pitchFamily="34" charset="0"/>
            <a:cs typeface="Arial" panose="020B0604020202020204" pitchFamily="34" charset="0"/>
          </a:endParaRPr>
        </a:p>
      </dsp:txBody>
      <dsp:txXfrm rot="10800000">
        <a:off x="3878829" y="3423511"/>
        <a:ext cx="400295" cy="425275"/>
      </dsp:txXfrm>
    </dsp:sp>
    <dsp:sp modelId="{0CDE4DDA-2836-43FE-91A3-2F0242DD5EFD}">
      <dsp:nvSpPr>
        <dsp:cNvPr id="0" name=""/>
        <dsp:cNvSpPr/>
      </dsp:nvSpPr>
      <dsp:spPr>
        <a:xfrm>
          <a:off x="83436" y="2920344"/>
          <a:ext cx="3354097" cy="1432215"/>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t" anchorCtr="0">
          <a:noAutofit/>
        </a:bodyPr>
        <a:lstStyle/>
        <a:p>
          <a:pPr lvl="0" algn="just" defTabSz="800100">
            <a:lnSpc>
              <a:spcPct val="90000"/>
            </a:lnSpc>
            <a:spcBef>
              <a:spcPct val="0"/>
            </a:spcBef>
            <a:spcAft>
              <a:spcPct val="35000"/>
            </a:spcAft>
          </a:pPr>
          <a:r>
            <a:rPr lang="es-MX" sz="1800" b="1" kern="1200" dirty="0">
              <a:latin typeface="Arial" panose="020B0604020202020204" pitchFamily="34" charset="0"/>
              <a:cs typeface="Arial" panose="020B0604020202020204" pitchFamily="34" charset="0"/>
            </a:rPr>
            <a:t>CENACE</a:t>
          </a:r>
        </a:p>
        <a:p>
          <a:pPr marL="171450" lvl="1" indent="-171450" algn="just" defTabSz="800100">
            <a:lnSpc>
              <a:spcPct val="90000"/>
            </a:lnSpc>
            <a:spcBef>
              <a:spcPct val="0"/>
            </a:spcBef>
            <a:spcAft>
              <a:spcPct val="15000"/>
            </a:spcAft>
            <a:buChar char="••"/>
          </a:pPr>
          <a:r>
            <a:rPr lang="es-MX" sz="1800" kern="1200" dirty="0">
              <a:latin typeface="Arial" panose="020B0604020202020204" pitchFamily="34" charset="0"/>
              <a:cs typeface="Arial" panose="020B0604020202020204" pitchFamily="34" charset="0"/>
            </a:rPr>
            <a:t>Constancia de Registro</a:t>
          </a:r>
        </a:p>
        <a:p>
          <a:pPr marL="171450" lvl="1" indent="-171450" algn="just" defTabSz="800100">
            <a:lnSpc>
              <a:spcPct val="90000"/>
            </a:lnSpc>
            <a:spcBef>
              <a:spcPct val="0"/>
            </a:spcBef>
            <a:spcAft>
              <a:spcPct val="15000"/>
            </a:spcAft>
            <a:buChar char="••"/>
          </a:pPr>
          <a:r>
            <a:rPr lang="es-MX" sz="1800" kern="1200" dirty="0">
              <a:latin typeface="Arial" panose="020B0604020202020204" pitchFamily="34" charset="0"/>
              <a:cs typeface="Arial" panose="020B0604020202020204" pitchFamily="34" charset="0"/>
            </a:rPr>
            <a:t>Desechamiento de solicitud.</a:t>
          </a:r>
        </a:p>
      </dsp:txBody>
      <dsp:txXfrm>
        <a:off x="125384" y="2962292"/>
        <a:ext cx="3270201" cy="1348319"/>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AD8ACDD-C3E4-4DED-8713-536B69992418}">
      <dsp:nvSpPr>
        <dsp:cNvPr id="0" name=""/>
        <dsp:cNvSpPr/>
      </dsp:nvSpPr>
      <dsp:spPr>
        <a:xfrm rot="16200000">
          <a:off x="368221" y="-368221"/>
          <a:ext cx="1872208" cy="2608650"/>
        </a:xfrm>
        <a:prstGeom prst="flowChartManualOperation">
          <a:avLst/>
        </a:prstGeom>
        <a:solidFill>
          <a:schemeClr val="accent1"/>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0" tIns="0" rIns="101600" bIns="0" numCol="1" spcCol="1270" anchor="t" anchorCtr="0">
          <a:noAutofit/>
        </a:bodyPr>
        <a:lstStyle/>
        <a:p>
          <a:pPr lvl="0" algn="l" defTabSz="711200">
            <a:lnSpc>
              <a:spcPct val="90000"/>
            </a:lnSpc>
            <a:spcBef>
              <a:spcPct val="0"/>
            </a:spcBef>
            <a:spcAft>
              <a:spcPct val="35000"/>
            </a:spcAft>
          </a:pPr>
          <a:r>
            <a:rPr lang="es-MX" sz="1600" b="1" kern="1200" dirty="0"/>
            <a:t>POTENCIA</a:t>
          </a:r>
        </a:p>
        <a:p>
          <a:pPr marL="57150" lvl="1" indent="-57150" algn="l" defTabSz="488950">
            <a:lnSpc>
              <a:spcPct val="90000"/>
            </a:lnSpc>
            <a:spcBef>
              <a:spcPct val="0"/>
            </a:spcBef>
            <a:spcAft>
              <a:spcPct val="15000"/>
            </a:spcAft>
            <a:buChar char="••"/>
          </a:pPr>
          <a:r>
            <a:rPr lang="es-MX" sz="1100" kern="1200" dirty="0"/>
            <a:t>En MW-año por 15 años</a:t>
          </a:r>
        </a:p>
        <a:p>
          <a:pPr marL="57150" lvl="1" indent="-57150" algn="l" defTabSz="488950">
            <a:lnSpc>
              <a:spcPct val="90000"/>
            </a:lnSpc>
            <a:spcBef>
              <a:spcPct val="0"/>
            </a:spcBef>
            <a:spcAft>
              <a:spcPct val="15000"/>
            </a:spcAft>
            <a:buChar char="••"/>
          </a:pPr>
          <a:r>
            <a:rPr lang="es-MX" sz="1100" kern="1200" dirty="0"/>
            <a:t>Sistema interconectado específico y/o Zona de Potencia específica</a:t>
          </a:r>
        </a:p>
        <a:p>
          <a:pPr marL="57150" lvl="1" indent="-57150" algn="l" defTabSz="488950">
            <a:lnSpc>
              <a:spcPct val="90000"/>
            </a:lnSpc>
            <a:spcBef>
              <a:spcPct val="0"/>
            </a:spcBef>
            <a:spcAft>
              <a:spcPct val="15000"/>
            </a:spcAft>
            <a:buChar char="••"/>
          </a:pPr>
          <a:r>
            <a:rPr lang="es-MX" sz="1100" kern="1200" dirty="0"/>
            <a:t>Precio máximo que estén dispuestos a pagar</a:t>
          </a:r>
        </a:p>
      </dsp:txBody>
      <dsp:txXfrm rot="5400000">
        <a:off x="0" y="374442"/>
        <a:ext cx="2608650" cy="1123324"/>
      </dsp:txXfrm>
    </dsp:sp>
    <dsp:sp modelId="{189DA0E0-0599-4951-995F-F828815005C5}">
      <dsp:nvSpPr>
        <dsp:cNvPr id="0" name=""/>
        <dsp:cNvSpPr/>
      </dsp:nvSpPr>
      <dsp:spPr>
        <a:xfrm rot="16200000">
          <a:off x="3163813" y="-368221"/>
          <a:ext cx="1872208" cy="2608650"/>
        </a:xfrm>
        <a:prstGeom prst="flowChartManualOperation">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0" tIns="0" rIns="101327" bIns="0" numCol="1" spcCol="1270" anchor="t" anchorCtr="0">
          <a:noAutofit/>
        </a:bodyPr>
        <a:lstStyle/>
        <a:p>
          <a:pPr lvl="0" algn="l" defTabSz="711200">
            <a:lnSpc>
              <a:spcPct val="90000"/>
            </a:lnSpc>
            <a:spcBef>
              <a:spcPct val="0"/>
            </a:spcBef>
            <a:spcAft>
              <a:spcPct val="35000"/>
            </a:spcAft>
          </a:pPr>
          <a:r>
            <a:rPr lang="es-MX" sz="1600" b="1" kern="1200" dirty="0"/>
            <a:t>ENERGIA ELECTRICA ACUMULABLE</a:t>
          </a:r>
        </a:p>
        <a:p>
          <a:pPr marL="114300" lvl="1" indent="-114300" algn="l" defTabSz="533400">
            <a:lnSpc>
              <a:spcPct val="90000"/>
            </a:lnSpc>
            <a:spcBef>
              <a:spcPct val="0"/>
            </a:spcBef>
            <a:spcAft>
              <a:spcPct val="15000"/>
            </a:spcAft>
            <a:buChar char="••"/>
          </a:pPr>
          <a:r>
            <a:rPr lang="es-MX" sz="1200" kern="1200" dirty="0"/>
            <a:t>En MWh por año por 15 años</a:t>
          </a:r>
        </a:p>
        <a:p>
          <a:pPr marL="114300" lvl="1" indent="-114300" algn="l" defTabSz="533400">
            <a:lnSpc>
              <a:spcPct val="90000"/>
            </a:lnSpc>
            <a:spcBef>
              <a:spcPct val="0"/>
            </a:spcBef>
            <a:spcAft>
              <a:spcPct val="15000"/>
            </a:spcAft>
            <a:buChar char="••"/>
          </a:pPr>
          <a:r>
            <a:rPr lang="es-MX" sz="1200" kern="1200" dirty="0"/>
            <a:t>Precio máximo que estén dispuestos a pagar</a:t>
          </a:r>
        </a:p>
      </dsp:txBody>
      <dsp:txXfrm rot="5400000">
        <a:off x="2795592" y="374442"/>
        <a:ext cx="2608650" cy="1123324"/>
      </dsp:txXfrm>
    </dsp:sp>
    <dsp:sp modelId="{BC47EB08-E702-49C0-B77E-99CC824C1FCD}">
      <dsp:nvSpPr>
        <dsp:cNvPr id="0" name=""/>
        <dsp:cNvSpPr/>
      </dsp:nvSpPr>
      <dsp:spPr>
        <a:xfrm rot="16200000">
          <a:off x="5968113" y="-368221"/>
          <a:ext cx="1872208" cy="2608650"/>
        </a:xfrm>
        <a:prstGeom prst="flowChartManualOperation">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0" tIns="0" rIns="101327" bIns="0" numCol="1" spcCol="1270" anchor="t" anchorCtr="0">
          <a:noAutofit/>
        </a:bodyPr>
        <a:lstStyle/>
        <a:p>
          <a:pPr lvl="0" algn="l" defTabSz="711200">
            <a:lnSpc>
              <a:spcPct val="90000"/>
            </a:lnSpc>
            <a:spcBef>
              <a:spcPct val="0"/>
            </a:spcBef>
            <a:spcAft>
              <a:spcPct val="35000"/>
            </a:spcAft>
          </a:pPr>
          <a:r>
            <a:rPr lang="es-MX" sz="1600" b="1" kern="1200" dirty="0"/>
            <a:t>CERTIFICADOS DE ENERGIA LIMPIA</a:t>
          </a:r>
        </a:p>
        <a:p>
          <a:pPr marL="114300" lvl="1" indent="-114300" algn="l" defTabSz="533400">
            <a:lnSpc>
              <a:spcPct val="90000"/>
            </a:lnSpc>
            <a:spcBef>
              <a:spcPct val="0"/>
            </a:spcBef>
            <a:spcAft>
              <a:spcPct val="15000"/>
            </a:spcAft>
            <a:buChar char="••"/>
          </a:pPr>
          <a:r>
            <a:rPr lang="es-MX" sz="1200" kern="1200" dirty="0"/>
            <a:t>CELs por año durante 20 años</a:t>
          </a:r>
        </a:p>
        <a:p>
          <a:pPr marL="114300" lvl="1" indent="-114300" algn="l" defTabSz="533400">
            <a:lnSpc>
              <a:spcPct val="90000"/>
            </a:lnSpc>
            <a:spcBef>
              <a:spcPct val="0"/>
            </a:spcBef>
            <a:spcAft>
              <a:spcPct val="15000"/>
            </a:spcAft>
            <a:buChar char="••"/>
          </a:pPr>
          <a:r>
            <a:rPr lang="es-MX" sz="1200" kern="1200" dirty="0"/>
            <a:t>Precio máximo que estén dispuestos a pagar</a:t>
          </a:r>
        </a:p>
      </dsp:txBody>
      <dsp:txXfrm rot="5400000">
        <a:off x="5599892" y="374442"/>
        <a:ext cx="2608650" cy="1123324"/>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E3E17FA-207E-48F9-A9D8-92E47B1C6D51}">
      <dsp:nvSpPr>
        <dsp:cNvPr id="0" name=""/>
        <dsp:cNvSpPr/>
      </dsp:nvSpPr>
      <dsp:spPr>
        <a:xfrm>
          <a:off x="994715" y="308"/>
          <a:ext cx="746871" cy="373435"/>
        </a:xfrm>
        <a:prstGeom prst="roundRect">
          <a:avLst>
            <a:gd name="adj" fmla="val 10000"/>
          </a:avLst>
        </a:prstGeom>
        <a:solidFill>
          <a:schemeClr val="accent3">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es-MX" sz="1600" kern="1200" dirty="0" err="1"/>
            <a:t>CELs</a:t>
          </a:r>
          <a:endParaRPr lang="es-MX" sz="1600" kern="1200" dirty="0"/>
        </a:p>
      </dsp:txBody>
      <dsp:txXfrm>
        <a:off x="1005653" y="11246"/>
        <a:ext cx="724995" cy="351559"/>
      </dsp:txXfrm>
    </dsp:sp>
    <dsp:sp modelId="{FBC63E9B-714C-4ACB-A028-57F1C848DE58}">
      <dsp:nvSpPr>
        <dsp:cNvPr id="0" name=""/>
        <dsp:cNvSpPr/>
      </dsp:nvSpPr>
      <dsp:spPr>
        <a:xfrm rot="3600000">
          <a:off x="1482000" y="655434"/>
          <a:ext cx="388633" cy="130702"/>
        </a:xfrm>
        <a:prstGeom prst="leftRightArrow">
          <a:avLst>
            <a:gd name="adj1" fmla="val 60000"/>
            <a:gd name="adj2" fmla="val 50000"/>
          </a:avLst>
        </a:prstGeom>
        <a:solidFill>
          <a:schemeClr val="bg1">
            <a:lumMod val="8500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222250">
            <a:lnSpc>
              <a:spcPct val="90000"/>
            </a:lnSpc>
            <a:spcBef>
              <a:spcPct val="0"/>
            </a:spcBef>
            <a:spcAft>
              <a:spcPct val="35000"/>
            </a:spcAft>
          </a:pPr>
          <a:endParaRPr lang="es-MX" sz="500" kern="1200"/>
        </a:p>
      </dsp:txBody>
      <dsp:txXfrm>
        <a:off x="1521211" y="681574"/>
        <a:ext cx="310211" cy="78422"/>
      </dsp:txXfrm>
    </dsp:sp>
    <dsp:sp modelId="{C9D853DA-F9D2-4F9E-9695-7B5BE361926F}">
      <dsp:nvSpPr>
        <dsp:cNvPr id="0" name=""/>
        <dsp:cNvSpPr/>
      </dsp:nvSpPr>
      <dsp:spPr>
        <a:xfrm>
          <a:off x="1611047" y="1067826"/>
          <a:ext cx="746871" cy="373435"/>
        </a:xfrm>
        <a:prstGeom prst="roundRect">
          <a:avLst>
            <a:gd name="adj" fmla="val 10000"/>
          </a:avLst>
        </a:prstGeom>
        <a:solidFill>
          <a:srgbClr val="0070C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es-MX" sz="1600" kern="1200" dirty="0"/>
            <a:t>EEA</a:t>
          </a:r>
        </a:p>
      </dsp:txBody>
      <dsp:txXfrm>
        <a:off x="1621985" y="1078764"/>
        <a:ext cx="724995" cy="351559"/>
      </dsp:txXfrm>
    </dsp:sp>
    <dsp:sp modelId="{192627C5-CEB9-4687-A3A4-1C561FCBB218}">
      <dsp:nvSpPr>
        <dsp:cNvPr id="0" name=""/>
        <dsp:cNvSpPr/>
      </dsp:nvSpPr>
      <dsp:spPr>
        <a:xfrm rot="10800000">
          <a:off x="1173834" y="1189193"/>
          <a:ext cx="388633" cy="130702"/>
        </a:xfrm>
        <a:prstGeom prst="leftRightArrow">
          <a:avLst>
            <a:gd name="adj1" fmla="val 60000"/>
            <a:gd name="adj2" fmla="val 50000"/>
          </a:avLst>
        </a:prstGeom>
        <a:solidFill>
          <a:schemeClr val="bg1">
            <a:lumMod val="8500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222250">
            <a:lnSpc>
              <a:spcPct val="90000"/>
            </a:lnSpc>
            <a:spcBef>
              <a:spcPct val="0"/>
            </a:spcBef>
            <a:spcAft>
              <a:spcPct val="35000"/>
            </a:spcAft>
          </a:pPr>
          <a:endParaRPr lang="es-MX" sz="500" kern="1200"/>
        </a:p>
      </dsp:txBody>
      <dsp:txXfrm rot="10800000">
        <a:off x="1213045" y="1215333"/>
        <a:ext cx="310211" cy="78422"/>
      </dsp:txXfrm>
    </dsp:sp>
    <dsp:sp modelId="{ED00D4A6-E27C-438F-A587-8CDD94476225}">
      <dsp:nvSpPr>
        <dsp:cNvPr id="0" name=""/>
        <dsp:cNvSpPr/>
      </dsp:nvSpPr>
      <dsp:spPr>
        <a:xfrm>
          <a:off x="378383" y="1067826"/>
          <a:ext cx="746871" cy="373435"/>
        </a:xfrm>
        <a:prstGeom prst="roundRect">
          <a:avLst>
            <a:gd name="adj" fmla="val 10000"/>
          </a:avLst>
        </a:prstGeom>
        <a:solidFill>
          <a:schemeClr val="accent6">
            <a:lumMod val="60000"/>
            <a:lumOff val="4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es-MX" sz="1600" kern="1200" dirty="0"/>
            <a:t>POT</a:t>
          </a:r>
        </a:p>
      </dsp:txBody>
      <dsp:txXfrm>
        <a:off x="389321" y="1078764"/>
        <a:ext cx="724995" cy="351559"/>
      </dsp:txXfrm>
    </dsp:sp>
    <dsp:sp modelId="{8AEB908C-2826-4FAA-A635-46E16FA4B841}">
      <dsp:nvSpPr>
        <dsp:cNvPr id="0" name=""/>
        <dsp:cNvSpPr/>
      </dsp:nvSpPr>
      <dsp:spPr>
        <a:xfrm rot="18000000">
          <a:off x="865668" y="655434"/>
          <a:ext cx="388633" cy="130702"/>
        </a:xfrm>
        <a:prstGeom prst="leftRightArrow">
          <a:avLst>
            <a:gd name="adj1" fmla="val 60000"/>
            <a:gd name="adj2" fmla="val 50000"/>
          </a:avLst>
        </a:prstGeom>
        <a:solidFill>
          <a:schemeClr val="bg1">
            <a:lumMod val="8500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222250">
            <a:lnSpc>
              <a:spcPct val="90000"/>
            </a:lnSpc>
            <a:spcBef>
              <a:spcPct val="0"/>
            </a:spcBef>
            <a:spcAft>
              <a:spcPct val="35000"/>
            </a:spcAft>
          </a:pPr>
          <a:endParaRPr lang="es-MX" sz="500" kern="1200"/>
        </a:p>
      </dsp:txBody>
      <dsp:txXfrm>
        <a:off x="904879" y="681574"/>
        <a:ext cx="310211" cy="78422"/>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357DA4E-83B3-4F14-A6FF-18FC8B6DD5ED}">
      <dsp:nvSpPr>
        <dsp:cNvPr id="0" name=""/>
        <dsp:cNvSpPr/>
      </dsp:nvSpPr>
      <dsp:spPr>
        <a:xfrm>
          <a:off x="971348" y="256"/>
          <a:ext cx="752861" cy="376430"/>
        </a:xfrm>
        <a:prstGeom prst="roundRect">
          <a:avLst>
            <a:gd name="adj" fmla="val 10000"/>
          </a:avLst>
        </a:prstGeom>
        <a:solidFill>
          <a:schemeClr val="accent6">
            <a:lumMod val="60000"/>
            <a:lumOff val="4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es-MX" sz="1600" kern="1200" dirty="0"/>
            <a:t>POT</a:t>
          </a:r>
        </a:p>
      </dsp:txBody>
      <dsp:txXfrm>
        <a:off x="982373" y="11281"/>
        <a:ext cx="730811" cy="354380"/>
      </dsp:txXfrm>
    </dsp:sp>
    <dsp:sp modelId="{B11B69AD-8492-49D9-8760-2765E9AE482A}">
      <dsp:nvSpPr>
        <dsp:cNvPr id="0" name=""/>
        <dsp:cNvSpPr/>
      </dsp:nvSpPr>
      <dsp:spPr>
        <a:xfrm rot="5400000">
          <a:off x="1151487" y="556176"/>
          <a:ext cx="392584" cy="131750"/>
        </a:xfrm>
        <a:prstGeom prst="lef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222250">
            <a:lnSpc>
              <a:spcPct val="90000"/>
            </a:lnSpc>
            <a:spcBef>
              <a:spcPct val="0"/>
            </a:spcBef>
            <a:spcAft>
              <a:spcPct val="35000"/>
            </a:spcAft>
          </a:pPr>
          <a:endParaRPr lang="es-MX" sz="500" kern="1200"/>
        </a:p>
      </dsp:txBody>
      <dsp:txXfrm>
        <a:off x="1191012" y="582526"/>
        <a:ext cx="313534" cy="79050"/>
      </dsp:txXfrm>
    </dsp:sp>
    <dsp:sp modelId="{96C33C1B-012A-439E-B7ED-6EC9D6D1DF55}">
      <dsp:nvSpPr>
        <dsp:cNvPr id="0" name=""/>
        <dsp:cNvSpPr/>
      </dsp:nvSpPr>
      <dsp:spPr>
        <a:xfrm>
          <a:off x="971348" y="867417"/>
          <a:ext cx="752861" cy="376430"/>
        </a:xfrm>
        <a:prstGeom prst="roundRect">
          <a:avLst>
            <a:gd name="adj" fmla="val 10000"/>
          </a:avLst>
        </a:prstGeom>
        <a:solidFill>
          <a:srgbClr val="0070C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es-MX" sz="1600" kern="1200" dirty="0"/>
            <a:t>EEA</a:t>
          </a:r>
        </a:p>
      </dsp:txBody>
      <dsp:txXfrm>
        <a:off x="982373" y="878442"/>
        <a:ext cx="730811" cy="354380"/>
      </dsp:txXfrm>
    </dsp:sp>
    <dsp:sp modelId="{A40939BF-89F9-48F3-A8E4-42AB4BF79A37}">
      <dsp:nvSpPr>
        <dsp:cNvPr id="0" name=""/>
        <dsp:cNvSpPr/>
      </dsp:nvSpPr>
      <dsp:spPr>
        <a:xfrm rot="16200000">
          <a:off x="1151487" y="556176"/>
          <a:ext cx="392584" cy="131750"/>
        </a:xfrm>
        <a:prstGeom prst="leftRightArrow">
          <a:avLst>
            <a:gd name="adj1" fmla="val 60000"/>
            <a:gd name="adj2" fmla="val 50000"/>
          </a:avLst>
        </a:prstGeom>
        <a:solidFill>
          <a:schemeClr val="bg1">
            <a:lumMod val="8500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222250">
            <a:lnSpc>
              <a:spcPct val="90000"/>
            </a:lnSpc>
            <a:spcBef>
              <a:spcPct val="0"/>
            </a:spcBef>
            <a:spcAft>
              <a:spcPct val="35000"/>
            </a:spcAft>
          </a:pPr>
          <a:endParaRPr lang="es-MX" sz="500" kern="1200"/>
        </a:p>
      </dsp:txBody>
      <dsp:txXfrm>
        <a:off x="1191012" y="582526"/>
        <a:ext cx="313534" cy="79050"/>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9EACC8E-0453-471D-9591-54DC7CCA6D49}">
      <dsp:nvSpPr>
        <dsp:cNvPr id="0" name=""/>
        <dsp:cNvSpPr/>
      </dsp:nvSpPr>
      <dsp:spPr>
        <a:xfrm>
          <a:off x="258712" y="128"/>
          <a:ext cx="863838" cy="431919"/>
        </a:xfrm>
        <a:prstGeom prst="roundRect">
          <a:avLst>
            <a:gd name="adj" fmla="val 10000"/>
          </a:avLst>
        </a:prstGeom>
        <a:solidFill>
          <a:srgbClr val="0070C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s-MX" sz="1800" kern="1200" dirty="0"/>
            <a:t>EEA</a:t>
          </a:r>
        </a:p>
      </dsp:txBody>
      <dsp:txXfrm>
        <a:off x="271362" y="12778"/>
        <a:ext cx="838538" cy="406619"/>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1E04BF1-C0B3-4B7F-89E4-67DB1A5504AB}">
      <dsp:nvSpPr>
        <dsp:cNvPr id="0" name=""/>
        <dsp:cNvSpPr/>
      </dsp:nvSpPr>
      <dsp:spPr>
        <a:xfrm rot="16200000">
          <a:off x="-1419736" y="2020186"/>
          <a:ext cx="3061060" cy="36230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319534" bIns="0" numCol="1" spcCol="1270" anchor="t" anchorCtr="0">
          <a:noAutofit/>
        </a:bodyPr>
        <a:lstStyle/>
        <a:p>
          <a:pPr lvl="0" algn="r" defTabSz="1111250">
            <a:lnSpc>
              <a:spcPct val="90000"/>
            </a:lnSpc>
            <a:spcBef>
              <a:spcPct val="0"/>
            </a:spcBef>
            <a:spcAft>
              <a:spcPct val="35000"/>
            </a:spcAft>
          </a:pPr>
          <a:r>
            <a:rPr lang="es-MX" sz="2500" kern="1200"/>
            <a:t>PERSONA FÍSICA 	</a:t>
          </a:r>
        </a:p>
      </dsp:txBody>
      <dsp:txXfrm>
        <a:off x="-1419736" y="2020186"/>
        <a:ext cx="3061060" cy="362305"/>
      </dsp:txXfrm>
    </dsp:sp>
    <dsp:sp modelId="{47C6D28D-3D78-47AE-A132-C15256023054}">
      <dsp:nvSpPr>
        <dsp:cNvPr id="0" name=""/>
        <dsp:cNvSpPr/>
      </dsp:nvSpPr>
      <dsp:spPr>
        <a:xfrm>
          <a:off x="291946" y="670809"/>
          <a:ext cx="1804668" cy="3061060"/>
        </a:xfrm>
        <a:prstGeom prst="rect">
          <a:avLst/>
        </a:prstGeom>
        <a:gradFill rotWithShape="0">
          <a:gsLst>
            <a:gs pos="0">
              <a:schemeClr val="accent3">
                <a:hueOff val="0"/>
                <a:satOff val="0"/>
                <a:lumOff val="0"/>
                <a:alphaOff val="0"/>
                <a:shade val="51000"/>
                <a:satMod val="130000"/>
              </a:schemeClr>
            </a:gs>
            <a:gs pos="80000">
              <a:schemeClr val="accent3">
                <a:hueOff val="0"/>
                <a:satOff val="0"/>
                <a:lumOff val="0"/>
                <a:alphaOff val="0"/>
                <a:shade val="93000"/>
                <a:satMod val="130000"/>
              </a:schemeClr>
            </a:gs>
            <a:gs pos="100000">
              <a:schemeClr val="accent3">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42240" tIns="319534" rIns="142240" bIns="142240" numCol="1" spcCol="1270" anchor="t" anchorCtr="0">
          <a:noAutofit/>
        </a:bodyPr>
        <a:lstStyle/>
        <a:p>
          <a:pPr marL="228600" lvl="1" indent="-228600" algn="l" defTabSz="977900">
            <a:lnSpc>
              <a:spcPct val="90000"/>
            </a:lnSpc>
            <a:spcBef>
              <a:spcPct val="0"/>
            </a:spcBef>
            <a:spcAft>
              <a:spcPct val="15000"/>
            </a:spcAft>
            <a:buChar char="••"/>
          </a:pPr>
          <a:endParaRPr lang="es-MX" sz="2200" kern="1200" dirty="0">
            <a:solidFill>
              <a:schemeClr val="bg1"/>
            </a:solidFill>
          </a:endParaRPr>
        </a:p>
        <a:p>
          <a:pPr marL="228600" lvl="1" indent="-228600" algn="l" defTabSz="889000">
            <a:lnSpc>
              <a:spcPct val="90000"/>
            </a:lnSpc>
            <a:spcBef>
              <a:spcPct val="0"/>
            </a:spcBef>
            <a:spcAft>
              <a:spcPct val="15000"/>
            </a:spcAft>
            <a:buChar char="••"/>
          </a:pPr>
          <a:r>
            <a:rPr lang="es-MX" sz="2000" kern="1200" dirty="0">
              <a:solidFill>
                <a:schemeClr val="bg1"/>
              </a:solidFill>
            </a:rPr>
            <a:t>Mexicana</a:t>
          </a:r>
        </a:p>
        <a:p>
          <a:pPr marL="228600" lvl="1" indent="-228600" algn="l" defTabSz="889000">
            <a:lnSpc>
              <a:spcPct val="90000"/>
            </a:lnSpc>
            <a:spcBef>
              <a:spcPct val="0"/>
            </a:spcBef>
            <a:spcAft>
              <a:spcPct val="15000"/>
            </a:spcAft>
            <a:buChar char="••"/>
          </a:pPr>
          <a:endParaRPr lang="es-MX" sz="2000" kern="1200" dirty="0">
            <a:solidFill>
              <a:schemeClr val="bg1"/>
            </a:solidFill>
          </a:endParaRPr>
        </a:p>
        <a:p>
          <a:pPr marL="228600" lvl="1" indent="-228600" algn="l" defTabSz="889000">
            <a:lnSpc>
              <a:spcPct val="90000"/>
            </a:lnSpc>
            <a:spcBef>
              <a:spcPct val="0"/>
            </a:spcBef>
            <a:spcAft>
              <a:spcPct val="15000"/>
            </a:spcAft>
            <a:buChar char="••"/>
          </a:pPr>
          <a:r>
            <a:rPr lang="es-MX" sz="2000" kern="1200" dirty="0">
              <a:solidFill>
                <a:schemeClr val="bg1"/>
              </a:solidFill>
            </a:rPr>
            <a:t> Extranjera</a:t>
          </a:r>
          <a:r>
            <a:rPr lang="es-MX" sz="2000" kern="1200" dirty="0">
              <a:solidFill>
                <a:srgbClr val="FF0000"/>
              </a:solidFill>
            </a:rPr>
            <a:t> </a:t>
          </a:r>
        </a:p>
      </dsp:txBody>
      <dsp:txXfrm>
        <a:off x="291946" y="670809"/>
        <a:ext cx="1804668" cy="3061060"/>
      </dsp:txXfrm>
    </dsp:sp>
    <dsp:sp modelId="{49D3C246-01B9-40A9-96E8-F71F7273F82A}">
      <dsp:nvSpPr>
        <dsp:cNvPr id="0" name=""/>
        <dsp:cNvSpPr/>
      </dsp:nvSpPr>
      <dsp:spPr>
        <a:xfrm>
          <a:off x="-70358" y="192566"/>
          <a:ext cx="724611" cy="724611"/>
        </a:xfrm>
        <a:prstGeom prst="rect">
          <a:avLst/>
        </a:prstGeom>
        <a:blipFill rotWithShape="1">
          <a:blip xmlns:r="http://schemas.openxmlformats.org/officeDocument/2006/relationships" r:embed="rId1"/>
          <a:stretch>
            <a:fillRect/>
          </a:stretch>
        </a:blipFill>
        <a:ln>
          <a:noFill/>
        </a:ln>
        <a:effectLst>
          <a:outerShdw blurRad="40000" dist="23000" dir="5400000" rotWithShape="0">
            <a:srgbClr val="000000">
              <a:alpha val="35000"/>
            </a:srgbClr>
          </a:outerShdw>
        </a:effectLst>
      </dsp:spPr>
      <dsp:style>
        <a:lnRef idx="0">
          <a:scrgbClr r="0" g="0" b="0"/>
        </a:lnRef>
        <a:fillRef idx="1">
          <a:scrgbClr r="0" g="0" b="0"/>
        </a:fillRef>
        <a:effectRef idx="2">
          <a:scrgbClr r="0" g="0" b="0"/>
        </a:effectRef>
        <a:fontRef idx="minor"/>
      </dsp:style>
    </dsp:sp>
    <dsp:sp modelId="{3215848C-7C53-4FCB-83BB-4AA25ACB59AB}">
      <dsp:nvSpPr>
        <dsp:cNvPr id="0" name=""/>
        <dsp:cNvSpPr/>
      </dsp:nvSpPr>
      <dsp:spPr>
        <a:xfrm rot="16200000">
          <a:off x="1217993" y="2020186"/>
          <a:ext cx="3061060" cy="36230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319534" bIns="0" numCol="1" spcCol="1270" anchor="t" anchorCtr="0">
          <a:noAutofit/>
        </a:bodyPr>
        <a:lstStyle/>
        <a:p>
          <a:pPr lvl="0" algn="r" defTabSz="1111250">
            <a:lnSpc>
              <a:spcPct val="90000"/>
            </a:lnSpc>
            <a:spcBef>
              <a:spcPct val="0"/>
            </a:spcBef>
            <a:spcAft>
              <a:spcPct val="35000"/>
            </a:spcAft>
          </a:pPr>
          <a:r>
            <a:rPr lang="es-MX" sz="2500" kern="1200"/>
            <a:t>PERSONA MORAL </a:t>
          </a:r>
        </a:p>
      </dsp:txBody>
      <dsp:txXfrm>
        <a:off x="1217993" y="2020186"/>
        <a:ext cx="3061060" cy="362305"/>
      </dsp:txXfrm>
    </dsp:sp>
    <dsp:sp modelId="{AB0B0EAE-D837-4B63-A8A4-BFD820DB6289}">
      <dsp:nvSpPr>
        <dsp:cNvPr id="0" name=""/>
        <dsp:cNvSpPr/>
      </dsp:nvSpPr>
      <dsp:spPr>
        <a:xfrm>
          <a:off x="2929676" y="670809"/>
          <a:ext cx="1804668" cy="3061060"/>
        </a:xfrm>
        <a:prstGeom prst="rect">
          <a:avLst/>
        </a:prstGeom>
        <a:gradFill rotWithShape="0">
          <a:gsLst>
            <a:gs pos="0">
              <a:schemeClr val="accent3">
                <a:hueOff val="5625132"/>
                <a:satOff val="-8440"/>
                <a:lumOff val="-1373"/>
                <a:alphaOff val="0"/>
                <a:shade val="51000"/>
                <a:satMod val="130000"/>
              </a:schemeClr>
            </a:gs>
            <a:gs pos="80000">
              <a:schemeClr val="accent3">
                <a:hueOff val="5625132"/>
                <a:satOff val="-8440"/>
                <a:lumOff val="-1373"/>
                <a:alphaOff val="0"/>
                <a:shade val="93000"/>
                <a:satMod val="130000"/>
              </a:schemeClr>
            </a:gs>
            <a:gs pos="100000">
              <a:schemeClr val="accent3">
                <a:hueOff val="5625132"/>
                <a:satOff val="-8440"/>
                <a:lumOff val="-1373"/>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42240" tIns="319534" rIns="142240" bIns="142240" numCol="1" spcCol="1270" anchor="t" anchorCtr="0">
          <a:noAutofit/>
        </a:bodyPr>
        <a:lstStyle/>
        <a:p>
          <a:pPr marL="57150" lvl="1" indent="-57150" algn="l" defTabSz="488950">
            <a:lnSpc>
              <a:spcPct val="90000"/>
            </a:lnSpc>
            <a:spcBef>
              <a:spcPct val="0"/>
            </a:spcBef>
            <a:spcAft>
              <a:spcPct val="15000"/>
            </a:spcAft>
            <a:buChar char="••"/>
          </a:pPr>
          <a:endParaRPr lang="es-MX" sz="1100" kern="1200"/>
        </a:p>
        <a:p>
          <a:pPr marL="228600" lvl="1" indent="-228600" algn="l" defTabSz="889000">
            <a:lnSpc>
              <a:spcPct val="90000"/>
            </a:lnSpc>
            <a:spcBef>
              <a:spcPct val="0"/>
            </a:spcBef>
            <a:spcAft>
              <a:spcPct val="15000"/>
            </a:spcAft>
            <a:buChar char="••"/>
          </a:pPr>
          <a:r>
            <a:rPr lang="es-MX" sz="2000" kern="1200" dirty="0"/>
            <a:t>Nacional </a:t>
          </a:r>
        </a:p>
        <a:p>
          <a:pPr marL="228600" lvl="1" indent="-228600" algn="l" defTabSz="889000">
            <a:lnSpc>
              <a:spcPct val="90000"/>
            </a:lnSpc>
            <a:spcBef>
              <a:spcPct val="0"/>
            </a:spcBef>
            <a:spcAft>
              <a:spcPct val="15000"/>
            </a:spcAft>
            <a:buChar char="••"/>
          </a:pPr>
          <a:endParaRPr lang="es-MX" sz="2000" kern="1200" dirty="0">
            <a:solidFill>
              <a:sysClr val="windowText" lastClr="000000"/>
            </a:solidFill>
          </a:endParaRPr>
        </a:p>
        <a:p>
          <a:pPr marL="228600" lvl="1" indent="-228600" algn="l" defTabSz="889000">
            <a:lnSpc>
              <a:spcPct val="90000"/>
            </a:lnSpc>
            <a:spcBef>
              <a:spcPct val="0"/>
            </a:spcBef>
            <a:spcAft>
              <a:spcPct val="15000"/>
            </a:spcAft>
            <a:buChar char="••"/>
          </a:pPr>
          <a:r>
            <a:rPr lang="es-MX" sz="2000" kern="1200" dirty="0"/>
            <a:t>Extranjera </a:t>
          </a:r>
        </a:p>
      </dsp:txBody>
      <dsp:txXfrm>
        <a:off x="2929676" y="670809"/>
        <a:ext cx="1804668" cy="3061060"/>
      </dsp:txXfrm>
    </dsp:sp>
    <dsp:sp modelId="{8F3D29DF-D376-4D13-AE37-81D50D288CC1}">
      <dsp:nvSpPr>
        <dsp:cNvPr id="0" name=""/>
        <dsp:cNvSpPr/>
      </dsp:nvSpPr>
      <dsp:spPr>
        <a:xfrm>
          <a:off x="2567370" y="192566"/>
          <a:ext cx="724611" cy="724611"/>
        </a:xfrm>
        <a:prstGeom prst="rect">
          <a:avLst/>
        </a:prstGeom>
        <a:blipFill rotWithShape="1">
          <a:blip xmlns:r="http://schemas.openxmlformats.org/officeDocument/2006/relationships" r:embed="rId2"/>
          <a:stretch>
            <a:fillRect/>
          </a:stretch>
        </a:blipFill>
        <a:ln>
          <a:noFill/>
        </a:ln>
        <a:effectLst>
          <a:outerShdw blurRad="40000" dist="23000" dir="5400000" rotWithShape="0">
            <a:srgbClr val="000000">
              <a:alpha val="35000"/>
            </a:srgbClr>
          </a:outerShdw>
        </a:effectLst>
      </dsp:spPr>
      <dsp:style>
        <a:lnRef idx="0">
          <a:scrgbClr r="0" g="0" b="0"/>
        </a:lnRef>
        <a:fillRef idx="1">
          <a:scrgbClr r="0" g="0" b="0"/>
        </a:fillRef>
        <a:effectRef idx="2">
          <a:scrgbClr r="0" g="0" b="0"/>
        </a:effectRef>
        <a:fontRef idx="minor"/>
      </dsp:style>
    </dsp:sp>
    <dsp:sp modelId="{7B9C9F5A-9E86-485F-9AD9-6505E46A1ED7}">
      <dsp:nvSpPr>
        <dsp:cNvPr id="0" name=""/>
        <dsp:cNvSpPr/>
      </dsp:nvSpPr>
      <dsp:spPr>
        <a:xfrm rot="16200000">
          <a:off x="4366875" y="2020186"/>
          <a:ext cx="3061060" cy="36230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319534" bIns="0" numCol="1" spcCol="1270" anchor="t" anchorCtr="0">
          <a:noAutofit/>
        </a:bodyPr>
        <a:lstStyle/>
        <a:p>
          <a:pPr lvl="0" algn="r" defTabSz="1111250">
            <a:lnSpc>
              <a:spcPct val="90000"/>
            </a:lnSpc>
            <a:spcBef>
              <a:spcPct val="0"/>
            </a:spcBef>
            <a:spcAft>
              <a:spcPct val="35000"/>
            </a:spcAft>
          </a:pPr>
          <a:r>
            <a:rPr lang="es-MX" sz="2500" kern="1200"/>
            <a:t>CONSORCIO </a:t>
          </a:r>
        </a:p>
      </dsp:txBody>
      <dsp:txXfrm>
        <a:off x="4366875" y="2020186"/>
        <a:ext cx="3061060" cy="362305"/>
      </dsp:txXfrm>
    </dsp:sp>
    <dsp:sp modelId="{AB902CDC-F7D5-47F0-A0BD-928759C4140A}">
      <dsp:nvSpPr>
        <dsp:cNvPr id="0" name=""/>
        <dsp:cNvSpPr/>
      </dsp:nvSpPr>
      <dsp:spPr>
        <a:xfrm>
          <a:off x="6078558" y="670809"/>
          <a:ext cx="1804668" cy="3061060"/>
        </a:xfrm>
        <a:prstGeom prst="rect">
          <a:avLst/>
        </a:prstGeom>
        <a:gradFill rotWithShape="0">
          <a:gsLst>
            <a:gs pos="0">
              <a:schemeClr val="accent3">
                <a:hueOff val="11250264"/>
                <a:satOff val="-16880"/>
                <a:lumOff val="-2745"/>
                <a:alphaOff val="0"/>
                <a:shade val="51000"/>
                <a:satMod val="130000"/>
              </a:schemeClr>
            </a:gs>
            <a:gs pos="80000">
              <a:schemeClr val="accent3">
                <a:hueOff val="11250264"/>
                <a:satOff val="-16880"/>
                <a:lumOff val="-2745"/>
                <a:alphaOff val="0"/>
                <a:shade val="93000"/>
                <a:satMod val="130000"/>
              </a:schemeClr>
            </a:gs>
            <a:gs pos="100000">
              <a:schemeClr val="accent3">
                <a:hueOff val="11250264"/>
                <a:satOff val="-16880"/>
                <a:lumOff val="-2745"/>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13792" tIns="319534" rIns="113792" bIns="113792" numCol="1" spcCol="1270" anchor="t" anchorCtr="0">
          <a:noAutofit/>
        </a:bodyPr>
        <a:lstStyle/>
        <a:p>
          <a:pPr marL="57150" lvl="1" indent="-57150" algn="l" defTabSz="488950">
            <a:lnSpc>
              <a:spcPct val="90000"/>
            </a:lnSpc>
            <a:spcBef>
              <a:spcPct val="0"/>
            </a:spcBef>
            <a:spcAft>
              <a:spcPct val="15000"/>
            </a:spcAft>
            <a:buChar char="••"/>
          </a:pPr>
          <a:endParaRPr lang="es-MX" sz="1100" kern="1200"/>
        </a:p>
        <a:p>
          <a:pPr marL="171450" lvl="1" indent="-171450" algn="l" defTabSz="711200">
            <a:lnSpc>
              <a:spcPct val="90000"/>
            </a:lnSpc>
            <a:spcBef>
              <a:spcPct val="0"/>
            </a:spcBef>
            <a:spcAft>
              <a:spcPct val="15000"/>
            </a:spcAft>
            <a:buChar char="••"/>
          </a:pPr>
          <a:r>
            <a:rPr lang="es-MX" sz="1600" kern="1200" dirty="0"/>
            <a:t>Conformado por PM nacionales.</a:t>
          </a:r>
        </a:p>
        <a:p>
          <a:pPr marL="171450" lvl="1" indent="-171450" algn="l" defTabSz="711200">
            <a:lnSpc>
              <a:spcPct val="90000"/>
            </a:lnSpc>
            <a:spcBef>
              <a:spcPct val="0"/>
            </a:spcBef>
            <a:spcAft>
              <a:spcPct val="15000"/>
            </a:spcAft>
            <a:buChar char="••"/>
          </a:pPr>
          <a:endParaRPr lang="es-MX" sz="1600" kern="1200" dirty="0">
            <a:solidFill>
              <a:sysClr val="windowText" lastClr="000000"/>
            </a:solidFill>
          </a:endParaRPr>
        </a:p>
        <a:p>
          <a:pPr marL="171450" lvl="1" indent="-171450" algn="l" defTabSz="711200">
            <a:lnSpc>
              <a:spcPct val="90000"/>
            </a:lnSpc>
            <a:spcBef>
              <a:spcPct val="0"/>
            </a:spcBef>
            <a:spcAft>
              <a:spcPct val="15000"/>
            </a:spcAft>
            <a:buChar char="••"/>
          </a:pPr>
          <a:r>
            <a:rPr lang="es-MX" sz="1600" kern="1200" dirty="0"/>
            <a:t>Conformado por PM nacionales, extranjeras o por personas físicas, en cualquiera de sus combinaciones.  </a:t>
          </a:r>
        </a:p>
        <a:p>
          <a:pPr marL="171450" lvl="1" indent="-171450" algn="l" defTabSz="711200">
            <a:lnSpc>
              <a:spcPct val="90000"/>
            </a:lnSpc>
            <a:spcBef>
              <a:spcPct val="0"/>
            </a:spcBef>
            <a:spcAft>
              <a:spcPct val="15000"/>
            </a:spcAft>
            <a:buChar char="••"/>
          </a:pPr>
          <a:endParaRPr lang="es-MX" sz="1600" kern="1200">
            <a:solidFill>
              <a:sysClr val="windowText" lastClr="000000"/>
            </a:solidFill>
          </a:endParaRPr>
        </a:p>
        <a:p>
          <a:pPr marL="57150" lvl="1" indent="-57150" algn="l" defTabSz="488950">
            <a:lnSpc>
              <a:spcPct val="90000"/>
            </a:lnSpc>
            <a:spcBef>
              <a:spcPct val="0"/>
            </a:spcBef>
            <a:spcAft>
              <a:spcPct val="15000"/>
            </a:spcAft>
            <a:buChar char="••"/>
          </a:pPr>
          <a:endParaRPr lang="es-MX" sz="1100" kern="1200" dirty="0"/>
        </a:p>
      </dsp:txBody>
      <dsp:txXfrm>
        <a:off x="6078558" y="670809"/>
        <a:ext cx="1804668" cy="3061060"/>
      </dsp:txXfrm>
    </dsp:sp>
    <dsp:sp modelId="{0CDD8106-CAA9-4446-B1B8-230247A7ED41}">
      <dsp:nvSpPr>
        <dsp:cNvPr id="0" name=""/>
        <dsp:cNvSpPr/>
      </dsp:nvSpPr>
      <dsp:spPr>
        <a:xfrm>
          <a:off x="5205100" y="192566"/>
          <a:ext cx="1746916" cy="724611"/>
        </a:xfrm>
        <a:prstGeom prst="rect">
          <a:avLst/>
        </a:prstGeom>
        <a:blipFill rotWithShape="1">
          <a:blip xmlns:r="http://schemas.openxmlformats.org/officeDocument/2006/relationships" r:embed="rId3"/>
          <a:stretch>
            <a:fillRect/>
          </a:stretch>
        </a:blipFill>
        <a:ln>
          <a:noFill/>
        </a:ln>
        <a:effectLst>
          <a:outerShdw blurRad="40000" dist="23000" dir="5400000" rotWithShape="0">
            <a:srgbClr val="000000">
              <a:alpha val="35000"/>
            </a:srgbClr>
          </a:outerShdw>
        </a:effectLst>
      </dsp:spPr>
      <dsp:style>
        <a:lnRef idx="0">
          <a:scrgbClr r="0" g="0" b="0"/>
        </a:lnRef>
        <a:fillRef idx="1">
          <a:scrgbClr r="0" g="0" b="0"/>
        </a:fillRef>
        <a:effectRef idx="2">
          <a:scrgbClr r="0" g="0" b="0"/>
        </a:effectRef>
        <a:fontRef idx="minor"/>
      </dsp:style>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0BC26BE-9CD0-40B4-8729-B96E6B14B647}">
      <dsp:nvSpPr>
        <dsp:cNvPr id="0" name=""/>
        <dsp:cNvSpPr/>
      </dsp:nvSpPr>
      <dsp:spPr>
        <a:xfrm>
          <a:off x="0" y="0"/>
          <a:ext cx="7344816" cy="1123199"/>
        </a:xfrm>
        <a:prstGeom prst="roundRect">
          <a:avLst/>
        </a:prstGeom>
        <a:gradFill rotWithShape="0">
          <a:gsLst>
            <a:gs pos="0">
              <a:schemeClr val="accent5">
                <a:hueOff val="0"/>
                <a:satOff val="0"/>
                <a:lumOff val="0"/>
                <a:alphaOff val="0"/>
                <a:shade val="51000"/>
                <a:satMod val="130000"/>
              </a:schemeClr>
            </a:gs>
            <a:gs pos="80000">
              <a:schemeClr val="accent5">
                <a:hueOff val="0"/>
                <a:satOff val="0"/>
                <a:lumOff val="0"/>
                <a:alphaOff val="0"/>
                <a:shade val="93000"/>
                <a:satMod val="130000"/>
              </a:schemeClr>
            </a:gs>
            <a:gs pos="100000">
              <a:schemeClr val="accent5">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45720" tIns="45720" rIns="45720" bIns="45720" numCol="1" spcCol="1270" anchor="ctr" anchorCtr="0">
          <a:noAutofit/>
        </a:bodyPr>
        <a:lstStyle/>
        <a:p>
          <a:pPr lvl="0" algn="just" defTabSz="533400">
            <a:lnSpc>
              <a:spcPct val="90000"/>
            </a:lnSpc>
            <a:spcBef>
              <a:spcPct val="0"/>
            </a:spcBef>
            <a:spcAft>
              <a:spcPct val="35000"/>
            </a:spcAft>
          </a:pPr>
          <a:r>
            <a:rPr lang="es-ES_tradnl" sz="1200" b="1" u="none" kern="1200" dirty="0"/>
            <a:t>Como Consorcio</a:t>
          </a:r>
          <a:r>
            <a:rPr lang="es-ES_tradnl" sz="1200" u="none" kern="1200" dirty="0"/>
            <a:t>:</a:t>
          </a:r>
        </a:p>
        <a:p>
          <a:pPr lvl="0" algn="just" defTabSz="533400">
            <a:lnSpc>
              <a:spcPct val="90000"/>
            </a:lnSpc>
            <a:spcBef>
              <a:spcPct val="0"/>
            </a:spcBef>
            <a:spcAft>
              <a:spcPct val="35000"/>
            </a:spcAft>
          </a:pPr>
          <a:r>
            <a:rPr lang="es-ES_tradnl" sz="1200" u="none" kern="1200" dirty="0"/>
            <a:t> En cuyo caso todos los miembros comparecerán a la firma del Contrato y, en su conjunto, tendrán el carácter de Vendedor y </a:t>
          </a:r>
          <a:r>
            <a:rPr lang="es-ES_tradnl" sz="1200" u="none" kern="1200" dirty="0">
              <a:solidFill>
                <a:schemeClr val="bg1"/>
              </a:solidFill>
            </a:rPr>
            <a:t>estarán a lo dispuesto en su Convenio Consorcial en el entendido de que </a:t>
          </a:r>
          <a:r>
            <a:rPr lang="es-ES_tradnl" sz="1200" u="sng" kern="1200" dirty="0">
              <a:solidFill>
                <a:schemeClr val="bg1"/>
              </a:solidFill>
            </a:rPr>
            <a:t>cada uno </a:t>
          </a:r>
          <a:r>
            <a:rPr lang="es-ES_tradnl" sz="1200" u="none" kern="1200" dirty="0">
              <a:solidFill>
                <a:schemeClr val="bg1"/>
              </a:solidFill>
            </a:rPr>
            <a:t>de ellos será </a:t>
          </a:r>
          <a:r>
            <a:rPr lang="es-ES_tradnl" sz="1200" u="sng" kern="1200" dirty="0">
              <a:solidFill>
                <a:schemeClr val="bg1"/>
              </a:solidFill>
            </a:rPr>
            <a:t>solidariamente responsable </a:t>
          </a:r>
          <a:r>
            <a:rPr lang="es-ES_tradnl" sz="1200" u="none" kern="1200" dirty="0">
              <a:solidFill>
                <a:schemeClr val="bg1"/>
              </a:solidFill>
            </a:rPr>
            <a:t>del cumplimiento de las obligaciones asumidas en el Contrato por el Vendedor durante la vigencia del mismo. </a:t>
          </a:r>
          <a:endParaRPr lang="es-MX" sz="1200" u="none" kern="1200" dirty="0">
            <a:solidFill>
              <a:schemeClr val="bg1"/>
            </a:solidFill>
          </a:endParaRPr>
        </a:p>
      </dsp:txBody>
      <dsp:txXfrm>
        <a:off x="54830" y="54830"/>
        <a:ext cx="7235156" cy="1013539"/>
      </dsp:txXfrm>
    </dsp:sp>
    <dsp:sp modelId="{FFB4739A-29A6-4D34-B32F-0B8D7CC03AE0}">
      <dsp:nvSpPr>
        <dsp:cNvPr id="0" name=""/>
        <dsp:cNvSpPr/>
      </dsp:nvSpPr>
      <dsp:spPr>
        <a:xfrm>
          <a:off x="0" y="1187410"/>
          <a:ext cx="7344816" cy="1123199"/>
        </a:xfrm>
        <a:prstGeom prst="roundRect">
          <a:avLst/>
        </a:prstGeom>
        <a:gradFill rotWithShape="0">
          <a:gsLst>
            <a:gs pos="0">
              <a:schemeClr val="accent5">
                <a:hueOff val="-9933876"/>
                <a:satOff val="39811"/>
                <a:lumOff val="8628"/>
                <a:alphaOff val="0"/>
                <a:shade val="51000"/>
                <a:satMod val="130000"/>
              </a:schemeClr>
            </a:gs>
            <a:gs pos="80000">
              <a:schemeClr val="accent5">
                <a:hueOff val="-9933876"/>
                <a:satOff val="39811"/>
                <a:lumOff val="8628"/>
                <a:alphaOff val="0"/>
                <a:shade val="93000"/>
                <a:satMod val="130000"/>
              </a:schemeClr>
            </a:gs>
            <a:gs pos="100000">
              <a:schemeClr val="accent5">
                <a:hueOff val="-9933876"/>
                <a:satOff val="39811"/>
                <a:lumOff val="8628"/>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45720" tIns="45720" rIns="45720" bIns="45720" numCol="1" spcCol="1270" anchor="ctr" anchorCtr="0">
          <a:noAutofit/>
        </a:bodyPr>
        <a:lstStyle/>
        <a:p>
          <a:pPr lvl="0" algn="just" defTabSz="533400">
            <a:lnSpc>
              <a:spcPct val="90000"/>
            </a:lnSpc>
            <a:spcBef>
              <a:spcPct val="0"/>
            </a:spcBef>
            <a:spcAft>
              <a:spcPct val="35000"/>
            </a:spcAft>
          </a:pPr>
          <a:r>
            <a:rPr lang="es-ES_tradnl" sz="1200" b="1" u="none" kern="1200" dirty="0"/>
            <a:t>A través de una Sociedad de Propósito Específico: </a:t>
          </a:r>
        </a:p>
        <a:p>
          <a:pPr lvl="0" algn="just" defTabSz="533400">
            <a:lnSpc>
              <a:spcPct val="90000"/>
            </a:lnSpc>
            <a:spcBef>
              <a:spcPct val="0"/>
            </a:spcBef>
            <a:spcAft>
              <a:spcPct val="35000"/>
            </a:spcAft>
          </a:pPr>
          <a:r>
            <a:rPr lang="es-ES_tradnl" sz="1200" u="none" kern="1200" dirty="0"/>
            <a:t>En cuyo caso será esa Sociedad de Propósito Específico quien suscribirá, con el carácter de Vendedor, el Contrato que le haya sido asignado al Consorcio.</a:t>
          </a:r>
          <a:endParaRPr lang="es-MX" sz="1200" kern="1200" dirty="0"/>
        </a:p>
      </dsp:txBody>
      <dsp:txXfrm>
        <a:off x="54830" y="1242240"/>
        <a:ext cx="7235156" cy="1013539"/>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1E04BF1-C0B3-4B7F-89E4-67DB1A5504AB}">
      <dsp:nvSpPr>
        <dsp:cNvPr id="0" name=""/>
        <dsp:cNvSpPr/>
      </dsp:nvSpPr>
      <dsp:spPr>
        <a:xfrm rot="16200000">
          <a:off x="-995948" y="1429559"/>
          <a:ext cx="2139105" cy="36461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321568" bIns="0" numCol="1" spcCol="1270" anchor="t" anchorCtr="0">
          <a:noAutofit/>
        </a:bodyPr>
        <a:lstStyle/>
        <a:p>
          <a:pPr lvl="0" algn="r" defTabSz="844550">
            <a:lnSpc>
              <a:spcPct val="90000"/>
            </a:lnSpc>
            <a:spcBef>
              <a:spcPct val="0"/>
            </a:spcBef>
            <a:spcAft>
              <a:spcPct val="35000"/>
            </a:spcAft>
          </a:pPr>
          <a:r>
            <a:rPr lang="es-MX" sz="1900" kern="1200"/>
            <a:t>PERSONA FÍSICA 	</a:t>
          </a:r>
        </a:p>
      </dsp:txBody>
      <dsp:txXfrm>
        <a:off x="-995948" y="1429559"/>
        <a:ext cx="2139105" cy="364612"/>
      </dsp:txXfrm>
    </dsp:sp>
    <dsp:sp modelId="{47C6D28D-3D78-47AE-A132-C15256023054}">
      <dsp:nvSpPr>
        <dsp:cNvPr id="0" name=""/>
        <dsp:cNvSpPr/>
      </dsp:nvSpPr>
      <dsp:spPr>
        <a:xfrm>
          <a:off x="255910" y="542313"/>
          <a:ext cx="1816157" cy="2139105"/>
        </a:xfrm>
        <a:prstGeom prst="rect">
          <a:avLst/>
        </a:prstGeom>
        <a:gradFill rotWithShape="0">
          <a:gsLst>
            <a:gs pos="0">
              <a:schemeClr val="accent3">
                <a:hueOff val="0"/>
                <a:satOff val="0"/>
                <a:lumOff val="0"/>
                <a:alphaOff val="0"/>
                <a:shade val="51000"/>
                <a:satMod val="130000"/>
              </a:schemeClr>
            </a:gs>
            <a:gs pos="80000">
              <a:schemeClr val="accent3">
                <a:hueOff val="0"/>
                <a:satOff val="0"/>
                <a:lumOff val="0"/>
                <a:alphaOff val="0"/>
                <a:shade val="93000"/>
                <a:satMod val="130000"/>
              </a:schemeClr>
            </a:gs>
            <a:gs pos="100000">
              <a:schemeClr val="accent3">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77800" tIns="321568" rIns="177800" bIns="177800" numCol="1" spcCol="1270" anchor="t" anchorCtr="0">
          <a:noAutofit/>
        </a:bodyPr>
        <a:lstStyle/>
        <a:p>
          <a:pPr marL="228600" lvl="1" indent="-228600" algn="l" defTabSz="1111250">
            <a:lnSpc>
              <a:spcPct val="90000"/>
            </a:lnSpc>
            <a:spcBef>
              <a:spcPct val="0"/>
            </a:spcBef>
            <a:spcAft>
              <a:spcPct val="15000"/>
            </a:spcAft>
            <a:buChar char="••"/>
          </a:pPr>
          <a:endParaRPr lang="es-MX" sz="2500" kern="1200" dirty="0"/>
        </a:p>
        <a:p>
          <a:pPr marL="228600" lvl="1" indent="-228600" algn="l" defTabSz="1111250">
            <a:lnSpc>
              <a:spcPct val="90000"/>
            </a:lnSpc>
            <a:spcBef>
              <a:spcPct val="0"/>
            </a:spcBef>
            <a:spcAft>
              <a:spcPct val="15000"/>
            </a:spcAft>
            <a:buChar char="••"/>
          </a:pPr>
          <a:r>
            <a:rPr lang="es-MX" sz="2500" kern="1200" dirty="0"/>
            <a:t>En todos los casos</a:t>
          </a:r>
        </a:p>
      </dsp:txBody>
      <dsp:txXfrm>
        <a:off x="255910" y="542313"/>
        <a:ext cx="1816157" cy="2139105"/>
      </dsp:txXfrm>
    </dsp:sp>
    <dsp:sp modelId="{49D3C246-01B9-40A9-96E8-F71F7273F82A}">
      <dsp:nvSpPr>
        <dsp:cNvPr id="0" name=""/>
        <dsp:cNvSpPr/>
      </dsp:nvSpPr>
      <dsp:spPr>
        <a:xfrm>
          <a:off x="36005" y="72006"/>
          <a:ext cx="729225" cy="729225"/>
        </a:xfrm>
        <a:prstGeom prst="rect">
          <a:avLst/>
        </a:prstGeom>
        <a:blipFill rotWithShape="1">
          <a:blip xmlns:r="http://schemas.openxmlformats.org/officeDocument/2006/relationships" r:embed="rId1"/>
          <a:stretch>
            <a:fillRect/>
          </a:stretch>
        </a:blip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1">
          <a:scrgbClr r="0" g="0" b="0"/>
        </a:fillRef>
        <a:effectRef idx="3">
          <a:scrgbClr r="0" g="0" b="0"/>
        </a:effectRef>
        <a:fontRef idx="minor"/>
      </dsp:style>
    </dsp:sp>
    <dsp:sp modelId="{3215848C-7C53-4FCB-83BB-4AA25ACB59AB}">
      <dsp:nvSpPr>
        <dsp:cNvPr id="0" name=""/>
        <dsp:cNvSpPr/>
      </dsp:nvSpPr>
      <dsp:spPr>
        <a:xfrm rot="16200000">
          <a:off x="1671599" y="1429559"/>
          <a:ext cx="2139105" cy="36461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321568" bIns="0" numCol="1" spcCol="1270" anchor="t" anchorCtr="0">
          <a:noAutofit/>
        </a:bodyPr>
        <a:lstStyle/>
        <a:p>
          <a:pPr lvl="0" algn="r" defTabSz="844550">
            <a:lnSpc>
              <a:spcPct val="90000"/>
            </a:lnSpc>
            <a:spcBef>
              <a:spcPct val="0"/>
            </a:spcBef>
            <a:spcAft>
              <a:spcPct val="35000"/>
            </a:spcAft>
          </a:pPr>
          <a:r>
            <a:rPr lang="es-MX" sz="1900" kern="1200" dirty="0"/>
            <a:t>PERSONA MORAL </a:t>
          </a:r>
        </a:p>
      </dsp:txBody>
      <dsp:txXfrm>
        <a:off x="1671599" y="1429559"/>
        <a:ext cx="2139105" cy="364612"/>
      </dsp:txXfrm>
    </dsp:sp>
    <dsp:sp modelId="{AB0B0EAE-D837-4B63-A8A4-BFD820DB6289}">
      <dsp:nvSpPr>
        <dsp:cNvPr id="0" name=""/>
        <dsp:cNvSpPr/>
      </dsp:nvSpPr>
      <dsp:spPr>
        <a:xfrm>
          <a:off x="2916320" y="546206"/>
          <a:ext cx="1816157" cy="2139105"/>
        </a:xfrm>
        <a:prstGeom prst="rect">
          <a:avLst/>
        </a:prstGeom>
        <a:gradFill rotWithShape="0">
          <a:gsLst>
            <a:gs pos="0">
              <a:schemeClr val="accent3">
                <a:hueOff val="5625132"/>
                <a:satOff val="-8440"/>
                <a:lumOff val="-1373"/>
                <a:alphaOff val="0"/>
                <a:shade val="51000"/>
                <a:satMod val="130000"/>
              </a:schemeClr>
            </a:gs>
            <a:gs pos="80000">
              <a:schemeClr val="accent3">
                <a:hueOff val="5625132"/>
                <a:satOff val="-8440"/>
                <a:lumOff val="-1373"/>
                <a:alphaOff val="0"/>
                <a:shade val="93000"/>
                <a:satMod val="130000"/>
              </a:schemeClr>
            </a:gs>
            <a:gs pos="100000">
              <a:schemeClr val="accent3">
                <a:hueOff val="5625132"/>
                <a:satOff val="-8440"/>
                <a:lumOff val="-1373"/>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78232" tIns="321568" rIns="78232" bIns="78232" numCol="1" spcCol="1270" anchor="t" anchorCtr="0">
          <a:noAutofit/>
        </a:bodyPr>
        <a:lstStyle/>
        <a:p>
          <a:pPr marL="57150" lvl="1" indent="-57150" algn="l" defTabSz="488950">
            <a:lnSpc>
              <a:spcPct val="90000"/>
            </a:lnSpc>
            <a:spcBef>
              <a:spcPct val="0"/>
            </a:spcBef>
            <a:spcAft>
              <a:spcPct val="15000"/>
            </a:spcAft>
            <a:buChar char="••"/>
          </a:pPr>
          <a:endParaRPr lang="es-MX" sz="1100" kern="1200" dirty="0"/>
        </a:p>
        <a:p>
          <a:pPr marL="114300" lvl="1" indent="-114300" algn="l" defTabSz="622300">
            <a:lnSpc>
              <a:spcPct val="90000"/>
            </a:lnSpc>
            <a:spcBef>
              <a:spcPct val="0"/>
            </a:spcBef>
            <a:spcAft>
              <a:spcPct val="15000"/>
            </a:spcAft>
            <a:buChar char="••"/>
          </a:pPr>
          <a:endParaRPr lang="es-MX" sz="1400" kern="1200" dirty="0">
            <a:solidFill>
              <a:sysClr val="windowText" lastClr="000000"/>
            </a:solidFill>
          </a:endParaRPr>
        </a:p>
        <a:p>
          <a:pPr marL="228600" lvl="1" indent="-228600" algn="l" defTabSz="1066800">
            <a:lnSpc>
              <a:spcPct val="90000"/>
            </a:lnSpc>
            <a:spcBef>
              <a:spcPct val="0"/>
            </a:spcBef>
            <a:spcAft>
              <a:spcPct val="15000"/>
            </a:spcAft>
            <a:buChar char="••"/>
          </a:pPr>
          <a:r>
            <a:rPr lang="es-MX" sz="2400" kern="1200" dirty="0"/>
            <a:t>Extranjera</a:t>
          </a:r>
          <a:r>
            <a:rPr lang="es-MX" sz="1800" kern="1200" dirty="0"/>
            <a:t> </a:t>
          </a:r>
        </a:p>
      </dsp:txBody>
      <dsp:txXfrm>
        <a:off x="2916320" y="546206"/>
        <a:ext cx="1816157" cy="2139105"/>
      </dsp:txXfrm>
    </dsp:sp>
    <dsp:sp modelId="{8F3D29DF-D376-4D13-AE37-81D50D288CC1}">
      <dsp:nvSpPr>
        <dsp:cNvPr id="0" name=""/>
        <dsp:cNvSpPr/>
      </dsp:nvSpPr>
      <dsp:spPr>
        <a:xfrm>
          <a:off x="2558845" y="61024"/>
          <a:ext cx="729225" cy="729225"/>
        </a:xfrm>
        <a:prstGeom prst="rect">
          <a:avLst/>
        </a:prstGeom>
        <a:blipFill rotWithShape="1">
          <a:blip xmlns:r="http://schemas.openxmlformats.org/officeDocument/2006/relationships" r:embed="rId2"/>
          <a:stretch>
            <a:fillRect/>
          </a:stretch>
        </a:blip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1">
          <a:scrgbClr r="0" g="0" b="0"/>
        </a:fillRef>
        <a:effectRef idx="3">
          <a:scrgbClr r="0" g="0" b="0"/>
        </a:effectRef>
        <a:fontRef idx="minor"/>
      </dsp:style>
    </dsp:sp>
    <dsp:sp modelId="{7B9C9F5A-9E86-485F-9AD9-6505E46A1ED7}">
      <dsp:nvSpPr>
        <dsp:cNvPr id="0" name=""/>
        <dsp:cNvSpPr/>
      </dsp:nvSpPr>
      <dsp:spPr>
        <a:xfrm rot="16200000">
          <a:off x="4853553" y="1429559"/>
          <a:ext cx="2139105" cy="36461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321568" bIns="0" numCol="1" spcCol="1270" anchor="t" anchorCtr="0">
          <a:noAutofit/>
        </a:bodyPr>
        <a:lstStyle/>
        <a:p>
          <a:pPr lvl="0" algn="r" defTabSz="844550">
            <a:lnSpc>
              <a:spcPct val="90000"/>
            </a:lnSpc>
            <a:spcBef>
              <a:spcPct val="0"/>
            </a:spcBef>
            <a:spcAft>
              <a:spcPct val="35000"/>
            </a:spcAft>
          </a:pPr>
          <a:r>
            <a:rPr lang="es-MX" sz="1900" kern="1200"/>
            <a:t>CONSORCIO </a:t>
          </a:r>
        </a:p>
      </dsp:txBody>
      <dsp:txXfrm>
        <a:off x="4853553" y="1429559"/>
        <a:ext cx="2139105" cy="364612"/>
      </dsp:txXfrm>
    </dsp:sp>
    <dsp:sp modelId="{AB902CDC-F7D5-47F0-A0BD-928759C4140A}">
      <dsp:nvSpPr>
        <dsp:cNvPr id="0" name=""/>
        <dsp:cNvSpPr/>
      </dsp:nvSpPr>
      <dsp:spPr>
        <a:xfrm>
          <a:off x="6105412" y="542313"/>
          <a:ext cx="1816157" cy="2139105"/>
        </a:xfrm>
        <a:prstGeom prst="rect">
          <a:avLst/>
        </a:prstGeom>
        <a:gradFill rotWithShape="0">
          <a:gsLst>
            <a:gs pos="0">
              <a:schemeClr val="accent3">
                <a:hueOff val="11250264"/>
                <a:satOff val="-16880"/>
                <a:lumOff val="-2745"/>
                <a:alphaOff val="0"/>
                <a:shade val="51000"/>
                <a:satMod val="130000"/>
              </a:schemeClr>
            </a:gs>
            <a:gs pos="80000">
              <a:schemeClr val="accent3">
                <a:hueOff val="11250264"/>
                <a:satOff val="-16880"/>
                <a:lumOff val="-2745"/>
                <a:alphaOff val="0"/>
                <a:shade val="93000"/>
                <a:satMod val="130000"/>
              </a:schemeClr>
            </a:gs>
            <a:gs pos="100000">
              <a:schemeClr val="accent3">
                <a:hueOff val="11250264"/>
                <a:satOff val="-16880"/>
                <a:lumOff val="-2745"/>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78232" tIns="321568" rIns="78232" bIns="78232" numCol="1" spcCol="1270" anchor="t" anchorCtr="0">
          <a:noAutofit/>
        </a:bodyPr>
        <a:lstStyle/>
        <a:p>
          <a:pPr marL="57150" lvl="1" indent="-57150" algn="l" defTabSz="488950">
            <a:lnSpc>
              <a:spcPct val="90000"/>
            </a:lnSpc>
            <a:spcBef>
              <a:spcPct val="0"/>
            </a:spcBef>
            <a:spcAft>
              <a:spcPct val="15000"/>
            </a:spcAft>
            <a:buChar char="••"/>
          </a:pPr>
          <a:endParaRPr lang="es-MX" sz="1100" kern="1200"/>
        </a:p>
        <a:p>
          <a:pPr marL="114300" lvl="1" indent="-114300" algn="l" defTabSz="533400">
            <a:lnSpc>
              <a:spcPct val="90000"/>
            </a:lnSpc>
            <a:spcBef>
              <a:spcPct val="0"/>
            </a:spcBef>
            <a:spcAft>
              <a:spcPct val="15000"/>
            </a:spcAft>
            <a:buChar char="••"/>
          </a:pPr>
          <a:r>
            <a:rPr lang="es-MX" sz="1200" kern="1200"/>
            <a:t>Cuando entre los consorciantes se encuentre:</a:t>
          </a:r>
          <a:endParaRPr lang="es-MX" sz="1100" kern="1200" dirty="0"/>
        </a:p>
        <a:p>
          <a:pPr marL="57150" lvl="1" indent="-57150" algn="l" defTabSz="488950">
            <a:lnSpc>
              <a:spcPct val="90000"/>
            </a:lnSpc>
            <a:spcBef>
              <a:spcPct val="0"/>
            </a:spcBef>
            <a:spcAft>
              <a:spcPct val="15000"/>
            </a:spcAft>
            <a:buChar char="••"/>
          </a:pPr>
          <a:endParaRPr lang="es-MX" sz="1100" kern="1200" dirty="0"/>
        </a:p>
        <a:p>
          <a:pPr marL="57150" lvl="1" indent="-57150" algn="l" defTabSz="488950">
            <a:lnSpc>
              <a:spcPct val="90000"/>
            </a:lnSpc>
            <a:spcBef>
              <a:spcPct val="0"/>
            </a:spcBef>
            <a:spcAft>
              <a:spcPct val="15000"/>
            </a:spcAft>
            <a:buChar char="••"/>
          </a:pPr>
          <a:r>
            <a:rPr lang="es-MX" sz="1100" kern="1200" dirty="0"/>
            <a:t>Una persona física.</a:t>
          </a:r>
        </a:p>
        <a:p>
          <a:pPr marL="57150" lvl="1" indent="-57150" algn="l" defTabSz="488950">
            <a:lnSpc>
              <a:spcPct val="90000"/>
            </a:lnSpc>
            <a:spcBef>
              <a:spcPct val="0"/>
            </a:spcBef>
            <a:spcAft>
              <a:spcPct val="15000"/>
            </a:spcAft>
            <a:buChar char="••"/>
          </a:pPr>
          <a:r>
            <a:rPr lang="es-MX" sz="1100" kern="1200" dirty="0"/>
            <a:t>Una  persona moral extranjera.</a:t>
          </a:r>
        </a:p>
        <a:p>
          <a:pPr marL="114300" lvl="1" indent="-114300" algn="l" defTabSz="533400">
            <a:lnSpc>
              <a:spcPct val="90000"/>
            </a:lnSpc>
            <a:spcBef>
              <a:spcPct val="0"/>
            </a:spcBef>
            <a:spcAft>
              <a:spcPct val="15000"/>
            </a:spcAft>
            <a:buChar char="••"/>
          </a:pPr>
          <a:endParaRPr lang="es-MX" sz="1200" kern="1200" dirty="0">
            <a:solidFill>
              <a:sysClr val="windowText" lastClr="000000"/>
            </a:solidFill>
          </a:endParaRPr>
        </a:p>
        <a:p>
          <a:pPr marL="114300" lvl="1" indent="-114300" algn="l" defTabSz="533400">
            <a:lnSpc>
              <a:spcPct val="90000"/>
            </a:lnSpc>
            <a:spcBef>
              <a:spcPct val="0"/>
            </a:spcBef>
            <a:spcAft>
              <a:spcPct val="15000"/>
            </a:spcAft>
            <a:buChar char="••"/>
          </a:pPr>
          <a:endParaRPr lang="es-MX" sz="1200" kern="1200" dirty="0">
            <a:solidFill>
              <a:sysClr val="windowText" lastClr="000000"/>
            </a:solidFill>
          </a:endParaRPr>
        </a:p>
        <a:p>
          <a:pPr marL="57150" lvl="1" indent="-57150" algn="l" defTabSz="488950">
            <a:lnSpc>
              <a:spcPct val="90000"/>
            </a:lnSpc>
            <a:spcBef>
              <a:spcPct val="0"/>
            </a:spcBef>
            <a:spcAft>
              <a:spcPct val="15000"/>
            </a:spcAft>
            <a:buChar char="••"/>
          </a:pPr>
          <a:endParaRPr lang="es-MX" sz="1100" kern="1200" dirty="0"/>
        </a:p>
      </dsp:txBody>
      <dsp:txXfrm>
        <a:off x="6105412" y="542313"/>
        <a:ext cx="1816157" cy="2139105"/>
      </dsp:txXfrm>
    </dsp:sp>
    <dsp:sp modelId="{0CDD8106-CAA9-4446-B1B8-230247A7ED41}">
      <dsp:nvSpPr>
        <dsp:cNvPr id="0" name=""/>
        <dsp:cNvSpPr/>
      </dsp:nvSpPr>
      <dsp:spPr>
        <a:xfrm>
          <a:off x="5226394" y="61024"/>
          <a:ext cx="1758037" cy="729225"/>
        </a:xfrm>
        <a:prstGeom prst="rect">
          <a:avLst/>
        </a:prstGeom>
        <a:blipFill rotWithShape="1">
          <a:blip xmlns:r="http://schemas.openxmlformats.org/officeDocument/2006/relationships" r:embed="rId3"/>
          <a:stretch>
            <a:fillRect/>
          </a:stretch>
        </a:blip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1">
          <a:scrgbClr r="0" g="0" b="0"/>
        </a:fillRef>
        <a:effectRef idx="3">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10.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begPts" val="midR"/>
                        <dgm:param type="endPts" val="midL"/>
                        <dgm:param type="endSty" val="noArr"/>
                      </dgm:alg>
                    </dgm:if>
                    <dgm:else name="Name14">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layout11.xml><?xml version="1.0" encoding="utf-8"?>
<dgm:layoutDef xmlns:dgm="http://schemas.openxmlformats.org/drawingml/2006/diagram" xmlns:a="http://schemas.openxmlformats.org/drawingml/2006/main" uniqueId="urn:microsoft.com/office/officeart/2005/8/layout/funnel1">
  <dgm:title val=""/>
  <dgm:desc val=""/>
  <dgm:catLst>
    <dgm:cat type="relationship" pri="2000"/>
    <dgm:cat type="process" pri="27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4"/>
      <dgm:resizeHandles val="exact"/>
    </dgm:varLst>
    <dgm:alg type="composite">
      <dgm:param type="ar" val="1.25"/>
    </dgm:alg>
    <dgm:shape xmlns:r="http://schemas.openxmlformats.org/officeDocument/2006/relationships" r:blip="">
      <dgm:adjLst/>
    </dgm:shape>
    <dgm:presOf/>
    <dgm:choose name="Name1">
      <dgm:if name="Name2" axis="ch" ptType="node" func="cnt" op="equ" val="2">
        <dgm:constrLst>
          <dgm:constr type="w" for="ch" forName="ellipse" refType="w" fact="0.645"/>
          <dgm:constr type="h" for="ch" forName="ellipse" refType="h" fact="0.28"/>
          <dgm:constr type="t" for="ch" forName="ellipse" refType="w" fact="0.0275"/>
          <dgm:constr type="l" for="ch" forName="ellipse" refType="w" fact="0.0265"/>
          <dgm:constr type="w" for="ch" forName="arrow1" refType="w" fact="0.125"/>
          <dgm:constr type="h" for="ch" forName="arrow1" refType="h" fact="0.1"/>
          <dgm:constr type="t" for="ch" forName="arrow1" refType="h" fact="0.72"/>
          <dgm:constr type="l" for="ch" forName="arrow1" refType="w" fact="0.2875"/>
          <dgm:constr type="w" for="ch" forName="rectangle" refType="w" fact="0.6"/>
          <dgm:constr type="h" for="ch" forName="rectangle" refType="w" refFor="ch" refForName="rectangle" fact="0.25"/>
          <dgm:constr type="t" for="ch" forName="rectangle" refType="h" fact="0.8"/>
          <dgm:constr type="l" for="ch" forName="rectangle" refType="w" fact="0.05"/>
          <dgm:constr type="w" for="ch" forName="item1" refType="w" fact="0.35"/>
          <dgm:constr type="h" for="ch" forName="item1" refType="w" fact="0.35"/>
          <dgm:constr type="t" for="ch" forName="item1" refType="h" fact="0.05"/>
          <dgm:constr type="l" for="ch" forName="item1" refType="w" fact="0.125"/>
          <dgm:constr type="primFontSz" for="ch" forName="item1" op="equ" val="65"/>
          <dgm:constr type="w" for="ch" forName="funnel" refType="w" fact="0.7"/>
          <dgm:constr type="h" for="ch" forName="funnel" refType="h" fact="0.7"/>
          <dgm:constr type="t" for="ch" forName="funnel"/>
          <dgm:constr type="l" for="ch" forName="funnel"/>
        </dgm:constrLst>
      </dgm:if>
      <dgm:else name="Name3">
        <dgm:constrLst>
          <dgm:constr type="w" for="ch" forName="ellipse" refType="w" fact="0.645"/>
          <dgm:constr type="h" for="ch" forName="ellipse" refType="h" fact="0.28"/>
          <dgm:constr type="t" for="ch" forName="ellipse" refType="w" fact="0.0275"/>
          <dgm:constr type="l" for="ch" forName="ellipse" refType="w" fact="0.0265"/>
          <dgm:constr type="w" for="ch" forName="arrow1" refType="w" fact="0.125"/>
          <dgm:constr type="h" for="ch" forName="arrow1" refType="h" fact="0.1"/>
          <dgm:constr type="t" for="ch" forName="arrow1" refType="h" fact="0.72"/>
          <dgm:constr type="l" for="ch" forName="arrow1" refType="w" fact="0.2875"/>
          <dgm:constr type="w" for="ch" forName="rectangle" refType="w" fact="0.6"/>
          <dgm:constr type="h" for="ch" forName="rectangle" refType="w" refFor="ch" refForName="rectangle" fact="0.25"/>
          <dgm:constr type="t" for="ch" forName="rectangle" refType="h" fact="0.8"/>
          <dgm:constr type="l" for="ch" forName="rectangle" refType="w" fact="0.05"/>
          <dgm:constr type="primFontSz" for="ch" forName="rectangle" val="65"/>
          <dgm:constr type="w" for="ch" forName="item1" refType="w" fact="0.225"/>
          <dgm:constr type="h" for="ch" forName="item1" refType="w" fact="0.225"/>
          <dgm:constr type="t" for="ch" forName="item1" refType="h" fact="0.336"/>
          <dgm:constr type="l" for="ch" forName="item1" refType="w" fact="0.261"/>
          <dgm:constr type="primFontSz" for="ch" forName="item1" val="65"/>
          <dgm:constr type="w" for="ch" forName="item2" refType="w" fact="0.225"/>
          <dgm:constr type="h" for="ch" forName="item2" refType="w" fact="0.225"/>
          <dgm:constr type="t" for="ch" forName="item2" refType="h" fact="0.125"/>
          <dgm:constr type="l" for="ch" forName="item2" refType="w" fact="0.1"/>
          <dgm:constr type="primFontSz" for="ch" forName="item2" refType="primFontSz" refFor="ch" refForName="item1" op="equ"/>
          <dgm:constr type="w" for="ch" forName="item3" refType="w" fact="0.225"/>
          <dgm:constr type="h" for="ch" forName="item3" refType="w" fact="0.225"/>
          <dgm:constr type="t" for="ch" forName="item3" refType="h" fact="0.057"/>
          <dgm:constr type="l" for="ch" forName="item3" refType="w" fact="0.33"/>
          <dgm:constr type="primFontSz" for="ch" forName="item3" refType="primFontSz" refFor="ch" refForName="item1" op="equ"/>
          <dgm:constr type="w" for="ch" forName="funnel" refType="w" fact="0.7"/>
          <dgm:constr type="h" for="ch" forName="funnel" refType="h" fact="0.7"/>
          <dgm:constr type="t" for="ch" forName="funnel"/>
          <dgm:constr type="l" for="ch" forName="funnel"/>
        </dgm:constrLst>
      </dgm:else>
    </dgm:choose>
    <dgm:ruleLst/>
    <dgm:choose name="Name4">
      <dgm:if name="Name5" axis="ch" ptType="node" func="cnt" op="gte" val="1">
        <dgm:layoutNode name="ellipse" styleLbl="trBgShp">
          <dgm:alg type="sp"/>
          <dgm:shape xmlns:r="http://schemas.openxmlformats.org/officeDocument/2006/relationships" type="ellipse" r:blip="">
            <dgm:adjLst/>
          </dgm:shape>
          <dgm:presOf/>
          <dgm:constrLst/>
          <dgm:ruleLst/>
        </dgm:layoutNode>
        <dgm:layoutNode name="arrow1" styleLbl="fgShp">
          <dgm:alg type="sp"/>
          <dgm:shape xmlns:r="http://schemas.openxmlformats.org/officeDocument/2006/relationships" type="downArrow" r:blip="">
            <dgm:adjLst/>
          </dgm:shape>
          <dgm:presOf/>
          <dgm:constrLst/>
          <dgm:ruleLst/>
        </dgm:layoutNode>
        <dgm:layoutNode name="rectangle" styleLbl="revTx">
          <dgm:varLst>
            <dgm:bulletEnabled val="1"/>
          </dgm:varLst>
          <dgm:alg type="tx">
            <dgm:param type="txAnchorHorzCh" val="ctr"/>
          </dgm:alg>
          <dgm:shape xmlns:r="http://schemas.openxmlformats.org/officeDocument/2006/relationships" type="rect" r:blip="">
            <dgm:adjLst/>
          </dgm:shape>
          <dgm:choose name="Name6">
            <dgm:if name="Name7" axis="ch" ptType="node" func="cnt" op="equ" val="1">
              <dgm:presOf axis="ch desOrSelf" ptType="node node" st="1 1" cnt="1 0"/>
            </dgm:if>
            <dgm:if name="Name8" axis="ch" ptType="node" func="cnt" op="equ" val="2">
              <dgm:presOf axis="ch desOrSelf" ptType="node node" st="2 1" cnt="1 0"/>
            </dgm:if>
            <dgm:if name="Name9" axis="ch" ptType="node" func="cnt" op="equ" val="3">
              <dgm:presOf axis="ch desOrSelf" ptType="node node" st="3 1" cnt="1 0"/>
            </dgm:if>
            <dgm:else name="Name10">
              <dgm:presOf axis="ch desOrSelf" ptType="node node" st="4 1" cnt="1 0"/>
            </dgm:else>
          </dgm:choose>
          <dgm:constrLst/>
          <dgm:ruleLst>
            <dgm:rule type="primFontSz" val="5" fact="NaN" max="NaN"/>
          </dgm:ruleLst>
        </dgm:layoutNode>
        <dgm:forEach name="Name11" axis="ch" ptType="node" st="2" cnt="1">
          <dgm:layoutNode name="item1" styleLbl="node1">
            <dgm:varLst>
              <dgm:bulletEnabled val="1"/>
            </dgm:varLst>
            <dgm:alg type="tx">
              <dgm:param type="txAnchorVertCh" val="mid"/>
            </dgm:alg>
            <dgm:shape xmlns:r="http://schemas.openxmlformats.org/officeDocument/2006/relationships" type="ellipse" r:blip="">
              <dgm:adjLst/>
            </dgm:shape>
            <dgm:choose name="Name12">
              <dgm:if name="Name13" axis="root ch" ptType="all node" func="cnt" op="equ" val="1">
                <dgm:presOf/>
              </dgm:if>
              <dgm:if name="Name14" axis="root ch" ptType="all node" func="cnt" op="equ" val="2">
                <dgm:presOf axis="root ch desOrSelf" ptType="all node node" st="1 1 1" cnt="0 1 0"/>
              </dgm:if>
              <dgm:if name="Name15" axis="root ch" ptType="all node" func="cnt" op="equ" val="3">
                <dgm:presOf axis="root ch desOrSelf" ptType="all node node" st="1 2 1" cnt="0 1 0"/>
              </dgm:if>
              <dgm:else name="Name16">
                <dgm:presOf axis="root ch desOrSelf" ptType="all node node" st="1 3 1" cnt="0 1 0"/>
              </dgm:else>
            </dgm:choos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name="Name17" axis="ch" ptType="node" st="3" cnt="1">
          <dgm:layoutNode name="item2" styleLbl="node1">
            <dgm:varLst>
              <dgm:bulletEnabled val="1"/>
            </dgm:varLst>
            <dgm:alg type="tx">
              <dgm:param type="txAnchorVertCh" val="mid"/>
            </dgm:alg>
            <dgm:shape xmlns:r="http://schemas.openxmlformats.org/officeDocument/2006/relationships" type="ellipse" r:blip="">
              <dgm:adjLst/>
            </dgm:shape>
            <dgm:choose name="Name18">
              <dgm:if name="Name19" axis="root ch" ptType="all node" func="cnt" op="equ" val="1">
                <dgm:presOf/>
              </dgm:if>
              <dgm:if name="Name20" axis="root ch" ptType="all node" func="cnt" op="equ" val="2">
                <dgm:presOf/>
              </dgm:if>
              <dgm:if name="Name21" axis="root ch" ptType="all node" func="cnt" op="equ" val="3">
                <dgm:presOf axis="root ch desOrSelf" ptType="all node node" st="1 1 1" cnt="0 1 0"/>
              </dgm:if>
              <dgm:else name="Name22">
                <dgm:presOf axis="root ch desOrSelf" ptType="all node node" st="1 2 1" cnt="0 1 0"/>
              </dgm:else>
            </dgm:choos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name="Name23" axis="ch" ptType="node" st="4" cnt="1">
          <dgm:layoutNode name="item3" styleLbl="node1">
            <dgm:varLst>
              <dgm:bulletEnabled val="1"/>
            </dgm:varLst>
            <dgm:alg type="tx">
              <dgm:param type="txAnchorVertCh" val="mid"/>
            </dgm:alg>
            <dgm:shape xmlns:r="http://schemas.openxmlformats.org/officeDocument/2006/relationships" type="ellipse" r:blip="">
              <dgm:adjLst/>
            </dgm:shape>
            <dgm:choose name="Name24">
              <dgm:if name="Name25" axis="root ch" ptType="all node" func="cnt" op="equ" val="1">
                <dgm:presOf/>
              </dgm:if>
              <dgm:if name="Name26" axis="root ch" ptType="all node" func="cnt" op="equ" val="2">
                <dgm:presOf/>
              </dgm:if>
              <dgm:if name="Name27" axis="root ch" ptType="all node" func="cnt" op="equ" val="3">
                <dgm:presOf/>
              </dgm:if>
              <dgm:else name="Name28">
                <dgm:presOf axis="root ch desOrSelf" ptType="all node node" st="1 1 1" cnt="0 1 0"/>
              </dgm:else>
            </dgm:choos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layoutNode name="funnel" styleLbl="trAlignAcc1">
          <dgm:alg type="sp"/>
          <dgm:shape xmlns:r="http://schemas.openxmlformats.org/officeDocument/2006/relationships" type="funnel" r:blip="">
            <dgm:adjLst/>
          </dgm:shape>
          <dgm:presOf/>
          <dgm:constrLst/>
          <dgm:ruleLst/>
        </dgm:layoutNode>
      </dgm:if>
      <dgm:else name="Name29"/>
    </dgm:choose>
  </dgm:layoutNode>
</dgm:layoutDef>
</file>

<file path=ppt/diagrams/layout12.xml><?xml version="1.0" encoding="utf-8"?>
<dgm:layoutDef xmlns:dgm="http://schemas.openxmlformats.org/drawingml/2006/diagram" xmlns:a="http://schemas.openxmlformats.org/drawingml/2006/main" uniqueId="urn:microsoft.com/office/officeart/2005/8/layout/funnel1">
  <dgm:title val=""/>
  <dgm:desc val=""/>
  <dgm:catLst>
    <dgm:cat type="relationship" pri="2000"/>
    <dgm:cat type="process" pri="27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4"/>
      <dgm:resizeHandles val="exact"/>
    </dgm:varLst>
    <dgm:alg type="composite">
      <dgm:param type="ar" val="1.25"/>
    </dgm:alg>
    <dgm:shape xmlns:r="http://schemas.openxmlformats.org/officeDocument/2006/relationships" r:blip="">
      <dgm:adjLst/>
    </dgm:shape>
    <dgm:presOf/>
    <dgm:choose name="Name1">
      <dgm:if name="Name2" axis="ch" ptType="node" func="cnt" op="equ" val="2">
        <dgm:constrLst>
          <dgm:constr type="w" for="ch" forName="ellipse" refType="w" fact="0.645"/>
          <dgm:constr type="h" for="ch" forName="ellipse" refType="h" fact="0.28"/>
          <dgm:constr type="t" for="ch" forName="ellipse" refType="w" fact="0.0275"/>
          <dgm:constr type="l" for="ch" forName="ellipse" refType="w" fact="0.0265"/>
          <dgm:constr type="w" for="ch" forName="arrow1" refType="w" fact="0.125"/>
          <dgm:constr type="h" for="ch" forName="arrow1" refType="h" fact="0.1"/>
          <dgm:constr type="t" for="ch" forName="arrow1" refType="h" fact="0.72"/>
          <dgm:constr type="l" for="ch" forName="arrow1" refType="w" fact="0.2875"/>
          <dgm:constr type="w" for="ch" forName="rectangle" refType="w" fact="0.6"/>
          <dgm:constr type="h" for="ch" forName="rectangle" refType="w" refFor="ch" refForName="rectangle" fact="0.25"/>
          <dgm:constr type="t" for="ch" forName="rectangle" refType="h" fact="0.8"/>
          <dgm:constr type="l" for="ch" forName="rectangle" refType="w" fact="0.05"/>
          <dgm:constr type="w" for="ch" forName="item1" refType="w" fact="0.35"/>
          <dgm:constr type="h" for="ch" forName="item1" refType="w" fact="0.35"/>
          <dgm:constr type="t" for="ch" forName="item1" refType="h" fact="0.05"/>
          <dgm:constr type="l" for="ch" forName="item1" refType="w" fact="0.125"/>
          <dgm:constr type="primFontSz" for="ch" forName="item1" op="equ" val="65"/>
          <dgm:constr type="w" for="ch" forName="funnel" refType="w" fact="0.7"/>
          <dgm:constr type="h" for="ch" forName="funnel" refType="h" fact="0.7"/>
          <dgm:constr type="t" for="ch" forName="funnel"/>
          <dgm:constr type="l" for="ch" forName="funnel"/>
        </dgm:constrLst>
      </dgm:if>
      <dgm:else name="Name3">
        <dgm:constrLst>
          <dgm:constr type="w" for="ch" forName="ellipse" refType="w" fact="0.645"/>
          <dgm:constr type="h" for="ch" forName="ellipse" refType="h" fact="0.28"/>
          <dgm:constr type="t" for="ch" forName="ellipse" refType="w" fact="0.0275"/>
          <dgm:constr type="l" for="ch" forName="ellipse" refType="w" fact="0.0265"/>
          <dgm:constr type="w" for="ch" forName="arrow1" refType="w" fact="0.125"/>
          <dgm:constr type="h" for="ch" forName="arrow1" refType="h" fact="0.1"/>
          <dgm:constr type="t" for="ch" forName="arrow1" refType="h" fact="0.72"/>
          <dgm:constr type="l" for="ch" forName="arrow1" refType="w" fact="0.2875"/>
          <dgm:constr type="w" for="ch" forName="rectangle" refType="w" fact="0.6"/>
          <dgm:constr type="h" for="ch" forName="rectangle" refType="w" refFor="ch" refForName="rectangle" fact="0.25"/>
          <dgm:constr type="t" for="ch" forName="rectangle" refType="h" fact="0.8"/>
          <dgm:constr type="l" for="ch" forName="rectangle" refType="w" fact="0.05"/>
          <dgm:constr type="primFontSz" for="ch" forName="rectangle" val="65"/>
          <dgm:constr type="w" for="ch" forName="item1" refType="w" fact="0.225"/>
          <dgm:constr type="h" for="ch" forName="item1" refType="w" fact="0.225"/>
          <dgm:constr type="t" for="ch" forName="item1" refType="h" fact="0.336"/>
          <dgm:constr type="l" for="ch" forName="item1" refType="w" fact="0.261"/>
          <dgm:constr type="primFontSz" for="ch" forName="item1" val="65"/>
          <dgm:constr type="w" for="ch" forName="item2" refType="w" fact="0.225"/>
          <dgm:constr type="h" for="ch" forName="item2" refType="w" fact="0.225"/>
          <dgm:constr type="t" for="ch" forName="item2" refType="h" fact="0.125"/>
          <dgm:constr type="l" for="ch" forName="item2" refType="w" fact="0.1"/>
          <dgm:constr type="primFontSz" for="ch" forName="item2" refType="primFontSz" refFor="ch" refForName="item1" op="equ"/>
          <dgm:constr type="w" for="ch" forName="item3" refType="w" fact="0.225"/>
          <dgm:constr type="h" for="ch" forName="item3" refType="w" fact="0.225"/>
          <dgm:constr type="t" for="ch" forName="item3" refType="h" fact="0.057"/>
          <dgm:constr type="l" for="ch" forName="item3" refType="w" fact="0.33"/>
          <dgm:constr type="primFontSz" for="ch" forName="item3" refType="primFontSz" refFor="ch" refForName="item1" op="equ"/>
          <dgm:constr type="w" for="ch" forName="funnel" refType="w" fact="0.7"/>
          <dgm:constr type="h" for="ch" forName="funnel" refType="h" fact="0.7"/>
          <dgm:constr type="t" for="ch" forName="funnel"/>
          <dgm:constr type="l" for="ch" forName="funnel"/>
        </dgm:constrLst>
      </dgm:else>
    </dgm:choose>
    <dgm:ruleLst/>
    <dgm:choose name="Name4">
      <dgm:if name="Name5" axis="ch" ptType="node" func="cnt" op="gte" val="1">
        <dgm:layoutNode name="ellipse" styleLbl="trBgShp">
          <dgm:alg type="sp"/>
          <dgm:shape xmlns:r="http://schemas.openxmlformats.org/officeDocument/2006/relationships" type="ellipse" r:blip="">
            <dgm:adjLst/>
          </dgm:shape>
          <dgm:presOf/>
          <dgm:constrLst/>
          <dgm:ruleLst/>
        </dgm:layoutNode>
        <dgm:layoutNode name="arrow1" styleLbl="fgShp">
          <dgm:alg type="sp"/>
          <dgm:shape xmlns:r="http://schemas.openxmlformats.org/officeDocument/2006/relationships" type="downArrow" r:blip="">
            <dgm:adjLst/>
          </dgm:shape>
          <dgm:presOf/>
          <dgm:constrLst/>
          <dgm:ruleLst/>
        </dgm:layoutNode>
        <dgm:layoutNode name="rectangle" styleLbl="revTx">
          <dgm:varLst>
            <dgm:bulletEnabled val="1"/>
          </dgm:varLst>
          <dgm:alg type="tx">
            <dgm:param type="txAnchorHorzCh" val="ctr"/>
          </dgm:alg>
          <dgm:shape xmlns:r="http://schemas.openxmlformats.org/officeDocument/2006/relationships" type="rect" r:blip="">
            <dgm:adjLst/>
          </dgm:shape>
          <dgm:choose name="Name6">
            <dgm:if name="Name7" axis="ch" ptType="node" func="cnt" op="equ" val="1">
              <dgm:presOf axis="ch desOrSelf" ptType="node node" st="1 1" cnt="1 0"/>
            </dgm:if>
            <dgm:if name="Name8" axis="ch" ptType="node" func="cnt" op="equ" val="2">
              <dgm:presOf axis="ch desOrSelf" ptType="node node" st="2 1" cnt="1 0"/>
            </dgm:if>
            <dgm:if name="Name9" axis="ch" ptType="node" func="cnt" op="equ" val="3">
              <dgm:presOf axis="ch desOrSelf" ptType="node node" st="3 1" cnt="1 0"/>
            </dgm:if>
            <dgm:else name="Name10">
              <dgm:presOf axis="ch desOrSelf" ptType="node node" st="4 1" cnt="1 0"/>
            </dgm:else>
          </dgm:choose>
          <dgm:constrLst/>
          <dgm:ruleLst>
            <dgm:rule type="primFontSz" val="5" fact="NaN" max="NaN"/>
          </dgm:ruleLst>
        </dgm:layoutNode>
        <dgm:forEach name="Name11" axis="ch" ptType="node" st="2" cnt="1">
          <dgm:layoutNode name="item1" styleLbl="node1">
            <dgm:varLst>
              <dgm:bulletEnabled val="1"/>
            </dgm:varLst>
            <dgm:alg type="tx">
              <dgm:param type="txAnchorVertCh" val="mid"/>
            </dgm:alg>
            <dgm:shape xmlns:r="http://schemas.openxmlformats.org/officeDocument/2006/relationships" type="ellipse" r:blip="">
              <dgm:adjLst/>
            </dgm:shape>
            <dgm:choose name="Name12">
              <dgm:if name="Name13" axis="root ch" ptType="all node" func="cnt" op="equ" val="1">
                <dgm:presOf/>
              </dgm:if>
              <dgm:if name="Name14" axis="root ch" ptType="all node" func="cnt" op="equ" val="2">
                <dgm:presOf axis="root ch desOrSelf" ptType="all node node" st="1 1 1" cnt="0 1 0"/>
              </dgm:if>
              <dgm:if name="Name15" axis="root ch" ptType="all node" func="cnt" op="equ" val="3">
                <dgm:presOf axis="root ch desOrSelf" ptType="all node node" st="1 2 1" cnt="0 1 0"/>
              </dgm:if>
              <dgm:else name="Name16">
                <dgm:presOf axis="root ch desOrSelf" ptType="all node node" st="1 3 1" cnt="0 1 0"/>
              </dgm:else>
            </dgm:choos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name="Name17" axis="ch" ptType="node" st="3" cnt="1">
          <dgm:layoutNode name="item2" styleLbl="node1">
            <dgm:varLst>
              <dgm:bulletEnabled val="1"/>
            </dgm:varLst>
            <dgm:alg type="tx">
              <dgm:param type="txAnchorVertCh" val="mid"/>
            </dgm:alg>
            <dgm:shape xmlns:r="http://schemas.openxmlformats.org/officeDocument/2006/relationships" type="ellipse" r:blip="">
              <dgm:adjLst/>
            </dgm:shape>
            <dgm:choose name="Name18">
              <dgm:if name="Name19" axis="root ch" ptType="all node" func="cnt" op="equ" val="1">
                <dgm:presOf/>
              </dgm:if>
              <dgm:if name="Name20" axis="root ch" ptType="all node" func="cnt" op="equ" val="2">
                <dgm:presOf/>
              </dgm:if>
              <dgm:if name="Name21" axis="root ch" ptType="all node" func="cnt" op="equ" val="3">
                <dgm:presOf axis="root ch desOrSelf" ptType="all node node" st="1 1 1" cnt="0 1 0"/>
              </dgm:if>
              <dgm:else name="Name22">
                <dgm:presOf axis="root ch desOrSelf" ptType="all node node" st="1 2 1" cnt="0 1 0"/>
              </dgm:else>
            </dgm:choos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name="Name23" axis="ch" ptType="node" st="4" cnt="1">
          <dgm:layoutNode name="item3" styleLbl="node1">
            <dgm:varLst>
              <dgm:bulletEnabled val="1"/>
            </dgm:varLst>
            <dgm:alg type="tx">
              <dgm:param type="txAnchorVertCh" val="mid"/>
            </dgm:alg>
            <dgm:shape xmlns:r="http://schemas.openxmlformats.org/officeDocument/2006/relationships" type="ellipse" r:blip="">
              <dgm:adjLst/>
            </dgm:shape>
            <dgm:choose name="Name24">
              <dgm:if name="Name25" axis="root ch" ptType="all node" func="cnt" op="equ" val="1">
                <dgm:presOf/>
              </dgm:if>
              <dgm:if name="Name26" axis="root ch" ptType="all node" func="cnt" op="equ" val="2">
                <dgm:presOf/>
              </dgm:if>
              <dgm:if name="Name27" axis="root ch" ptType="all node" func="cnt" op="equ" val="3">
                <dgm:presOf/>
              </dgm:if>
              <dgm:else name="Name28">
                <dgm:presOf axis="root ch desOrSelf" ptType="all node node" st="1 1 1" cnt="0 1 0"/>
              </dgm:else>
            </dgm:choos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layoutNode name="funnel" styleLbl="trAlignAcc1">
          <dgm:alg type="sp"/>
          <dgm:shape xmlns:r="http://schemas.openxmlformats.org/officeDocument/2006/relationships" type="funnel" r:blip="">
            <dgm:adjLst/>
          </dgm:shape>
          <dgm:presOf/>
          <dgm:constrLst/>
          <dgm:ruleLst/>
        </dgm:layoutNode>
      </dgm:if>
      <dgm:else name="Name29"/>
    </dgm:choose>
  </dgm:layoutNode>
</dgm:layoutDef>
</file>

<file path=ppt/diagrams/layout13.xml><?xml version="1.0" encoding="utf-8"?>
<dgm:layoutDef xmlns:dgm="http://schemas.openxmlformats.org/drawingml/2006/diagram" xmlns:a="http://schemas.openxmlformats.org/drawingml/2006/main" uniqueId="urn:microsoft.com/office/officeart/2005/8/layout/funnel1">
  <dgm:title val=""/>
  <dgm:desc val=""/>
  <dgm:catLst>
    <dgm:cat type="relationship" pri="2000"/>
    <dgm:cat type="process" pri="27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4"/>
      <dgm:resizeHandles val="exact"/>
    </dgm:varLst>
    <dgm:alg type="composite">
      <dgm:param type="ar" val="1.25"/>
    </dgm:alg>
    <dgm:shape xmlns:r="http://schemas.openxmlformats.org/officeDocument/2006/relationships" r:blip="">
      <dgm:adjLst/>
    </dgm:shape>
    <dgm:presOf/>
    <dgm:choose name="Name1">
      <dgm:if name="Name2" axis="ch" ptType="node" func="cnt" op="equ" val="2">
        <dgm:constrLst>
          <dgm:constr type="w" for="ch" forName="ellipse" refType="w" fact="0.645"/>
          <dgm:constr type="h" for="ch" forName="ellipse" refType="h" fact="0.28"/>
          <dgm:constr type="t" for="ch" forName="ellipse" refType="w" fact="0.0275"/>
          <dgm:constr type="l" for="ch" forName="ellipse" refType="w" fact="0.0265"/>
          <dgm:constr type="w" for="ch" forName="arrow1" refType="w" fact="0.125"/>
          <dgm:constr type="h" for="ch" forName="arrow1" refType="h" fact="0.1"/>
          <dgm:constr type="t" for="ch" forName="arrow1" refType="h" fact="0.72"/>
          <dgm:constr type="l" for="ch" forName="arrow1" refType="w" fact="0.2875"/>
          <dgm:constr type="w" for="ch" forName="rectangle" refType="w" fact="0.6"/>
          <dgm:constr type="h" for="ch" forName="rectangle" refType="w" refFor="ch" refForName="rectangle" fact="0.25"/>
          <dgm:constr type="t" for="ch" forName="rectangle" refType="h" fact="0.8"/>
          <dgm:constr type="l" for="ch" forName="rectangle" refType="w" fact="0.05"/>
          <dgm:constr type="w" for="ch" forName="item1" refType="w" fact="0.35"/>
          <dgm:constr type="h" for="ch" forName="item1" refType="w" fact="0.35"/>
          <dgm:constr type="t" for="ch" forName="item1" refType="h" fact="0.05"/>
          <dgm:constr type="l" for="ch" forName="item1" refType="w" fact="0.125"/>
          <dgm:constr type="primFontSz" for="ch" forName="item1" op="equ" val="65"/>
          <dgm:constr type="w" for="ch" forName="funnel" refType="w" fact="0.7"/>
          <dgm:constr type="h" for="ch" forName="funnel" refType="h" fact="0.7"/>
          <dgm:constr type="t" for="ch" forName="funnel"/>
          <dgm:constr type="l" for="ch" forName="funnel"/>
        </dgm:constrLst>
      </dgm:if>
      <dgm:else name="Name3">
        <dgm:constrLst>
          <dgm:constr type="w" for="ch" forName="ellipse" refType="w" fact="0.645"/>
          <dgm:constr type="h" for="ch" forName="ellipse" refType="h" fact="0.28"/>
          <dgm:constr type="t" for="ch" forName="ellipse" refType="w" fact="0.0275"/>
          <dgm:constr type="l" for="ch" forName="ellipse" refType="w" fact="0.0265"/>
          <dgm:constr type="w" for="ch" forName="arrow1" refType="w" fact="0.125"/>
          <dgm:constr type="h" for="ch" forName="arrow1" refType="h" fact="0.1"/>
          <dgm:constr type="t" for="ch" forName="arrow1" refType="h" fact="0.72"/>
          <dgm:constr type="l" for="ch" forName="arrow1" refType="w" fact="0.2875"/>
          <dgm:constr type="w" for="ch" forName="rectangle" refType="w" fact="0.6"/>
          <dgm:constr type="h" for="ch" forName="rectangle" refType="w" refFor="ch" refForName="rectangle" fact="0.25"/>
          <dgm:constr type="t" for="ch" forName="rectangle" refType="h" fact="0.8"/>
          <dgm:constr type="l" for="ch" forName="rectangle" refType="w" fact="0.05"/>
          <dgm:constr type="primFontSz" for="ch" forName="rectangle" val="65"/>
          <dgm:constr type="w" for="ch" forName="item1" refType="w" fact="0.225"/>
          <dgm:constr type="h" for="ch" forName="item1" refType="w" fact="0.225"/>
          <dgm:constr type="t" for="ch" forName="item1" refType="h" fact="0.336"/>
          <dgm:constr type="l" for="ch" forName="item1" refType="w" fact="0.261"/>
          <dgm:constr type="primFontSz" for="ch" forName="item1" val="65"/>
          <dgm:constr type="w" for="ch" forName="item2" refType="w" fact="0.225"/>
          <dgm:constr type="h" for="ch" forName="item2" refType="w" fact="0.225"/>
          <dgm:constr type="t" for="ch" forName="item2" refType="h" fact="0.125"/>
          <dgm:constr type="l" for="ch" forName="item2" refType="w" fact="0.1"/>
          <dgm:constr type="primFontSz" for="ch" forName="item2" refType="primFontSz" refFor="ch" refForName="item1" op="equ"/>
          <dgm:constr type="w" for="ch" forName="item3" refType="w" fact="0.225"/>
          <dgm:constr type="h" for="ch" forName="item3" refType="w" fact="0.225"/>
          <dgm:constr type="t" for="ch" forName="item3" refType="h" fact="0.057"/>
          <dgm:constr type="l" for="ch" forName="item3" refType="w" fact="0.33"/>
          <dgm:constr type="primFontSz" for="ch" forName="item3" refType="primFontSz" refFor="ch" refForName="item1" op="equ"/>
          <dgm:constr type="w" for="ch" forName="funnel" refType="w" fact="0.7"/>
          <dgm:constr type="h" for="ch" forName="funnel" refType="h" fact="0.7"/>
          <dgm:constr type="t" for="ch" forName="funnel"/>
          <dgm:constr type="l" for="ch" forName="funnel"/>
        </dgm:constrLst>
      </dgm:else>
    </dgm:choose>
    <dgm:ruleLst/>
    <dgm:choose name="Name4">
      <dgm:if name="Name5" axis="ch" ptType="node" func="cnt" op="gte" val="1">
        <dgm:layoutNode name="ellipse" styleLbl="trBgShp">
          <dgm:alg type="sp"/>
          <dgm:shape xmlns:r="http://schemas.openxmlformats.org/officeDocument/2006/relationships" type="ellipse" r:blip="">
            <dgm:adjLst/>
          </dgm:shape>
          <dgm:presOf/>
          <dgm:constrLst/>
          <dgm:ruleLst/>
        </dgm:layoutNode>
        <dgm:layoutNode name="arrow1" styleLbl="fgShp">
          <dgm:alg type="sp"/>
          <dgm:shape xmlns:r="http://schemas.openxmlformats.org/officeDocument/2006/relationships" type="downArrow" r:blip="">
            <dgm:adjLst/>
          </dgm:shape>
          <dgm:presOf/>
          <dgm:constrLst/>
          <dgm:ruleLst/>
        </dgm:layoutNode>
        <dgm:layoutNode name="rectangle" styleLbl="revTx">
          <dgm:varLst>
            <dgm:bulletEnabled val="1"/>
          </dgm:varLst>
          <dgm:alg type="tx">
            <dgm:param type="txAnchorHorzCh" val="ctr"/>
          </dgm:alg>
          <dgm:shape xmlns:r="http://schemas.openxmlformats.org/officeDocument/2006/relationships" type="rect" r:blip="">
            <dgm:adjLst/>
          </dgm:shape>
          <dgm:choose name="Name6">
            <dgm:if name="Name7" axis="ch" ptType="node" func="cnt" op="equ" val="1">
              <dgm:presOf axis="ch desOrSelf" ptType="node node" st="1 1" cnt="1 0"/>
            </dgm:if>
            <dgm:if name="Name8" axis="ch" ptType="node" func="cnt" op="equ" val="2">
              <dgm:presOf axis="ch desOrSelf" ptType="node node" st="2 1" cnt="1 0"/>
            </dgm:if>
            <dgm:if name="Name9" axis="ch" ptType="node" func="cnt" op="equ" val="3">
              <dgm:presOf axis="ch desOrSelf" ptType="node node" st="3 1" cnt="1 0"/>
            </dgm:if>
            <dgm:else name="Name10">
              <dgm:presOf axis="ch desOrSelf" ptType="node node" st="4 1" cnt="1 0"/>
            </dgm:else>
          </dgm:choose>
          <dgm:constrLst/>
          <dgm:ruleLst>
            <dgm:rule type="primFontSz" val="5" fact="NaN" max="NaN"/>
          </dgm:ruleLst>
        </dgm:layoutNode>
        <dgm:forEach name="Name11" axis="ch" ptType="node" st="2" cnt="1">
          <dgm:layoutNode name="item1" styleLbl="node1">
            <dgm:varLst>
              <dgm:bulletEnabled val="1"/>
            </dgm:varLst>
            <dgm:alg type="tx">
              <dgm:param type="txAnchorVertCh" val="mid"/>
            </dgm:alg>
            <dgm:shape xmlns:r="http://schemas.openxmlformats.org/officeDocument/2006/relationships" type="ellipse" r:blip="">
              <dgm:adjLst/>
            </dgm:shape>
            <dgm:choose name="Name12">
              <dgm:if name="Name13" axis="root ch" ptType="all node" func="cnt" op="equ" val="1">
                <dgm:presOf/>
              </dgm:if>
              <dgm:if name="Name14" axis="root ch" ptType="all node" func="cnt" op="equ" val="2">
                <dgm:presOf axis="root ch desOrSelf" ptType="all node node" st="1 1 1" cnt="0 1 0"/>
              </dgm:if>
              <dgm:if name="Name15" axis="root ch" ptType="all node" func="cnt" op="equ" val="3">
                <dgm:presOf axis="root ch desOrSelf" ptType="all node node" st="1 2 1" cnt="0 1 0"/>
              </dgm:if>
              <dgm:else name="Name16">
                <dgm:presOf axis="root ch desOrSelf" ptType="all node node" st="1 3 1" cnt="0 1 0"/>
              </dgm:else>
            </dgm:choos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name="Name17" axis="ch" ptType="node" st="3" cnt="1">
          <dgm:layoutNode name="item2" styleLbl="node1">
            <dgm:varLst>
              <dgm:bulletEnabled val="1"/>
            </dgm:varLst>
            <dgm:alg type="tx">
              <dgm:param type="txAnchorVertCh" val="mid"/>
            </dgm:alg>
            <dgm:shape xmlns:r="http://schemas.openxmlformats.org/officeDocument/2006/relationships" type="ellipse" r:blip="">
              <dgm:adjLst/>
            </dgm:shape>
            <dgm:choose name="Name18">
              <dgm:if name="Name19" axis="root ch" ptType="all node" func="cnt" op="equ" val="1">
                <dgm:presOf/>
              </dgm:if>
              <dgm:if name="Name20" axis="root ch" ptType="all node" func="cnt" op="equ" val="2">
                <dgm:presOf/>
              </dgm:if>
              <dgm:if name="Name21" axis="root ch" ptType="all node" func="cnt" op="equ" val="3">
                <dgm:presOf axis="root ch desOrSelf" ptType="all node node" st="1 1 1" cnt="0 1 0"/>
              </dgm:if>
              <dgm:else name="Name22">
                <dgm:presOf axis="root ch desOrSelf" ptType="all node node" st="1 2 1" cnt="0 1 0"/>
              </dgm:else>
            </dgm:choos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name="Name23" axis="ch" ptType="node" st="4" cnt="1">
          <dgm:layoutNode name="item3" styleLbl="node1">
            <dgm:varLst>
              <dgm:bulletEnabled val="1"/>
            </dgm:varLst>
            <dgm:alg type="tx">
              <dgm:param type="txAnchorVertCh" val="mid"/>
            </dgm:alg>
            <dgm:shape xmlns:r="http://schemas.openxmlformats.org/officeDocument/2006/relationships" type="ellipse" r:blip="">
              <dgm:adjLst/>
            </dgm:shape>
            <dgm:choose name="Name24">
              <dgm:if name="Name25" axis="root ch" ptType="all node" func="cnt" op="equ" val="1">
                <dgm:presOf/>
              </dgm:if>
              <dgm:if name="Name26" axis="root ch" ptType="all node" func="cnt" op="equ" val="2">
                <dgm:presOf/>
              </dgm:if>
              <dgm:if name="Name27" axis="root ch" ptType="all node" func="cnt" op="equ" val="3">
                <dgm:presOf/>
              </dgm:if>
              <dgm:else name="Name28">
                <dgm:presOf axis="root ch desOrSelf" ptType="all node node" st="1 1 1" cnt="0 1 0"/>
              </dgm:else>
            </dgm:choos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layoutNode name="funnel" styleLbl="trAlignAcc1">
          <dgm:alg type="sp"/>
          <dgm:shape xmlns:r="http://schemas.openxmlformats.org/officeDocument/2006/relationships" type="funnel" r:blip="">
            <dgm:adjLst/>
          </dgm:shape>
          <dgm:presOf/>
          <dgm:constrLst/>
          <dgm:ruleLst/>
        </dgm:layoutNode>
      </dgm:if>
      <dgm:else name="Name29"/>
    </dgm:choose>
  </dgm:layoutNode>
</dgm:layoutDef>
</file>

<file path=ppt/diagrams/layout14.xml><?xml version="1.0" encoding="utf-8"?>
<dgm:layoutDef xmlns:dgm="http://schemas.openxmlformats.org/drawingml/2006/diagram" xmlns:a="http://schemas.openxmlformats.org/drawingml/2006/main" uniqueId="urn:microsoft.com/office/officeart/2005/8/layout/funnel1">
  <dgm:title val=""/>
  <dgm:desc val=""/>
  <dgm:catLst>
    <dgm:cat type="relationship" pri="2000"/>
    <dgm:cat type="process" pri="27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4"/>
      <dgm:resizeHandles val="exact"/>
    </dgm:varLst>
    <dgm:alg type="composite">
      <dgm:param type="ar" val="1.25"/>
    </dgm:alg>
    <dgm:shape xmlns:r="http://schemas.openxmlformats.org/officeDocument/2006/relationships" r:blip="">
      <dgm:adjLst/>
    </dgm:shape>
    <dgm:presOf/>
    <dgm:choose name="Name1">
      <dgm:if name="Name2" axis="ch" ptType="node" func="cnt" op="equ" val="2">
        <dgm:constrLst>
          <dgm:constr type="w" for="ch" forName="ellipse" refType="w" fact="0.645"/>
          <dgm:constr type="h" for="ch" forName="ellipse" refType="h" fact="0.28"/>
          <dgm:constr type="t" for="ch" forName="ellipse" refType="w" fact="0.0275"/>
          <dgm:constr type="l" for="ch" forName="ellipse" refType="w" fact="0.0265"/>
          <dgm:constr type="w" for="ch" forName="arrow1" refType="w" fact="0.125"/>
          <dgm:constr type="h" for="ch" forName="arrow1" refType="h" fact="0.1"/>
          <dgm:constr type="t" for="ch" forName="arrow1" refType="h" fact="0.72"/>
          <dgm:constr type="l" for="ch" forName="arrow1" refType="w" fact="0.2875"/>
          <dgm:constr type="w" for="ch" forName="rectangle" refType="w" fact="0.6"/>
          <dgm:constr type="h" for="ch" forName="rectangle" refType="w" refFor="ch" refForName="rectangle" fact="0.25"/>
          <dgm:constr type="t" for="ch" forName="rectangle" refType="h" fact="0.8"/>
          <dgm:constr type="l" for="ch" forName="rectangle" refType="w" fact="0.05"/>
          <dgm:constr type="w" for="ch" forName="item1" refType="w" fact="0.35"/>
          <dgm:constr type="h" for="ch" forName="item1" refType="w" fact="0.35"/>
          <dgm:constr type="t" for="ch" forName="item1" refType="h" fact="0.05"/>
          <dgm:constr type="l" for="ch" forName="item1" refType="w" fact="0.125"/>
          <dgm:constr type="primFontSz" for="ch" forName="item1" op="equ" val="65"/>
          <dgm:constr type="w" for="ch" forName="funnel" refType="w" fact="0.7"/>
          <dgm:constr type="h" for="ch" forName="funnel" refType="h" fact="0.7"/>
          <dgm:constr type="t" for="ch" forName="funnel"/>
          <dgm:constr type="l" for="ch" forName="funnel"/>
        </dgm:constrLst>
      </dgm:if>
      <dgm:else name="Name3">
        <dgm:constrLst>
          <dgm:constr type="w" for="ch" forName="ellipse" refType="w" fact="0.645"/>
          <dgm:constr type="h" for="ch" forName="ellipse" refType="h" fact="0.28"/>
          <dgm:constr type="t" for="ch" forName="ellipse" refType="w" fact="0.0275"/>
          <dgm:constr type="l" for="ch" forName="ellipse" refType="w" fact="0.0265"/>
          <dgm:constr type="w" for="ch" forName="arrow1" refType="w" fact="0.125"/>
          <dgm:constr type="h" for="ch" forName="arrow1" refType="h" fact="0.1"/>
          <dgm:constr type="t" for="ch" forName="arrow1" refType="h" fact="0.72"/>
          <dgm:constr type="l" for="ch" forName="arrow1" refType="w" fact="0.2875"/>
          <dgm:constr type="w" for="ch" forName="rectangle" refType="w" fact="0.6"/>
          <dgm:constr type="h" for="ch" forName="rectangle" refType="w" refFor="ch" refForName="rectangle" fact="0.25"/>
          <dgm:constr type="t" for="ch" forName="rectangle" refType="h" fact="0.8"/>
          <dgm:constr type="l" for="ch" forName="rectangle" refType="w" fact="0.05"/>
          <dgm:constr type="primFontSz" for="ch" forName="rectangle" val="65"/>
          <dgm:constr type="w" for="ch" forName="item1" refType="w" fact="0.225"/>
          <dgm:constr type="h" for="ch" forName="item1" refType="w" fact="0.225"/>
          <dgm:constr type="t" for="ch" forName="item1" refType="h" fact="0.336"/>
          <dgm:constr type="l" for="ch" forName="item1" refType="w" fact="0.261"/>
          <dgm:constr type="primFontSz" for="ch" forName="item1" val="65"/>
          <dgm:constr type="w" for="ch" forName="item2" refType="w" fact="0.225"/>
          <dgm:constr type="h" for="ch" forName="item2" refType="w" fact="0.225"/>
          <dgm:constr type="t" for="ch" forName="item2" refType="h" fact="0.125"/>
          <dgm:constr type="l" for="ch" forName="item2" refType="w" fact="0.1"/>
          <dgm:constr type="primFontSz" for="ch" forName="item2" refType="primFontSz" refFor="ch" refForName="item1" op="equ"/>
          <dgm:constr type="w" for="ch" forName="item3" refType="w" fact="0.225"/>
          <dgm:constr type="h" for="ch" forName="item3" refType="w" fact="0.225"/>
          <dgm:constr type="t" for="ch" forName="item3" refType="h" fact="0.057"/>
          <dgm:constr type="l" for="ch" forName="item3" refType="w" fact="0.33"/>
          <dgm:constr type="primFontSz" for="ch" forName="item3" refType="primFontSz" refFor="ch" refForName="item1" op="equ"/>
          <dgm:constr type="w" for="ch" forName="funnel" refType="w" fact="0.7"/>
          <dgm:constr type="h" for="ch" forName="funnel" refType="h" fact="0.7"/>
          <dgm:constr type="t" for="ch" forName="funnel"/>
          <dgm:constr type="l" for="ch" forName="funnel"/>
        </dgm:constrLst>
      </dgm:else>
    </dgm:choose>
    <dgm:ruleLst/>
    <dgm:choose name="Name4">
      <dgm:if name="Name5" axis="ch" ptType="node" func="cnt" op="gte" val="1">
        <dgm:layoutNode name="ellipse" styleLbl="trBgShp">
          <dgm:alg type="sp"/>
          <dgm:shape xmlns:r="http://schemas.openxmlformats.org/officeDocument/2006/relationships" type="ellipse" r:blip="">
            <dgm:adjLst/>
          </dgm:shape>
          <dgm:presOf/>
          <dgm:constrLst/>
          <dgm:ruleLst/>
        </dgm:layoutNode>
        <dgm:layoutNode name="arrow1" styleLbl="fgShp">
          <dgm:alg type="sp"/>
          <dgm:shape xmlns:r="http://schemas.openxmlformats.org/officeDocument/2006/relationships" type="downArrow" r:blip="">
            <dgm:adjLst/>
          </dgm:shape>
          <dgm:presOf/>
          <dgm:constrLst/>
          <dgm:ruleLst/>
        </dgm:layoutNode>
        <dgm:layoutNode name="rectangle" styleLbl="revTx">
          <dgm:varLst>
            <dgm:bulletEnabled val="1"/>
          </dgm:varLst>
          <dgm:alg type="tx">
            <dgm:param type="txAnchorHorzCh" val="ctr"/>
          </dgm:alg>
          <dgm:shape xmlns:r="http://schemas.openxmlformats.org/officeDocument/2006/relationships" type="rect" r:blip="">
            <dgm:adjLst/>
          </dgm:shape>
          <dgm:choose name="Name6">
            <dgm:if name="Name7" axis="ch" ptType="node" func="cnt" op="equ" val="1">
              <dgm:presOf axis="ch desOrSelf" ptType="node node" st="1 1" cnt="1 0"/>
            </dgm:if>
            <dgm:if name="Name8" axis="ch" ptType="node" func="cnt" op="equ" val="2">
              <dgm:presOf axis="ch desOrSelf" ptType="node node" st="2 1" cnt="1 0"/>
            </dgm:if>
            <dgm:if name="Name9" axis="ch" ptType="node" func="cnt" op="equ" val="3">
              <dgm:presOf axis="ch desOrSelf" ptType="node node" st="3 1" cnt="1 0"/>
            </dgm:if>
            <dgm:else name="Name10">
              <dgm:presOf axis="ch desOrSelf" ptType="node node" st="4 1" cnt="1 0"/>
            </dgm:else>
          </dgm:choose>
          <dgm:constrLst/>
          <dgm:ruleLst>
            <dgm:rule type="primFontSz" val="5" fact="NaN" max="NaN"/>
          </dgm:ruleLst>
        </dgm:layoutNode>
        <dgm:forEach name="Name11" axis="ch" ptType="node" st="2" cnt="1">
          <dgm:layoutNode name="item1" styleLbl="node1">
            <dgm:varLst>
              <dgm:bulletEnabled val="1"/>
            </dgm:varLst>
            <dgm:alg type="tx">
              <dgm:param type="txAnchorVertCh" val="mid"/>
            </dgm:alg>
            <dgm:shape xmlns:r="http://schemas.openxmlformats.org/officeDocument/2006/relationships" type="ellipse" r:blip="">
              <dgm:adjLst/>
            </dgm:shape>
            <dgm:choose name="Name12">
              <dgm:if name="Name13" axis="root ch" ptType="all node" func="cnt" op="equ" val="1">
                <dgm:presOf/>
              </dgm:if>
              <dgm:if name="Name14" axis="root ch" ptType="all node" func="cnt" op="equ" val="2">
                <dgm:presOf axis="root ch desOrSelf" ptType="all node node" st="1 1 1" cnt="0 1 0"/>
              </dgm:if>
              <dgm:if name="Name15" axis="root ch" ptType="all node" func="cnt" op="equ" val="3">
                <dgm:presOf axis="root ch desOrSelf" ptType="all node node" st="1 2 1" cnt="0 1 0"/>
              </dgm:if>
              <dgm:else name="Name16">
                <dgm:presOf axis="root ch desOrSelf" ptType="all node node" st="1 3 1" cnt="0 1 0"/>
              </dgm:else>
            </dgm:choos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name="Name17" axis="ch" ptType="node" st="3" cnt="1">
          <dgm:layoutNode name="item2" styleLbl="node1">
            <dgm:varLst>
              <dgm:bulletEnabled val="1"/>
            </dgm:varLst>
            <dgm:alg type="tx">
              <dgm:param type="txAnchorVertCh" val="mid"/>
            </dgm:alg>
            <dgm:shape xmlns:r="http://schemas.openxmlformats.org/officeDocument/2006/relationships" type="ellipse" r:blip="">
              <dgm:adjLst/>
            </dgm:shape>
            <dgm:choose name="Name18">
              <dgm:if name="Name19" axis="root ch" ptType="all node" func="cnt" op="equ" val="1">
                <dgm:presOf/>
              </dgm:if>
              <dgm:if name="Name20" axis="root ch" ptType="all node" func="cnt" op="equ" val="2">
                <dgm:presOf/>
              </dgm:if>
              <dgm:if name="Name21" axis="root ch" ptType="all node" func="cnt" op="equ" val="3">
                <dgm:presOf axis="root ch desOrSelf" ptType="all node node" st="1 1 1" cnt="0 1 0"/>
              </dgm:if>
              <dgm:else name="Name22">
                <dgm:presOf axis="root ch desOrSelf" ptType="all node node" st="1 2 1" cnt="0 1 0"/>
              </dgm:else>
            </dgm:choos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name="Name23" axis="ch" ptType="node" st="4" cnt="1">
          <dgm:layoutNode name="item3" styleLbl="node1">
            <dgm:varLst>
              <dgm:bulletEnabled val="1"/>
            </dgm:varLst>
            <dgm:alg type="tx">
              <dgm:param type="txAnchorVertCh" val="mid"/>
            </dgm:alg>
            <dgm:shape xmlns:r="http://schemas.openxmlformats.org/officeDocument/2006/relationships" type="ellipse" r:blip="">
              <dgm:adjLst/>
            </dgm:shape>
            <dgm:choose name="Name24">
              <dgm:if name="Name25" axis="root ch" ptType="all node" func="cnt" op="equ" val="1">
                <dgm:presOf/>
              </dgm:if>
              <dgm:if name="Name26" axis="root ch" ptType="all node" func="cnt" op="equ" val="2">
                <dgm:presOf/>
              </dgm:if>
              <dgm:if name="Name27" axis="root ch" ptType="all node" func="cnt" op="equ" val="3">
                <dgm:presOf/>
              </dgm:if>
              <dgm:else name="Name28">
                <dgm:presOf axis="root ch desOrSelf" ptType="all node node" st="1 1 1" cnt="0 1 0"/>
              </dgm:else>
            </dgm:choos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layoutNode name="funnel" styleLbl="trAlignAcc1">
          <dgm:alg type="sp"/>
          <dgm:shape xmlns:r="http://schemas.openxmlformats.org/officeDocument/2006/relationships" type="funnel" r:blip="">
            <dgm:adjLst/>
          </dgm:shape>
          <dgm:presOf/>
          <dgm:constrLst/>
          <dgm:ruleLst/>
        </dgm:layoutNode>
      </dgm:if>
      <dgm:else name="Name29"/>
    </dgm:choose>
  </dgm:layoutNode>
</dgm:layoutDef>
</file>

<file path=ppt/diagrams/layout15.xml><?xml version="1.0" encoding="utf-8"?>
<dgm:layoutDef xmlns:dgm="http://schemas.openxmlformats.org/drawingml/2006/diagram" xmlns:a="http://schemas.openxmlformats.org/drawingml/2006/main" uniqueId="urn:microsoft.com/office/officeart/2005/8/layout/funnel1">
  <dgm:title val=""/>
  <dgm:desc val=""/>
  <dgm:catLst>
    <dgm:cat type="relationship" pri="2000"/>
    <dgm:cat type="process" pri="27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4"/>
      <dgm:resizeHandles val="exact"/>
    </dgm:varLst>
    <dgm:alg type="composite">
      <dgm:param type="ar" val="1.25"/>
    </dgm:alg>
    <dgm:shape xmlns:r="http://schemas.openxmlformats.org/officeDocument/2006/relationships" r:blip="">
      <dgm:adjLst/>
    </dgm:shape>
    <dgm:presOf/>
    <dgm:choose name="Name1">
      <dgm:if name="Name2" axis="ch" ptType="node" func="cnt" op="equ" val="2">
        <dgm:constrLst>
          <dgm:constr type="w" for="ch" forName="ellipse" refType="w" fact="0.645"/>
          <dgm:constr type="h" for="ch" forName="ellipse" refType="h" fact="0.28"/>
          <dgm:constr type="t" for="ch" forName="ellipse" refType="w" fact="0.0275"/>
          <dgm:constr type="l" for="ch" forName="ellipse" refType="w" fact="0.0265"/>
          <dgm:constr type="w" for="ch" forName="arrow1" refType="w" fact="0.125"/>
          <dgm:constr type="h" for="ch" forName="arrow1" refType="h" fact="0.1"/>
          <dgm:constr type="t" for="ch" forName="arrow1" refType="h" fact="0.72"/>
          <dgm:constr type="l" for="ch" forName="arrow1" refType="w" fact="0.2875"/>
          <dgm:constr type="w" for="ch" forName="rectangle" refType="w" fact="0.6"/>
          <dgm:constr type="h" for="ch" forName="rectangle" refType="w" refFor="ch" refForName="rectangle" fact="0.25"/>
          <dgm:constr type="t" for="ch" forName="rectangle" refType="h" fact="0.8"/>
          <dgm:constr type="l" for="ch" forName="rectangle" refType="w" fact="0.05"/>
          <dgm:constr type="w" for="ch" forName="item1" refType="w" fact="0.35"/>
          <dgm:constr type="h" for="ch" forName="item1" refType="w" fact="0.35"/>
          <dgm:constr type="t" for="ch" forName="item1" refType="h" fact="0.05"/>
          <dgm:constr type="l" for="ch" forName="item1" refType="w" fact="0.125"/>
          <dgm:constr type="primFontSz" for="ch" forName="item1" op="equ" val="65"/>
          <dgm:constr type="w" for="ch" forName="funnel" refType="w" fact="0.7"/>
          <dgm:constr type="h" for="ch" forName="funnel" refType="h" fact="0.7"/>
          <dgm:constr type="t" for="ch" forName="funnel"/>
          <dgm:constr type="l" for="ch" forName="funnel"/>
        </dgm:constrLst>
      </dgm:if>
      <dgm:else name="Name3">
        <dgm:constrLst>
          <dgm:constr type="w" for="ch" forName="ellipse" refType="w" fact="0.645"/>
          <dgm:constr type="h" for="ch" forName="ellipse" refType="h" fact="0.28"/>
          <dgm:constr type="t" for="ch" forName="ellipse" refType="w" fact="0.0275"/>
          <dgm:constr type="l" for="ch" forName="ellipse" refType="w" fact="0.0265"/>
          <dgm:constr type="w" for="ch" forName="arrow1" refType="w" fact="0.125"/>
          <dgm:constr type="h" for="ch" forName="arrow1" refType="h" fact="0.1"/>
          <dgm:constr type="t" for="ch" forName="arrow1" refType="h" fact="0.72"/>
          <dgm:constr type="l" for="ch" forName="arrow1" refType="w" fact="0.2875"/>
          <dgm:constr type="w" for="ch" forName="rectangle" refType="w" fact="0.6"/>
          <dgm:constr type="h" for="ch" forName="rectangle" refType="w" refFor="ch" refForName="rectangle" fact="0.25"/>
          <dgm:constr type="t" for="ch" forName="rectangle" refType="h" fact="0.8"/>
          <dgm:constr type="l" for="ch" forName="rectangle" refType="w" fact="0.05"/>
          <dgm:constr type="primFontSz" for="ch" forName="rectangle" val="65"/>
          <dgm:constr type="w" for="ch" forName="item1" refType="w" fact="0.225"/>
          <dgm:constr type="h" for="ch" forName="item1" refType="w" fact="0.225"/>
          <dgm:constr type="t" for="ch" forName="item1" refType="h" fact="0.336"/>
          <dgm:constr type="l" for="ch" forName="item1" refType="w" fact="0.261"/>
          <dgm:constr type="primFontSz" for="ch" forName="item1" val="65"/>
          <dgm:constr type="w" for="ch" forName="item2" refType="w" fact="0.225"/>
          <dgm:constr type="h" for="ch" forName="item2" refType="w" fact="0.225"/>
          <dgm:constr type="t" for="ch" forName="item2" refType="h" fact="0.125"/>
          <dgm:constr type="l" for="ch" forName="item2" refType="w" fact="0.1"/>
          <dgm:constr type="primFontSz" for="ch" forName="item2" refType="primFontSz" refFor="ch" refForName="item1" op="equ"/>
          <dgm:constr type="w" for="ch" forName="item3" refType="w" fact="0.225"/>
          <dgm:constr type="h" for="ch" forName="item3" refType="w" fact="0.225"/>
          <dgm:constr type="t" for="ch" forName="item3" refType="h" fact="0.057"/>
          <dgm:constr type="l" for="ch" forName="item3" refType="w" fact="0.33"/>
          <dgm:constr type="primFontSz" for="ch" forName="item3" refType="primFontSz" refFor="ch" refForName="item1" op="equ"/>
          <dgm:constr type="w" for="ch" forName="funnel" refType="w" fact="0.7"/>
          <dgm:constr type="h" for="ch" forName="funnel" refType="h" fact="0.7"/>
          <dgm:constr type="t" for="ch" forName="funnel"/>
          <dgm:constr type="l" for="ch" forName="funnel"/>
        </dgm:constrLst>
      </dgm:else>
    </dgm:choose>
    <dgm:ruleLst/>
    <dgm:choose name="Name4">
      <dgm:if name="Name5" axis="ch" ptType="node" func="cnt" op="gte" val="1">
        <dgm:layoutNode name="ellipse" styleLbl="trBgShp">
          <dgm:alg type="sp"/>
          <dgm:shape xmlns:r="http://schemas.openxmlformats.org/officeDocument/2006/relationships" type="ellipse" r:blip="">
            <dgm:adjLst/>
          </dgm:shape>
          <dgm:presOf/>
          <dgm:constrLst/>
          <dgm:ruleLst/>
        </dgm:layoutNode>
        <dgm:layoutNode name="arrow1" styleLbl="fgShp">
          <dgm:alg type="sp"/>
          <dgm:shape xmlns:r="http://schemas.openxmlformats.org/officeDocument/2006/relationships" type="downArrow" r:blip="">
            <dgm:adjLst/>
          </dgm:shape>
          <dgm:presOf/>
          <dgm:constrLst/>
          <dgm:ruleLst/>
        </dgm:layoutNode>
        <dgm:layoutNode name="rectangle" styleLbl="revTx">
          <dgm:varLst>
            <dgm:bulletEnabled val="1"/>
          </dgm:varLst>
          <dgm:alg type="tx">
            <dgm:param type="txAnchorHorzCh" val="ctr"/>
          </dgm:alg>
          <dgm:shape xmlns:r="http://schemas.openxmlformats.org/officeDocument/2006/relationships" type="rect" r:blip="">
            <dgm:adjLst/>
          </dgm:shape>
          <dgm:choose name="Name6">
            <dgm:if name="Name7" axis="ch" ptType="node" func="cnt" op="equ" val="1">
              <dgm:presOf axis="ch desOrSelf" ptType="node node" st="1 1" cnt="1 0"/>
            </dgm:if>
            <dgm:if name="Name8" axis="ch" ptType="node" func="cnt" op="equ" val="2">
              <dgm:presOf axis="ch desOrSelf" ptType="node node" st="2 1" cnt="1 0"/>
            </dgm:if>
            <dgm:if name="Name9" axis="ch" ptType="node" func="cnt" op="equ" val="3">
              <dgm:presOf axis="ch desOrSelf" ptType="node node" st="3 1" cnt="1 0"/>
            </dgm:if>
            <dgm:else name="Name10">
              <dgm:presOf axis="ch desOrSelf" ptType="node node" st="4 1" cnt="1 0"/>
            </dgm:else>
          </dgm:choose>
          <dgm:constrLst/>
          <dgm:ruleLst>
            <dgm:rule type="primFontSz" val="5" fact="NaN" max="NaN"/>
          </dgm:ruleLst>
        </dgm:layoutNode>
        <dgm:forEach name="Name11" axis="ch" ptType="node" st="2" cnt="1">
          <dgm:layoutNode name="item1" styleLbl="node1">
            <dgm:varLst>
              <dgm:bulletEnabled val="1"/>
            </dgm:varLst>
            <dgm:alg type="tx">
              <dgm:param type="txAnchorVertCh" val="mid"/>
            </dgm:alg>
            <dgm:shape xmlns:r="http://schemas.openxmlformats.org/officeDocument/2006/relationships" type="ellipse" r:blip="">
              <dgm:adjLst/>
            </dgm:shape>
            <dgm:choose name="Name12">
              <dgm:if name="Name13" axis="root ch" ptType="all node" func="cnt" op="equ" val="1">
                <dgm:presOf/>
              </dgm:if>
              <dgm:if name="Name14" axis="root ch" ptType="all node" func="cnt" op="equ" val="2">
                <dgm:presOf axis="root ch desOrSelf" ptType="all node node" st="1 1 1" cnt="0 1 0"/>
              </dgm:if>
              <dgm:if name="Name15" axis="root ch" ptType="all node" func="cnt" op="equ" val="3">
                <dgm:presOf axis="root ch desOrSelf" ptType="all node node" st="1 2 1" cnt="0 1 0"/>
              </dgm:if>
              <dgm:else name="Name16">
                <dgm:presOf axis="root ch desOrSelf" ptType="all node node" st="1 3 1" cnt="0 1 0"/>
              </dgm:else>
            </dgm:choos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name="Name17" axis="ch" ptType="node" st="3" cnt="1">
          <dgm:layoutNode name="item2" styleLbl="node1">
            <dgm:varLst>
              <dgm:bulletEnabled val="1"/>
            </dgm:varLst>
            <dgm:alg type="tx">
              <dgm:param type="txAnchorVertCh" val="mid"/>
            </dgm:alg>
            <dgm:shape xmlns:r="http://schemas.openxmlformats.org/officeDocument/2006/relationships" type="ellipse" r:blip="">
              <dgm:adjLst/>
            </dgm:shape>
            <dgm:choose name="Name18">
              <dgm:if name="Name19" axis="root ch" ptType="all node" func="cnt" op="equ" val="1">
                <dgm:presOf/>
              </dgm:if>
              <dgm:if name="Name20" axis="root ch" ptType="all node" func="cnt" op="equ" val="2">
                <dgm:presOf/>
              </dgm:if>
              <dgm:if name="Name21" axis="root ch" ptType="all node" func="cnt" op="equ" val="3">
                <dgm:presOf axis="root ch desOrSelf" ptType="all node node" st="1 1 1" cnt="0 1 0"/>
              </dgm:if>
              <dgm:else name="Name22">
                <dgm:presOf axis="root ch desOrSelf" ptType="all node node" st="1 2 1" cnt="0 1 0"/>
              </dgm:else>
            </dgm:choos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name="Name23" axis="ch" ptType="node" st="4" cnt="1">
          <dgm:layoutNode name="item3" styleLbl="node1">
            <dgm:varLst>
              <dgm:bulletEnabled val="1"/>
            </dgm:varLst>
            <dgm:alg type="tx">
              <dgm:param type="txAnchorVertCh" val="mid"/>
            </dgm:alg>
            <dgm:shape xmlns:r="http://schemas.openxmlformats.org/officeDocument/2006/relationships" type="ellipse" r:blip="">
              <dgm:adjLst/>
            </dgm:shape>
            <dgm:choose name="Name24">
              <dgm:if name="Name25" axis="root ch" ptType="all node" func="cnt" op="equ" val="1">
                <dgm:presOf/>
              </dgm:if>
              <dgm:if name="Name26" axis="root ch" ptType="all node" func="cnt" op="equ" val="2">
                <dgm:presOf/>
              </dgm:if>
              <dgm:if name="Name27" axis="root ch" ptType="all node" func="cnt" op="equ" val="3">
                <dgm:presOf/>
              </dgm:if>
              <dgm:else name="Name28">
                <dgm:presOf axis="root ch desOrSelf" ptType="all node node" st="1 1 1" cnt="0 1 0"/>
              </dgm:else>
            </dgm:choos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layoutNode name="funnel" styleLbl="trAlignAcc1">
          <dgm:alg type="sp"/>
          <dgm:shape xmlns:r="http://schemas.openxmlformats.org/officeDocument/2006/relationships" type="funnel" r:blip="">
            <dgm:adjLst/>
          </dgm:shape>
          <dgm:presOf/>
          <dgm:constrLst/>
          <dgm:ruleLst/>
        </dgm:layoutNode>
      </dgm:if>
      <dgm:else name="Name29"/>
    </dgm:choose>
  </dgm:layoutNode>
</dgm:layoutDef>
</file>

<file path=ppt/diagrams/layout16.xml><?xml version="1.0" encoding="utf-8"?>
<dgm:layoutDef xmlns:dgm="http://schemas.openxmlformats.org/drawingml/2006/diagram" xmlns:a="http://schemas.openxmlformats.org/drawingml/2006/main" uniqueId="urn:microsoft.com/office/officeart/2005/8/layout/funnel1">
  <dgm:title val=""/>
  <dgm:desc val=""/>
  <dgm:catLst>
    <dgm:cat type="relationship" pri="2000"/>
    <dgm:cat type="process" pri="27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4"/>
      <dgm:resizeHandles val="exact"/>
    </dgm:varLst>
    <dgm:alg type="composite">
      <dgm:param type="ar" val="1.25"/>
    </dgm:alg>
    <dgm:shape xmlns:r="http://schemas.openxmlformats.org/officeDocument/2006/relationships" r:blip="">
      <dgm:adjLst/>
    </dgm:shape>
    <dgm:presOf/>
    <dgm:choose name="Name1">
      <dgm:if name="Name2" axis="ch" ptType="node" func="cnt" op="equ" val="2">
        <dgm:constrLst>
          <dgm:constr type="w" for="ch" forName="ellipse" refType="w" fact="0.645"/>
          <dgm:constr type="h" for="ch" forName="ellipse" refType="h" fact="0.28"/>
          <dgm:constr type="t" for="ch" forName="ellipse" refType="w" fact="0.0275"/>
          <dgm:constr type="l" for="ch" forName="ellipse" refType="w" fact="0.0265"/>
          <dgm:constr type="w" for="ch" forName="arrow1" refType="w" fact="0.125"/>
          <dgm:constr type="h" for="ch" forName="arrow1" refType="h" fact="0.1"/>
          <dgm:constr type="t" for="ch" forName="arrow1" refType="h" fact="0.72"/>
          <dgm:constr type="l" for="ch" forName="arrow1" refType="w" fact="0.2875"/>
          <dgm:constr type="w" for="ch" forName="rectangle" refType="w" fact="0.6"/>
          <dgm:constr type="h" for="ch" forName="rectangle" refType="w" refFor="ch" refForName="rectangle" fact="0.25"/>
          <dgm:constr type="t" for="ch" forName="rectangle" refType="h" fact="0.8"/>
          <dgm:constr type="l" for="ch" forName="rectangle" refType="w" fact="0.05"/>
          <dgm:constr type="w" for="ch" forName="item1" refType="w" fact="0.35"/>
          <dgm:constr type="h" for="ch" forName="item1" refType="w" fact="0.35"/>
          <dgm:constr type="t" for="ch" forName="item1" refType="h" fact="0.05"/>
          <dgm:constr type="l" for="ch" forName="item1" refType="w" fact="0.125"/>
          <dgm:constr type="primFontSz" for="ch" forName="item1" op="equ" val="65"/>
          <dgm:constr type="w" for="ch" forName="funnel" refType="w" fact="0.7"/>
          <dgm:constr type="h" for="ch" forName="funnel" refType="h" fact="0.7"/>
          <dgm:constr type="t" for="ch" forName="funnel"/>
          <dgm:constr type="l" for="ch" forName="funnel"/>
        </dgm:constrLst>
      </dgm:if>
      <dgm:else name="Name3">
        <dgm:constrLst>
          <dgm:constr type="w" for="ch" forName="ellipse" refType="w" fact="0.645"/>
          <dgm:constr type="h" for="ch" forName="ellipse" refType="h" fact="0.28"/>
          <dgm:constr type="t" for="ch" forName="ellipse" refType="w" fact="0.0275"/>
          <dgm:constr type="l" for="ch" forName="ellipse" refType="w" fact="0.0265"/>
          <dgm:constr type="w" for="ch" forName="arrow1" refType="w" fact="0.125"/>
          <dgm:constr type="h" for="ch" forName="arrow1" refType="h" fact="0.1"/>
          <dgm:constr type="t" for="ch" forName="arrow1" refType="h" fact="0.72"/>
          <dgm:constr type="l" for="ch" forName="arrow1" refType="w" fact="0.2875"/>
          <dgm:constr type="w" for="ch" forName="rectangle" refType="w" fact="0.6"/>
          <dgm:constr type="h" for="ch" forName="rectangle" refType="w" refFor="ch" refForName="rectangle" fact="0.25"/>
          <dgm:constr type="t" for="ch" forName="rectangle" refType="h" fact="0.8"/>
          <dgm:constr type="l" for="ch" forName="rectangle" refType="w" fact="0.05"/>
          <dgm:constr type="primFontSz" for="ch" forName="rectangle" val="65"/>
          <dgm:constr type="w" for="ch" forName="item1" refType="w" fact="0.225"/>
          <dgm:constr type="h" for="ch" forName="item1" refType="w" fact="0.225"/>
          <dgm:constr type="t" for="ch" forName="item1" refType="h" fact="0.336"/>
          <dgm:constr type="l" for="ch" forName="item1" refType="w" fact="0.261"/>
          <dgm:constr type="primFontSz" for="ch" forName="item1" val="65"/>
          <dgm:constr type="w" for="ch" forName="item2" refType="w" fact="0.225"/>
          <dgm:constr type="h" for="ch" forName="item2" refType="w" fact="0.225"/>
          <dgm:constr type="t" for="ch" forName="item2" refType="h" fact="0.125"/>
          <dgm:constr type="l" for="ch" forName="item2" refType="w" fact="0.1"/>
          <dgm:constr type="primFontSz" for="ch" forName="item2" refType="primFontSz" refFor="ch" refForName="item1" op="equ"/>
          <dgm:constr type="w" for="ch" forName="item3" refType="w" fact="0.225"/>
          <dgm:constr type="h" for="ch" forName="item3" refType="w" fact="0.225"/>
          <dgm:constr type="t" for="ch" forName="item3" refType="h" fact="0.057"/>
          <dgm:constr type="l" for="ch" forName="item3" refType="w" fact="0.33"/>
          <dgm:constr type="primFontSz" for="ch" forName="item3" refType="primFontSz" refFor="ch" refForName="item1" op="equ"/>
          <dgm:constr type="w" for="ch" forName="funnel" refType="w" fact="0.7"/>
          <dgm:constr type="h" for="ch" forName="funnel" refType="h" fact="0.7"/>
          <dgm:constr type="t" for="ch" forName="funnel"/>
          <dgm:constr type="l" for="ch" forName="funnel"/>
        </dgm:constrLst>
      </dgm:else>
    </dgm:choose>
    <dgm:ruleLst/>
    <dgm:choose name="Name4">
      <dgm:if name="Name5" axis="ch" ptType="node" func="cnt" op="gte" val="1">
        <dgm:layoutNode name="ellipse" styleLbl="trBgShp">
          <dgm:alg type="sp"/>
          <dgm:shape xmlns:r="http://schemas.openxmlformats.org/officeDocument/2006/relationships" type="ellipse" r:blip="">
            <dgm:adjLst/>
          </dgm:shape>
          <dgm:presOf/>
          <dgm:constrLst/>
          <dgm:ruleLst/>
        </dgm:layoutNode>
        <dgm:layoutNode name="arrow1" styleLbl="fgShp">
          <dgm:alg type="sp"/>
          <dgm:shape xmlns:r="http://schemas.openxmlformats.org/officeDocument/2006/relationships" type="downArrow" r:blip="">
            <dgm:adjLst/>
          </dgm:shape>
          <dgm:presOf/>
          <dgm:constrLst/>
          <dgm:ruleLst/>
        </dgm:layoutNode>
        <dgm:layoutNode name="rectangle" styleLbl="revTx">
          <dgm:varLst>
            <dgm:bulletEnabled val="1"/>
          </dgm:varLst>
          <dgm:alg type="tx">
            <dgm:param type="txAnchorHorzCh" val="ctr"/>
          </dgm:alg>
          <dgm:shape xmlns:r="http://schemas.openxmlformats.org/officeDocument/2006/relationships" type="rect" r:blip="">
            <dgm:adjLst/>
          </dgm:shape>
          <dgm:choose name="Name6">
            <dgm:if name="Name7" axis="ch" ptType="node" func="cnt" op="equ" val="1">
              <dgm:presOf axis="ch desOrSelf" ptType="node node" st="1 1" cnt="1 0"/>
            </dgm:if>
            <dgm:if name="Name8" axis="ch" ptType="node" func="cnt" op="equ" val="2">
              <dgm:presOf axis="ch desOrSelf" ptType="node node" st="2 1" cnt="1 0"/>
            </dgm:if>
            <dgm:if name="Name9" axis="ch" ptType="node" func="cnt" op="equ" val="3">
              <dgm:presOf axis="ch desOrSelf" ptType="node node" st="3 1" cnt="1 0"/>
            </dgm:if>
            <dgm:else name="Name10">
              <dgm:presOf axis="ch desOrSelf" ptType="node node" st="4 1" cnt="1 0"/>
            </dgm:else>
          </dgm:choose>
          <dgm:constrLst/>
          <dgm:ruleLst>
            <dgm:rule type="primFontSz" val="5" fact="NaN" max="NaN"/>
          </dgm:ruleLst>
        </dgm:layoutNode>
        <dgm:forEach name="Name11" axis="ch" ptType="node" st="2" cnt="1">
          <dgm:layoutNode name="item1" styleLbl="node1">
            <dgm:varLst>
              <dgm:bulletEnabled val="1"/>
            </dgm:varLst>
            <dgm:alg type="tx">
              <dgm:param type="txAnchorVertCh" val="mid"/>
            </dgm:alg>
            <dgm:shape xmlns:r="http://schemas.openxmlformats.org/officeDocument/2006/relationships" type="ellipse" r:blip="">
              <dgm:adjLst/>
            </dgm:shape>
            <dgm:choose name="Name12">
              <dgm:if name="Name13" axis="root ch" ptType="all node" func="cnt" op="equ" val="1">
                <dgm:presOf/>
              </dgm:if>
              <dgm:if name="Name14" axis="root ch" ptType="all node" func="cnt" op="equ" val="2">
                <dgm:presOf axis="root ch desOrSelf" ptType="all node node" st="1 1 1" cnt="0 1 0"/>
              </dgm:if>
              <dgm:if name="Name15" axis="root ch" ptType="all node" func="cnt" op="equ" val="3">
                <dgm:presOf axis="root ch desOrSelf" ptType="all node node" st="1 2 1" cnt="0 1 0"/>
              </dgm:if>
              <dgm:else name="Name16">
                <dgm:presOf axis="root ch desOrSelf" ptType="all node node" st="1 3 1" cnt="0 1 0"/>
              </dgm:else>
            </dgm:choos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name="Name17" axis="ch" ptType="node" st="3" cnt="1">
          <dgm:layoutNode name="item2" styleLbl="node1">
            <dgm:varLst>
              <dgm:bulletEnabled val="1"/>
            </dgm:varLst>
            <dgm:alg type="tx">
              <dgm:param type="txAnchorVertCh" val="mid"/>
            </dgm:alg>
            <dgm:shape xmlns:r="http://schemas.openxmlformats.org/officeDocument/2006/relationships" type="ellipse" r:blip="">
              <dgm:adjLst/>
            </dgm:shape>
            <dgm:choose name="Name18">
              <dgm:if name="Name19" axis="root ch" ptType="all node" func="cnt" op="equ" val="1">
                <dgm:presOf/>
              </dgm:if>
              <dgm:if name="Name20" axis="root ch" ptType="all node" func="cnt" op="equ" val="2">
                <dgm:presOf/>
              </dgm:if>
              <dgm:if name="Name21" axis="root ch" ptType="all node" func="cnt" op="equ" val="3">
                <dgm:presOf axis="root ch desOrSelf" ptType="all node node" st="1 1 1" cnt="0 1 0"/>
              </dgm:if>
              <dgm:else name="Name22">
                <dgm:presOf axis="root ch desOrSelf" ptType="all node node" st="1 2 1" cnt="0 1 0"/>
              </dgm:else>
            </dgm:choos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name="Name23" axis="ch" ptType="node" st="4" cnt="1">
          <dgm:layoutNode name="item3" styleLbl="node1">
            <dgm:varLst>
              <dgm:bulletEnabled val="1"/>
            </dgm:varLst>
            <dgm:alg type="tx">
              <dgm:param type="txAnchorVertCh" val="mid"/>
            </dgm:alg>
            <dgm:shape xmlns:r="http://schemas.openxmlformats.org/officeDocument/2006/relationships" type="ellipse" r:blip="">
              <dgm:adjLst/>
            </dgm:shape>
            <dgm:choose name="Name24">
              <dgm:if name="Name25" axis="root ch" ptType="all node" func="cnt" op="equ" val="1">
                <dgm:presOf/>
              </dgm:if>
              <dgm:if name="Name26" axis="root ch" ptType="all node" func="cnt" op="equ" val="2">
                <dgm:presOf/>
              </dgm:if>
              <dgm:if name="Name27" axis="root ch" ptType="all node" func="cnt" op="equ" val="3">
                <dgm:presOf/>
              </dgm:if>
              <dgm:else name="Name28">
                <dgm:presOf axis="root ch desOrSelf" ptType="all node node" st="1 1 1" cnt="0 1 0"/>
              </dgm:else>
            </dgm:choos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layoutNode name="funnel" styleLbl="trAlignAcc1">
          <dgm:alg type="sp"/>
          <dgm:shape xmlns:r="http://schemas.openxmlformats.org/officeDocument/2006/relationships" type="funnel" r:blip="">
            <dgm:adjLst/>
          </dgm:shape>
          <dgm:presOf/>
          <dgm:constrLst/>
          <dgm:ruleLst/>
        </dgm:layoutNode>
      </dgm:if>
      <dgm:else name="Name29"/>
    </dgm:choose>
  </dgm:layoutNode>
</dgm:layoutDef>
</file>

<file path=ppt/diagrams/layout17.xml><?xml version="1.0" encoding="utf-8"?>
<dgm:layoutDef xmlns:dgm="http://schemas.openxmlformats.org/drawingml/2006/diagram" xmlns:a="http://schemas.openxmlformats.org/drawingml/2006/main" uniqueId="urn:microsoft.com/office/officeart/2008/layout/AccentedPicture">
  <dgm:title val=""/>
  <dgm:desc val=""/>
  <dgm:catLst>
    <dgm:cat type="picture" pri="1000"/>
    <dgm:cat type="pictureconvert" pri="1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varLst>
    <dgm:alg type="composite"/>
    <dgm:shape xmlns:r="http://schemas.openxmlformats.org/officeDocument/2006/relationships" r:blip="">
      <dgm:adjLst/>
    </dgm:shape>
    <dgm:choose name="Name1">
      <dgm:if name="Name2" axis="ch" ptType="node" func="cnt" op="lte" val="1">
        <dgm:constrLst>
          <dgm:constr type="h" for="ch" forName="picture_1" refType="h"/>
          <dgm:constr type="w" for="ch" forName="picture_1" refType="h" refFor="ch" refForName="picture_1" op="equ" fact="0.784"/>
          <dgm:constr type="l" for="ch" forName="picture_1"/>
          <dgm:constr type="t" for="ch" forName="picture_1"/>
          <dgm:constr type="w" for="ch" forName="text_1" refType="w" refFor="ch" refForName="picture_1" fact="0.77"/>
          <dgm:constr type="h" for="ch" forName="text_1" refType="h" refFor="ch" refForName="picture_1" fact="0.6"/>
          <dgm:constr type="l" for="ch" forName="text_1" refType="w" refFor="ch" refForName="picture_1" fact="0.04"/>
          <dgm:constr type="t" for="ch" forName="text_1" refType="h" refFor="ch" refForName="picture_1" fact="0.4"/>
        </dgm:constrLst>
      </dgm:if>
      <dgm:if name="Name3" axis="ch" ptType="node" func="cnt" op="lte" val="5">
        <dgm:choose name="Name4">
          <dgm:if name="Name5" func="var" arg="dir" op="equ" val="norm">
            <dgm:constrLst>
              <dgm:constr type="h" for="ch" forName="picture_1" refType="h" fact="0.909"/>
              <dgm:constr type="w" for="ch" forName="picture_1" refType="h" refFor="ch" refForName="picture_1" op="equ" fact="0.784"/>
              <dgm:constr type="l" for="ch" forName="picture_1"/>
              <dgm:constr type="t" for="ch" forName="picture_1" refType="h" refFor="ch" refForName="picture_1" fact="0.05"/>
              <dgm:constr type="w" for="ch" forName="picture_1" refType="w" op="lte" fact="0.588"/>
              <dgm:constr type="w" for="ch" forName="text_1" refType="w" refFor="ch" refForName="picture_1" fact="0.77"/>
              <dgm:constr type="h" for="ch" forName="text_1" refType="h" refFor="ch" refForName="picture_1" fact="0.6"/>
              <dgm:constr type="l" for="ch" forName="text_1" refType="w" refFor="ch" refForName="picture_1" fact="0.04"/>
              <dgm:constr type="t" for="ch" forName="text_1" refType="h" refFor="ch" refForName="picture_1" fact="0.41"/>
              <dgm:constr type="w" for="ch" forName="linV" refType="w"/>
              <dgm:constr type="h" for="ch" forName="linV" refType="h" refFor="ch" refForName="picture_1" fact="1.1"/>
              <dgm:constr type="l" for="ch" forName="linV"/>
              <dgm:constr type="t" for="ch" forName="linV"/>
              <dgm:constr type="userC" for="des" forName="pair" refType="r" refFor="ch" refForName="picture_1"/>
              <dgm:constr type="h" for="des" forName="pair" refType="h" refFor="ch" refForName="picture_1" fact="0.27"/>
              <dgm:constr type="h" for="des" forName="spaceV" refType="h" refFor="ch" refForName="picture_1" fact="0.0486"/>
              <dgm:constr type="l" for="ch" forName="maxNode" refType="r" refFor="ch" refForName="picture_1"/>
              <dgm:constr type="lOff" for="ch" forName="maxNode" refType="h" refFor="des" refForName="pair" fact="0.5"/>
              <dgm:constr type="r" for="ch" forName="maxNode" refType="w"/>
              <dgm:constr type="t" for="ch" forName="maxNode"/>
              <dgm:constr type="h" for="ch" forName="maxNode" val="1"/>
              <dgm:constr type="userW" for="des" forName="desText" refType="w" refFor="ch" refForName="maxNode"/>
            </dgm:constrLst>
          </dgm:if>
          <dgm:else name="Name6">
            <dgm:constrLst>
              <dgm:constr type="h" for="ch" forName="picture_1" refType="h" fact="0.909"/>
              <dgm:constr type="w" for="ch" forName="picture_1" refType="h" refFor="ch" refForName="picture_1" op="equ" fact="0.784"/>
              <dgm:constr type="r" for="ch" forName="picture_1" refType="w"/>
              <dgm:constr type="t" for="ch" forName="picture_1" refType="h" refFor="ch" refForName="picture_1" fact="0.05"/>
              <dgm:constr type="w" for="ch" forName="picture_1" refType="w" op="lte" fact="0.588"/>
              <dgm:constr type="w" for="ch" forName="text_1" refType="w" refFor="ch" refForName="picture_1" fact="0.77"/>
              <dgm:constr type="h" for="ch" forName="text_1" refType="h" refFor="ch" refForName="picture_1" fact="0.6"/>
              <dgm:constr type="r" for="ch" forName="text_1" refType="w"/>
              <dgm:constr type="t" for="ch" forName="text_1" refType="h" refFor="ch" refForName="picture_1" fact="0.41"/>
              <dgm:constr type="w" for="ch" forName="linV" refType="w"/>
              <dgm:constr type="h" for="ch" forName="linV" refType="h" refFor="ch" refForName="picture_1" fact="1.1"/>
              <dgm:constr type="l" for="ch" forName="linV"/>
              <dgm:constr type="t" for="ch" forName="linV"/>
              <dgm:constr type="userC" for="des" forName="pair" refType="l" refFor="ch" refForName="picture_1"/>
              <dgm:constr type="h" for="des" forName="pair" refType="h" refFor="ch" refForName="picture_1" fact="0.27"/>
              <dgm:constr type="h" for="des" forName="spaceV" refType="h" refFor="ch" refForName="picture_1" fact="0.0486"/>
              <dgm:constr type="r" for="ch" forName="maxNode" refType="l" refFor="ch" refForName="picture_1"/>
              <dgm:constr type="rOff" for="ch" forName="maxNode" refType="h" refFor="des" refForName="pair" fact="-0.5"/>
              <dgm:constr type="l" for="ch" forName="maxNode"/>
              <dgm:constr type="t" for="ch" forName="maxNode"/>
              <dgm:constr type="h" for="ch" forName="maxNode" val="1"/>
              <dgm:constr type="userW" for="des" forName="desText" refType="w" refFor="ch" refForName="maxNode"/>
            </dgm:constrLst>
          </dgm:else>
        </dgm:choose>
      </dgm:if>
      <dgm:else name="Name7">
        <dgm:choose name="Name8">
          <dgm:if name="Name9" func="var" arg="dir" op="equ" val="norm">
            <dgm:constrLst>
              <dgm:constr type="h" for="ch" forName="picture_1" refType="h" fact="0.909"/>
              <dgm:constr type="w" for="ch" forName="picture_1" refType="h" refFor="ch" refForName="picture_1" op="equ" fact="0.784"/>
              <dgm:constr type="l" for="ch" forName="picture_1"/>
              <dgm:constr type="t" for="ch" forName="picture_1" refType="h" refFor="ch" refForName="picture_1" fact="0.05"/>
              <dgm:constr type="w" for="ch" forName="picture_1" refType="w" op="lte" fact="0.588"/>
              <dgm:constr type="w" for="ch" forName="text_1" refType="w" refFor="ch" refForName="picture_1" fact="0.77"/>
              <dgm:constr type="h" for="ch" forName="text_1" refType="h" refFor="ch" refForName="picture_1" fact="0.6"/>
              <dgm:constr type="l" for="ch" forName="text_1" refType="w" refFor="ch" refForName="picture_1" fact="0.04"/>
              <dgm:constr type="t" for="ch" forName="text_1" refType="h" refFor="ch" refForName="picture_1" fact="0.41"/>
              <dgm:constr type="w" for="ch" forName="linV" refType="w"/>
              <dgm:constr type="h" for="ch" forName="linV" refType="h" refFor="ch" refForName="picture_1" fact="1.1"/>
              <dgm:constr type="l" for="ch" forName="linV"/>
              <dgm:constr type="t" for="ch" forName="linV"/>
              <dgm:constr type="userC" for="des" forName="pair" refType="r" refFor="ch" refForName="picture_1"/>
              <dgm:constr type="h" for="des" forName="pair" refType="h" refFor="ch" refForName="picture_1" fact="0.27"/>
              <dgm:constr type="h" for="des" forName="spaceV" refType="h" refFor="ch" refForName="picture_1" fact="0.0486"/>
              <dgm:constr type="l" for="ch" forName="maxNode" refType="r" refFor="ch" refForName="picture_1"/>
              <dgm:constr type="lOff" for="ch" forName="maxNode" refType="h" refFor="des" refForName="pair" fact="0.5"/>
              <dgm:constr type="r" for="ch" forName="maxNode" refType="w"/>
              <dgm:constr type="t" for="ch" forName="maxNode"/>
              <dgm:constr type="h" for="ch" forName="maxNode" val="1"/>
              <dgm:constr type="userW" for="des" forName="desText" refType="w" refFor="ch" refForName="maxNode"/>
            </dgm:constrLst>
          </dgm:if>
          <dgm:else name="Name10">
            <dgm:constrLst>
              <dgm:constr type="h" for="ch" forName="picture_1" refType="h" fact="0.909"/>
              <dgm:constr type="w" for="ch" forName="picture_1" refType="h" refFor="ch" refForName="picture_1" op="equ" fact="0.784"/>
              <dgm:constr type="r" for="ch" forName="picture_1" refType="w"/>
              <dgm:constr type="t" for="ch" forName="picture_1" refType="h" refFor="ch" refForName="picture_1" fact="0.05"/>
              <dgm:constr type="w" for="ch" forName="picture_1" refType="w" op="lte" fact="0.588"/>
              <dgm:constr type="w" for="ch" forName="text_1" refType="w" refFor="ch" refForName="picture_1" fact="0.77"/>
              <dgm:constr type="h" for="ch" forName="text_1" refType="h" refFor="ch" refForName="picture_1" fact="0.6"/>
              <dgm:constr type="r" for="ch" forName="text_1" refType="w"/>
              <dgm:constr type="t" for="ch" forName="text_1" refType="h" refFor="ch" refForName="picture_1" fact="0.41"/>
              <dgm:constr type="w" for="ch" forName="linV" refType="w"/>
              <dgm:constr type="h" for="ch" forName="linV" refType="h" refFor="ch" refForName="picture_1" fact="1.1"/>
              <dgm:constr type="l" for="ch" forName="linV"/>
              <dgm:constr type="t" for="ch" forName="linV"/>
              <dgm:constr type="userC" for="des" forName="pair" refType="l" refFor="ch" refForName="picture_1"/>
              <dgm:constr type="h" for="des" forName="pair" refType="h" refFor="ch" refForName="picture_1" fact="0.27"/>
              <dgm:constr type="h" for="des" forName="spaceV" refType="h" refFor="ch" refForName="picture_1" fact="0.0486"/>
              <dgm:constr type="r" for="ch" forName="maxNode" refType="l" refFor="ch" refForName="picture_1"/>
              <dgm:constr type="rOff" for="ch" forName="maxNode" refType="h" refFor="des" refForName="pair" fact="-0.5"/>
              <dgm:constr type="l" for="ch" forName="maxNode"/>
              <dgm:constr type="t" for="ch" forName="maxNode"/>
              <dgm:constr type="h" for="ch" forName="maxNode" val="1"/>
              <dgm:constr type="userW" for="des" forName="desText" refType="w" refFor="ch" refForName="maxNode"/>
            </dgm:constrLst>
          </dgm:else>
        </dgm:choose>
      </dgm:else>
    </dgm:choose>
    <dgm:forEach name="Name11" axis="ch" ptType="sibTrans" hideLastTrans="0" cnt="1">
      <dgm:layoutNode name="picture_1" styleLbl="bgImgPlace1">
        <dgm:alg type="sp"/>
        <dgm:shape xmlns:r="http://schemas.openxmlformats.org/officeDocument/2006/relationships" type="roundRect" r:blip="" blipPhldr="1">
          <dgm:adjLst/>
        </dgm:shape>
        <dgm:presOf axis="self"/>
      </dgm:layoutNode>
    </dgm:forEach>
    <dgm:forEach name="Name12" axis="ch" ptType="node" cnt="1">
      <dgm:layoutNode name="text_1" styleLbl="node1">
        <dgm:varLst>
          <dgm:bulletEnabled val="1"/>
        </dgm:varLst>
        <dgm:choose name="Name13">
          <dgm:if name="Name14" func="var" arg="dir" op="equ" val="norm">
            <dgm:alg type="tx">
              <dgm:param type="txAnchorVert" val="b"/>
              <dgm:param type="parTxLTRAlign" val="l"/>
              <dgm:param type="shpTxLTRAlignCh" val="l"/>
              <dgm:param type="parTxRTLAlign" val="l"/>
              <dgm:param type="shpTxRTLAlignCh" val="l"/>
            </dgm:alg>
          </dgm:if>
          <dgm:else name="Name15">
            <dgm:alg type="tx">
              <dgm:param type="txAnchorVert" val="b"/>
              <dgm:param type="parTxLTRAlign" val="r"/>
              <dgm:param type="shpTxLTRAlignCh" val="r"/>
              <dgm:param type="parTxRTLAlign" val="r"/>
              <dgm:param type="shpTxRTLAlignCh" val="r"/>
            </dgm:alg>
          </dgm:else>
        </dgm:choose>
        <dgm:shape xmlns:r="http://schemas.openxmlformats.org/officeDocument/2006/relationships" type="rect" r:blip="" hideGeom="1">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forEach>
    <dgm:choose name="Name16">
      <dgm:if name="Name17" axis="ch" ptType="node" func="cnt" op="gte" val="2">
        <dgm:layoutNode name="linV">
          <dgm:choose name="Name18">
            <dgm:if name="Name19" func="var" arg="dir" op="equ" val="norm">
              <dgm:alg type="lin">
                <dgm:param type="linDir" val="fromT"/>
                <dgm:param type="vertAlign" val="t"/>
                <dgm:param type="fallback" val="1D"/>
                <dgm:param type="horzAlign" val="l"/>
                <dgm:param type="nodeHorzAlign" val="l"/>
              </dgm:alg>
            </dgm:if>
            <dgm:else name="Name20">
              <dgm:alg type="lin">
                <dgm:param type="linDir" val="fromT"/>
                <dgm:param type="vertAlign" val="t"/>
                <dgm:param type="fallback" val="1D"/>
                <dgm:param type="horzAlign" val="r"/>
                <dgm:param type="nodeHorzAlign" val="r"/>
              </dgm:alg>
            </dgm:else>
          </dgm:choose>
          <dgm:shape xmlns:r="http://schemas.openxmlformats.org/officeDocument/2006/relationships" r:blip="">
            <dgm:adjLst/>
          </dgm:shape>
          <dgm:constrLst>
            <dgm:constr type="w" for="ch" forName="spaceV" val="1"/>
            <dgm:constr type="w" for="ch" forName="pair" refType="w" op="equ"/>
            <dgm:constr type="w" for="des" forName="desText" op="equ"/>
            <dgm:constr type="primFontSz" for="des" forName="desText" op="equ" val="65"/>
          </dgm:constrLst>
          <dgm:forEach name="Name21" axis="ch" ptType="node" st="2">
            <dgm:layoutNode name="pair">
              <dgm:alg type="composite"/>
              <dgm:shape xmlns:r="http://schemas.openxmlformats.org/officeDocument/2006/relationships" r:blip="">
                <dgm:adjLst/>
              </dgm:shape>
              <dgm:choose name="Name22">
                <dgm:if name="Name23" func="var" arg="dir" op="equ" val="norm">
                  <dgm:constrLst>
                    <dgm:constr type="userC"/>
                    <dgm:constr type="l" for="ch" forName="spaceH"/>
                    <dgm:constr type="r" for="ch" forName="spaceH" refType="userC"/>
                    <dgm:constr type="ctrY" for="ch" forName="spaceH" refType="w" fact="0.5"/>
                    <dgm:constr type="h" for="ch" forName="spaceH" val="1"/>
                    <dgm:constr type="w" for="ch" forName="desPictures" refType="h"/>
                    <dgm:constr type="h" for="ch" forName="desPictures" refType="w" refFor="ch" refForName="desPictures" op="equ"/>
                    <dgm:constr type="ctrX" for="ch" forName="desPictures" refType="userC"/>
                    <dgm:constr type="ctrY" for="ch" forName="desPictures" refType="w" fact="0.5"/>
                    <dgm:constr type="l" for="ch" forName="desTextWrapper" refType="r" refFor="ch" refForName="desPictures"/>
                    <dgm:constr type="ctrY" for="ch" forName="desTextWrapper" refType="w" fact="0.5"/>
                    <dgm:constr type="h" for="ch" forName="desTextWrapper" refType="h"/>
                    <dgm:constr type="h" for="des" forName="desText" refType="h"/>
                  </dgm:constrLst>
                </dgm:if>
                <dgm:else name="Name24">
                  <dgm:constrLst>
                    <dgm:constr type="userC"/>
                    <dgm:constr type="r" for="ch" forName="spaceH" refType="w"/>
                    <dgm:constr type="l" for="ch" forName="spaceH" refType="userC"/>
                    <dgm:constr type="ctrY" for="ch" forName="spaceH" refType="w" fact="0.5"/>
                    <dgm:constr type="h" for="ch" forName="spaceH" val="1"/>
                    <dgm:constr type="w" for="ch" forName="desPictures" refType="h"/>
                    <dgm:constr type="h" for="ch" forName="desPictures" refType="w" refFor="ch" refForName="desPictures" op="equ"/>
                    <dgm:constr type="ctrX" for="ch" forName="desPictures" refType="userC"/>
                    <dgm:constr type="ctrY" for="ch" forName="desPictures" refType="w" fact="0.5"/>
                    <dgm:constr type="r" for="ch" forName="desTextWrapper" refType="l" refFor="ch" refForName="desPictures"/>
                    <dgm:constr type="ctrY" for="ch" forName="desTextWrapper" refType="w" fact="0.5"/>
                    <dgm:constr type="h" for="ch" forName="desTextWrapper" refType="h"/>
                    <dgm:constr type="h" for="des" forName="desText" refType="h"/>
                  </dgm:constrLst>
                </dgm:else>
              </dgm:choose>
              <dgm:layoutNode name="spaceH">
                <dgm:alg type="sp"/>
                <dgm:shape xmlns:r="http://schemas.openxmlformats.org/officeDocument/2006/relationships" type="rect" r:blip="" hideGeom="1">
                  <dgm:adjLst/>
                </dgm:shape>
                <dgm:presOf/>
              </dgm:layoutNode>
              <dgm:layoutNode name="desPictures" styleLbl="alignImgPlace1">
                <dgm:alg type="sp"/>
                <dgm:shape xmlns:r="http://schemas.openxmlformats.org/officeDocument/2006/relationships" type="ellipse" r:blip="" blipPhldr="1">
                  <dgm:adjLst/>
                </dgm:shape>
                <dgm:presOf/>
              </dgm:layoutNode>
              <dgm:layoutNode name="desTextWrapper">
                <dgm:choose name="Name25">
                  <dgm:if name="Name26" func="var" arg="dir" op="equ" val="norm">
                    <dgm:alg type="lin">
                      <dgm:param type="horzAlign" val="l"/>
                    </dgm:alg>
                  </dgm:if>
                  <dgm:else name="Name27">
                    <dgm:alg type="lin">
                      <dgm:param type="horzAlign" val="r"/>
                    </dgm:alg>
                  </dgm:else>
                </dgm:choose>
                <dgm:layoutNode name="desText" styleLbl="revTx">
                  <dgm:varLst>
                    <dgm:bulletEnabled val="1"/>
                  </dgm:varLst>
                  <dgm:choose name="Name28">
                    <dgm:if name="Name29" func="var" arg="dir" op="equ" val="norm">
                      <dgm:alg type="tx">
                        <dgm:param type="parTxLTRAlign" val="l"/>
                        <dgm:param type="shpTxLTRAlignCh" val="l"/>
                        <dgm:param type="parTxRTLAlign" val="r"/>
                        <dgm:param type="shpTxRTLAlignCh" val="r"/>
                      </dgm:alg>
                    </dgm:if>
                    <dgm:else name="Name30">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userW"/>
                    <dgm:constr type="w" refType="userW" fact="0.1"/>
                    <dgm:constr type="lMarg" refType="primFontSz" fact="0.2"/>
                    <dgm:constr type="rMarg" refType="primFontSz" fact="0.2"/>
                    <dgm:constr type="tMarg" refType="primFontSz" fact="0.1"/>
                    <dgm:constr type="bMarg" refType="primFontSz" fact="0.1"/>
                  </dgm:constrLst>
                  <dgm:ruleLst>
                    <dgm:rule type="w" val="NaN" fact="1" max="NaN"/>
                    <dgm:rule type="primFontSz" val="5" fact="NaN" max="NaN"/>
                  </dgm:ruleLst>
                </dgm:layoutNode>
              </dgm:layoutNode>
            </dgm:layoutNode>
            <dgm:forEach name="Name31" axis="followSib" ptType="sibTrans" cnt="1">
              <dgm:layoutNode name="spaceV">
                <dgm:alg type="sp"/>
                <dgm:shape xmlns:r="http://schemas.openxmlformats.org/officeDocument/2006/relationships" r:blip="">
                  <dgm:adjLst/>
                </dgm:shape>
                <dgm:presOf/>
              </dgm:layoutNode>
            </dgm:forEach>
          </dgm:forEach>
        </dgm:layoutNode>
      </dgm:if>
      <dgm:else name="Name32"/>
    </dgm:choose>
    <dgm:layoutNode name="maxNode">
      <dgm:alg type="lin"/>
      <dgm:shape xmlns:r="http://schemas.openxmlformats.org/officeDocument/2006/relationships" r:blip="">
        <dgm:adjLst/>
      </dgm:shape>
      <dgm:presOf/>
      <dgm:constrLst>
        <dgm:constr type="w" for="ch"/>
        <dgm:constr type="h" for="ch"/>
      </dgm:constrLst>
      <dgm:layoutNode name="Name33">
        <dgm:alg type="sp"/>
        <dgm:shape xmlns:r="http://schemas.openxmlformats.org/officeDocument/2006/relationships" r:blip="">
          <dgm:adjLst/>
        </dgm:shape>
        <dgm:presOf/>
      </dgm:layoutNode>
    </dgm:layoutNode>
  </dgm:layoutNode>
</dgm:layoutDef>
</file>

<file path=ppt/diagrams/layout18.xml><?xml version="1.0" encoding="utf-8"?>
<dgm:layoutDef xmlns:dgm="http://schemas.openxmlformats.org/drawingml/2006/diagram" xmlns:a="http://schemas.openxmlformats.org/drawingml/2006/main" uniqueId="urn:microsoft.com/office/officeart/2005/8/layout/equation1">
  <dgm:title val=""/>
  <dgm:desc val=""/>
  <dgm:catLst>
    <dgm:cat type="relationship" pri="17000"/>
    <dgm:cat type="process"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choose name="Name0">
      <dgm:if name="Name1" func="var" arg="dir" op="equ" val="norm">
        <dgm:alg type="lin">
          <dgm:param type="fallback" val="2D"/>
        </dgm:alg>
      </dgm:if>
      <dgm:else name="Name2">
        <dgm:alg type="lin">
          <dgm:param type="linDir" val="fromR"/>
          <dgm:param type="fallback" val="2D"/>
        </dgm:alg>
      </dgm:else>
    </dgm:choose>
    <dgm:shape xmlns:r="http://schemas.openxmlformats.org/officeDocument/2006/relationships" r:blip="">
      <dgm:adjLst/>
    </dgm:shape>
    <dgm:presOf/>
    <dgm:constrLst>
      <dgm:constr type="w" for="ch" ptType="node" refType="w"/>
      <dgm:constr type="w" for="ch" ptType="sibTrans" refType="w" refFor="ch" refPtType="node" fact="0.58"/>
      <dgm:constr type="primFontSz" for="ch" ptType="node" op="equ" val="65"/>
      <dgm:constr type="primFontSz" for="ch" ptType="sibTrans" op="equ" val="55"/>
      <dgm:constr type="primFontSz" for="ch" ptType="sibTrans" refType="primFontSz" refFor="ch" refPtType="node" op="lte" fact="0.8"/>
      <dgm:constr type="w" for="ch" forName="spacerL" refType="w" refFor="ch" refPtType="sibTrans" fact="0.14"/>
      <dgm:constr type="w" for="ch" forName="spacerR" refType="w" refFor="ch" refPtType="sibTrans" fact="0.14"/>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sibTransForEach" axis="followSib" ptType="sibTrans" cnt="1">
        <dgm:layoutNode name="spacerL">
          <dgm:alg type="sp"/>
          <dgm:shape xmlns:r="http://schemas.openxmlformats.org/officeDocument/2006/relationships" r:blip="">
            <dgm:adjLst/>
          </dgm:shape>
          <dgm:presOf/>
          <dgm:constrLst/>
          <dgm:ruleLst/>
        </dgm:layoutNode>
        <dgm:layoutNode name="sibTrans">
          <dgm:alg type="tx"/>
          <dgm:choose name="Name3">
            <dgm:if name="Name4" axis="followSib" ptType="sibTrans" func="cnt" op="equ" val="0">
              <dgm:shape xmlns:r="http://schemas.openxmlformats.org/officeDocument/2006/relationships" type="mathEqual" r:blip="">
                <dgm:adjLst/>
              </dgm:shape>
            </dgm:if>
            <dgm:else name="Name5">
              <dgm:shape xmlns:r="http://schemas.openxmlformats.org/officeDocument/2006/relationships" type="mathPlus" r:blip="">
                <dgm:adjLst/>
              </dgm:shape>
            </dgm:else>
          </dgm:choose>
          <dgm:presOf axis="self"/>
          <dgm:constrLst>
            <dgm:constr type="h" refType="w"/>
            <dgm:constr type="lMarg"/>
            <dgm:constr type="rMarg"/>
            <dgm:constr type="tMarg"/>
            <dgm:constr type="bMarg"/>
          </dgm:constrLst>
          <dgm:ruleLst>
            <dgm:rule type="primFontSz" val="5" fact="NaN" max="NaN"/>
          </dgm:ruleLst>
        </dgm:layoutNode>
        <dgm:layoutNode name="spacerR">
          <dgm:alg type="sp"/>
          <dgm:shape xmlns:r="http://schemas.openxmlformats.org/officeDocument/2006/relationships" r:blip="">
            <dgm:adjLst/>
          </dgm:shape>
          <dgm:presOf/>
          <dgm:constrLst/>
          <dgm:ruleLst/>
        </dgm:layoutNode>
      </dgm:forEach>
    </dgm:forEach>
  </dgm:layoutNode>
</dgm:layoutDef>
</file>

<file path=ppt/diagrams/layout19.xml><?xml version="1.0" encoding="utf-8"?>
<dgm:layoutDef xmlns:dgm="http://schemas.openxmlformats.org/drawingml/2006/diagram" xmlns:a="http://schemas.openxmlformats.org/drawingml/2006/main" uniqueId="urn:microsoft.com/office/officeart/2005/8/layout/process2">
  <dgm:title val=""/>
  <dgm:desc val=""/>
  <dgm:catLst>
    <dgm:cat type="process"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resizeHandles val="exact"/>
    </dgm:varLst>
    <dgm:alg type="lin">
      <dgm:param type="linDir" val="fromT"/>
    </dgm:alg>
    <dgm:shape xmlns:r="http://schemas.openxmlformats.org/officeDocument/2006/relationships" r:blip="">
      <dgm:adjLst/>
    </dgm:shape>
    <dgm:presOf/>
    <dgm:constrLst>
      <dgm:constr type="h" for="ch" ptType="node" refType="h"/>
      <dgm:constr type="h" for="ch" ptType="sibTrans" refType="h" refFor="ch" refPtType="node" fact="0.5"/>
      <dgm:constr type="w" for="ch" ptType="node"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choose name="Name0">
          <dgm:if name="Name1" axis="root des" ptType="all node" func="maxDepth" op="gt" val="1">
            <dgm:alg type="tx">
              <dgm:param type="parTxLTRAlign" val="l"/>
              <dgm:param type="parTxRTLAlign" val="r"/>
              <dgm:param type="txAnchorVertCh" val="mid"/>
            </dgm:alg>
          </dgm:if>
          <dgm:else name="Name2">
            <dgm:alg type="tx"/>
          </dgm:else>
        </dgm:choose>
        <dgm:shape xmlns:r="http://schemas.openxmlformats.org/officeDocument/2006/relationships" type="roundRect" r:blip="">
          <dgm:adjLst>
            <dgm:adj idx="1" val="0.1"/>
          </dgm:adjLst>
        </dgm:shape>
        <dgm:presOf axis="desOrSelf" ptType="node"/>
        <dgm:constrLst>
          <dgm:constr type="w" refType="h" fact="1.8"/>
          <dgm:constr type="tMarg" refType="primFontSz" fact="0.3"/>
          <dgm:constr type="bMarg" refType="primFontSz" fact="0.3"/>
          <dgm:constr type="lMarg" refType="primFontSz" fact="0.3"/>
          <dgm:constr type="rMarg" refType="primFontSz" fact="0.3"/>
        </dgm:constrLst>
        <dgm:ruleLst>
          <dgm:rule type="primFontSz" val="18" fact="NaN" max="NaN"/>
          <dgm:rule type="w" val="NaN" fact="4" max="NaN"/>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w" refType="h" fact="0.9"/>
            <dgm:constr type="connDist"/>
            <dgm:constr type="wArH" refType="w" fact="0.5"/>
            <dgm:constr type="hArH" refType="w"/>
            <dgm:constr type="stemThick" refType="w" fact="0.6"/>
            <dgm:constr type="begPad" refType="connDist" fact="0.125"/>
            <dgm:constr type="endPad" refType="connDist" fact="0.125"/>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process5">
  <dgm:title val=""/>
  <dgm:desc val=""/>
  <dgm:catLst>
    <dgm:cat type="process" pri="17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diagram">
    <dgm:varLst>
      <dgm:dir/>
      <dgm:resizeHandles val="exact"/>
    </dgm:varLst>
    <dgm:choose name="Name0">
      <dgm:if name="Name1" axis="self" func="var" arg="dir" op="equ" val="norm">
        <dgm:alg type="snake">
          <dgm:param type="grDir" val="tL"/>
          <dgm:param type="flowDir" val="row"/>
          <dgm:param type="contDir" val="revDir"/>
          <dgm:param type="bkpt" val="endCnv"/>
        </dgm:alg>
      </dgm:if>
      <dgm:else name="Name2">
        <dgm:alg type="snake">
          <dgm:param type="grDir" val="tR"/>
          <dgm:param type="flowDir" val="row"/>
          <dgm:param type="contDir" val="revDir"/>
          <dgm:param type="bkpt" val="endCnv"/>
        </dgm:alg>
      </dgm:else>
    </dgm:choose>
    <dgm:shape xmlns:r="http://schemas.openxmlformats.org/officeDocument/2006/relationships" r:blip="">
      <dgm:adjLst/>
    </dgm:shape>
    <dgm:presOf/>
    <dgm:constrLst>
      <dgm:constr type="w" for="ch" ptType="node" refType="w"/>
      <dgm:constr type="w" for="ch" forName="sibTrans" refType="w" refFor="ch" refPtType="node" op="equ" fact="0.4"/>
      <dgm:constr type="sp" refType="w" refFor="ch" refForName="sibTrans"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hList6">
  <dgm:title val=""/>
  <dgm:desc val=""/>
  <dgm:catLst>
    <dgm:cat type="list" pri="18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ptType="node" refType="h"/>
      <dgm:constr type="w" for="ch" ptType="node" refType="w"/>
      <dgm:constr type="primFontSz" for="ch" ptType="node" op="equ"/>
      <dgm:constr type="w" for="ch" forName="sibTrans" refType="w" fact="0.075"/>
    </dgm:constrLst>
    <dgm:ruleLst/>
    <dgm:forEach name="nodesForEach" axis="ch" ptType="node">
      <dgm:layoutNode name="node">
        <dgm:varLst>
          <dgm:bulletEnabled val="1"/>
        </dgm:varLst>
        <dgm:alg type="tx"/>
        <dgm:choose name="Name4">
          <dgm:if name="Name5" func="var" arg="dir" op="equ" val="norm">
            <dgm:shape xmlns:r="http://schemas.openxmlformats.org/officeDocument/2006/relationships" rot="-90" type="flowChartManualOperation" r:blip="">
              <dgm:adjLst/>
            </dgm:shape>
          </dgm:if>
          <dgm:else name="Name6">
            <dgm:shape xmlns:r="http://schemas.openxmlformats.org/officeDocument/2006/relationships" rot="90" type="flowChartManualOperation" r:blip="">
              <dgm:adjLst/>
            </dgm:shape>
          </dgm:else>
        </dgm:choose>
        <dgm:presOf axis="desOrSelf" ptType="node"/>
        <dgm:constrLst>
          <dgm:constr type="primFontSz" val="65"/>
          <dgm:constr type="tMarg"/>
          <dgm:constr type="bMarg"/>
          <dgm:constr type="lMarg" refType="primFontSz" fact="0.5"/>
          <dgm:constr type="rMarg" refType="lMarg"/>
        </dgm:constrLst>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cycle7">
  <dgm:title val=""/>
  <dgm:desc val=""/>
  <dgm:catLst>
    <dgm:cat type="cycle" pri="6000"/>
  </dgm:catLst>
  <dgm:sampData>
    <dgm:dataModel>
      <dgm:ptLst>
        <dgm:pt modelId="0" type="doc"/>
        <dgm:pt modelId="1">
          <dgm:prSet phldr="1"/>
        </dgm:pt>
        <dgm:pt modelId="2">
          <dgm:prSet phldr="1"/>
        </dgm:pt>
        <dgm:pt modelId="3">
          <dgm:prSet phldr="1"/>
        </dgm:pt>
      </dgm:ptLst>
      <dgm:cxnLst>
        <dgm:cxn modelId="6" srcId="0" destId="1" srcOrd="0" destOrd="0"/>
        <dgm:cxn modelId="7" srcId="0" destId="2" srcOrd="1" destOrd="0"/>
        <dgm:cxn modelId="8" srcId="0" destId="3" srcOrd="2"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func="var" arg="dir" op="equ" val="norm">
        <dgm:alg type="cycle">
          <dgm:param type="stAng" val="0"/>
          <dgm:param type="spanAng" val="360"/>
        </dgm:alg>
      </dgm:if>
      <dgm:else name="Name3">
        <dgm:alg type="cycle">
          <dgm:param type="stAng" val="0"/>
          <dgm:param type="spanAng" val="-360"/>
        </dgm:alg>
      </dgm:else>
    </dgm:choose>
    <dgm:shape xmlns:r="http://schemas.openxmlformats.org/officeDocument/2006/relationships" r:blip="">
      <dgm:adjLst/>
    </dgm:shape>
    <dgm:presOf/>
    <dgm:constrLst>
      <dgm:constr type="diam" refType="w"/>
      <dgm:constr type="w" for="ch" ptType="node" refType="w"/>
      <dgm:constr type="primFontSz" for="ch" ptType="node" op="equ" val="65"/>
      <dgm:constr type="w" for="ch" forName="sibTrans" refType="w" refFor="ch" refPtType="node" op="equ" fact="0.35"/>
      <dgm:constr type="connDist" for="ch" forName="sibTrans" op="equ"/>
      <dgm:constr type="primFontSz" for="des" forName="connectorText" op="equ" val="55"/>
      <dgm:constr type="primFontSz" for="des" forName="connectorText" refType="primFontSz" refFor="ch" refPtType="node" op="lte" fact="0.8"/>
      <dgm:constr type="sibSp" refType="w" refFor="ch" refPtType="node" op="equ" fact="0.65"/>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4">
        <dgm:if name="Name5" axis="par ch" ptType="doc node" func="cnt" op="gt" val="1">
          <dgm:forEach name="sibTransForEach" axis="followSib" ptType="sibTrans" hideLastTrans="0" cnt="1">
            <dgm:layoutNode name="sibTrans">
              <dgm:choose name="Name6">
                <dgm:if name="Name7" axis="par ch" ptType="doc node" func="posEven" op="equ" val="1">
                  <dgm:alg type="conn">
                    <dgm:param type="begPts" val="radial"/>
                    <dgm:param type="endPts" val="radial"/>
                    <dgm:param type="begSty" val="arr"/>
                    <dgm:param type="endSty" val="arr"/>
                  </dgm:alg>
                </dgm:if>
                <dgm:else name="Name8">
                  <dgm:alg type="conn">
                    <dgm:param type="begPts" val="auto"/>
                    <dgm:param type="endPts" val="auto"/>
                    <dgm:param type="begSty" val="arr"/>
                    <dgm:param type="endSty" val="arr"/>
                  </dgm:alg>
                </dgm:else>
              </dgm:choose>
              <dgm:shape xmlns:r="http://schemas.openxmlformats.org/officeDocument/2006/relationships" type="conn" r:blip="">
                <dgm:adjLst/>
              </dgm:shape>
              <dgm:presOf axis="self"/>
              <dgm:constrLst>
                <dgm:constr type="h" refType="w" fact="0.5"/>
                <dgm:constr type="connDist"/>
                <dgm:constr type="begPad" refType="connDist" fact="0.1"/>
                <dgm:constr type="endPad" refType="connDist" fact="0.1"/>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9"/>
      </dgm:choose>
    </dgm:forEach>
  </dgm:layoutNode>
</dgm:layoutDef>
</file>

<file path=ppt/diagrams/layout5.xml><?xml version="1.0" encoding="utf-8"?>
<dgm:layoutDef xmlns:dgm="http://schemas.openxmlformats.org/drawingml/2006/diagram" xmlns:a="http://schemas.openxmlformats.org/drawingml/2006/main" uniqueId="urn:microsoft.com/office/officeart/2005/8/layout/cycle7">
  <dgm:title val=""/>
  <dgm:desc val=""/>
  <dgm:catLst>
    <dgm:cat type="cycle" pri="6000"/>
  </dgm:catLst>
  <dgm:sampData>
    <dgm:dataModel>
      <dgm:ptLst>
        <dgm:pt modelId="0" type="doc"/>
        <dgm:pt modelId="1">
          <dgm:prSet phldr="1"/>
        </dgm:pt>
        <dgm:pt modelId="2">
          <dgm:prSet phldr="1"/>
        </dgm:pt>
        <dgm:pt modelId="3">
          <dgm:prSet phldr="1"/>
        </dgm:pt>
      </dgm:ptLst>
      <dgm:cxnLst>
        <dgm:cxn modelId="6" srcId="0" destId="1" srcOrd="0" destOrd="0"/>
        <dgm:cxn modelId="7" srcId="0" destId="2" srcOrd="1" destOrd="0"/>
        <dgm:cxn modelId="8" srcId="0" destId="3" srcOrd="2"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func="var" arg="dir" op="equ" val="norm">
        <dgm:alg type="cycle">
          <dgm:param type="stAng" val="0"/>
          <dgm:param type="spanAng" val="360"/>
        </dgm:alg>
      </dgm:if>
      <dgm:else name="Name3">
        <dgm:alg type="cycle">
          <dgm:param type="stAng" val="0"/>
          <dgm:param type="spanAng" val="-360"/>
        </dgm:alg>
      </dgm:else>
    </dgm:choose>
    <dgm:shape xmlns:r="http://schemas.openxmlformats.org/officeDocument/2006/relationships" r:blip="">
      <dgm:adjLst/>
    </dgm:shape>
    <dgm:presOf/>
    <dgm:constrLst>
      <dgm:constr type="diam" refType="w"/>
      <dgm:constr type="w" for="ch" ptType="node" refType="w"/>
      <dgm:constr type="primFontSz" for="ch" ptType="node" op="equ" val="65"/>
      <dgm:constr type="w" for="ch" forName="sibTrans" refType="w" refFor="ch" refPtType="node" op="equ" fact="0.35"/>
      <dgm:constr type="connDist" for="ch" forName="sibTrans" op="equ"/>
      <dgm:constr type="primFontSz" for="des" forName="connectorText" op="equ" val="55"/>
      <dgm:constr type="primFontSz" for="des" forName="connectorText" refType="primFontSz" refFor="ch" refPtType="node" op="lte" fact="0.8"/>
      <dgm:constr type="sibSp" refType="w" refFor="ch" refPtType="node" op="equ" fact="0.65"/>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4">
        <dgm:if name="Name5" axis="par ch" ptType="doc node" func="cnt" op="gt" val="1">
          <dgm:forEach name="sibTransForEach" axis="followSib" ptType="sibTrans" hideLastTrans="0" cnt="1">
            <dgm:layoutNode name="sibTrans">
              <dgm:choose name="Name6">
                <dgm:if name="Name7" axis="par ch" ptType="doc node" func="posEven" op="equ" val="1">
                  <dgm:alg type="conn">
                    <dgm:param type="begPts" val="radial"/>
                    <dgm:param type="endPts" val="radial"/>
                    <dgm:param type="begSty" val="arr"/>
                    <dgm:param type="endSty" val="arr"/>
                  </dgm:alg>
                </dgm:if>
                <dgm:else name="Name8">
                  <dgm:alg type="conn">
                    <dgm:param type="begPts" val="auto"/>
                    <dgm:param type="endPts" val="auto"/>
                    <dgm:param type="begSty" val="arr"/>
                    <dgm:param type="endSty" val="arr"/>
                  </dgm:alg>
                </dgm:else>
              </dgm:choose>
              <dgm:shape xmlns:r="http://schemas.openxmlformats.org/officeDocument/2006/relationships" type="conn" r:blip="">
                <dgm:adjLst/>
              </dgm:shape>
              <dgm:presOf axis="self"/>
              <dgm:constrLst>
                <dgm:constr type="h" refType="w" fact="0.5"/>
                <dgm:constr type="connDist"/>
                <dgm:constr type="begPad" refType="connDist" fact="0.1"/>
                <dgm:constr type="endPad" refType="connDist" fact="0.1"/>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9"/>
      </dgm:choose>
    </dgm:forEach>
  </dgm:layoutNode>
</dgm:layoutDef>
</file>

<file path=ppt/diagrams/layout6.xml><?xml version="1.0" encoding="utf-8"?>
<dgm:layoutDef xmlns:dgm="http://schemas.openxmlformats.org/drawingml/2006/diagram" xmlns:a="http://schemas.openxmlformats.org/drawingml/2006/main" uniqueId="urn:microsoft.com/office/officeart/2005/8/layout/cycle7">
  <dgm:title val=""/>
  <dgm:desc val=""/>
  <dgm:catLst>
    <dgm:cat type="cycle" pri="6000"/>
  </dgm:catLst>
  <dgm:sampData>
    <dgm:dataModel>
      <dgm:ptLst>
        <dgm:pt modelId="0" type="doc"/>
        <dgm:pt modelId="1">
          <dgm:prSet phldr="1"/>
        </dgm:pt>
        <dgm:pt modelId="2">
          <dgm:prSet phldr="1"/>
        </dgm:pt>
        <dgm:pt modelId="3">
          <dgm:prSet phldr="1"/>
        </dgm:pt>
      </dgm:ptLst>
      <dgm:cxnLst>
        <dgm:cxn modelId="6" srcId="0" destId="1" srcOrd="0" destOrd="0"/>
        <dgm:cxn modelId="7" srcId="0" destId="2" srcOrd="1" destOrd="0"/>
        <dgm:cxn modelId="8" srcId="0" destId="3" srcOrd="2"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func="var" arg="dir" op="equ" val="norm">
        <dgm:alg type="cycle">
          <dgm:param type="stAng" val="0"/>
          <dgm:param type="spanAng" val="360"/>
        </dgm:alg>
      </dgm:if>
      <dgm:else name="Name3">
        <dgm:alg type="cycle">
          <dgm:param type="stAng" val="0"/>
          <dgm:param type="spanAng" val="-360"/>
        </dgm:alg>
      </dgm:else>
    </dgm:choose>
    <dgm:shape xmlns:r="http://schemas.openxmlformats.org/officeDocument/2006/relationships" r:blip="">
      <dgm:adjLst/>
    </dgm:shape>
    <dgm:presOf/>
    <dgm:constrLst>
      <dgm:constr type="diam" refType="w"/>
      <dgm:constr type="w" for="ch" ptType="node" refType="w"/>
      <dgm:constr type="primFontSz" for="ch" ptType="node" op="equ" val="65"/>
      <dgm:constr type="w" for="ch" forName="sibTrans" refType="w" refFor="ch" refPtType="node" op="equ" fact="0.35"/>
      <dgm:constr type="connDist" for="ch" forName="sibTrans" op="equ"/>
      <dgm:constr type="primFontSz" for="des" forName="connectorText" op="equ" val="55"/>
      <dgm:constr type="primFontSz" for="des" forName="connectorText" refType="primFontSz" refFor="ch" refPtType="node" op="lte" fact="0.8"/>
      <dgm:constr type="sibSp" refType="w" refFor="ch" refPtType="node" op="equ" fact="0.65"/>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4">
        <dgm:if name="Name5" axis="par ch" ptType="doc node" func="cnt" op="gt" val="1">
          <dgm:forEach name="sibTransForEach" axis="followSib" ptType="sibTrans" hideLastTrans="0" cnt="1">
            <dgm:layoutNode name="sibTrans">
              <dgm:choose name="Name6">
                <dgm:if name="Name7" axis="par ch" ptType="doc node" func="posEven" op="equ" val="1">
                  <dgm:alg type="conn">
                    <dgm:param type="begPts" val="radial"/>
                    <dgm:param type="endPts" val="radial"/>
                    <dgm:param type="begSty" val="arr"/>
                    <dgm:param type="endSty" val="arr"/>
                  </dgm:alg>
                </dgm:if>
                <dgm:else name="Name8">
                  <dgm:alg type="conn">
                    <dgm:param type="begPts" val="auto"/>
                    <dgm:param type="endPts" val="auto"/>
                    <dgm:param type="begSty" val="arr"/>
                    <dgm:param type="endSty" val="arr"/>
                  </dgm:alg>
                </dgm:else>
              </dgm:choose>
              <dgm:shape xmlns:r="http://schemas.openxmlformats.org/officeDocument/2006/relationships" type="conn" r:blip="">
                <dgm:adjLst/>
              </dgm:shape>
              <dgm:presOf axis="self"/>
              <dgm:constrLst>
                <dgm:constr type="h" refType="w" fact="0.5"/>
                <dgm:constr type="connDist"/>
                <dgm:constr type="begPad" refType="connDist" fact="0.1"/>
                <dgm:constr type="endPad" refType="connDist" fact="0.1"/>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9"/>
      </dgm:choose>
    </dgm:forEach>
  </dgm:layoutNode>
</dgm:layoutDef>
</file>

<file path=ppt/diagrams/layout7.xml><?xml version="1.0" encoding="utf-8"?>
<dgm:layoutDef xmlns:dgm="http://schemas.openxmlformats.org/drawingml/2006/diagram" xmlns:a="http://schemas.openxmlformats.org/drawingml/2006/main" uniqueId="urn:microsoft.com/office/officeart/2005/8/layout/hList2">
  <dgm:title val=""/>
  <dgm:desc val=""/>
  <dgm:catLst>
    <dgm:cat type="list" pri="6000"/>
    <dgm:cat type="relationship" pri="16000"/>
    <dgm:cat type="picture" pri="29000"/>
    <dgm:cat type="pictureconvert" pri="29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dgm:varLst>
    <dgm:choose name="Name0">
      <dgm:if name="Name1" func="var" arg="dir" op="equ" val="norm">
        <dgm:alg type="lin">
          <dgm:param type="linDir" val="fromL"/>
          <dgm:param type="nodeVertAlign" val="t"/>
        </dgm:alg>
      </dgm:if>
      <dgm:else name="Name2">
        <dgm:alg type="lin">
          <dgm:param type="linDir" val="fromR"/>
          <dgm:param type="nodeVertAlign" val="t"/>
        </dgm:alg>
      </dgm:else>
    </dgm:choose>
    <dgm:shape xmlns:r="http://schemas.openxmlformats.org/officeDocument/2006/relationships" r:blip="">
      <dgm:adjLst/>
    </dgm:shape>
    <dgm:presOf/>
    <dgm:constrLst>
      <dgm:constr type="w" for="ch" forName="compositeNode" refType="w"/>
      <dgm:constr type="h" for="ch" forName="compositeNode" refType="h"/>
      <dgm:constr type="w" for="ch" forName="sibTrans" refType="w" refFor="ch" refForName="compositeNode" op="equ" fact="0.2"/>
      <dgm:constr type="h" for="des" forName="childNode" op="equ"/>
      <dgm:constr type="w" for="des" forName="childNode" op="equ"/>
      <dgm:constr type="w" for="des" forName="parentNode" op="equ"/>
      <dgm:constr type="h" for="des" forName="image" op="equ"/>
      <dgm:constr type="w" for="des" forName="image" op="equ"/>
      <dgm:constr type="primFontSz" for="des" forName="parentNode" op="equ" val="65"/>
      <dgm:constr type="primFontSz" for="des" forName="childNode" op="equ" val="65"/>
    </dgm:constrLst>
    <dgm:ruleLst/>
    <dgm:forEach name="Name3" axis="ch" ptType="node">
      <dgm:layoutNode name="compositeNode">
        <dgm:varLst>
          <dgm:bulletEnabled val="1"/>
        </dgm:varLst>
        <dgm:alg type="composite"/>
        <dgm:presOf/>
        <dgm:choose name="Name4">
          <dgm:if name="Name5" func="var" arg="dir" op="equ" val="norm">
            <dgm:constrLst>
              <dgm:constr type="w" for="ch" forName="image" refType="w"/>
              <dgm:constr type="h" for="ch" forName="image" refType="h"/>
              <dgm:constr type="h" for="ch" forName="image" refType="w" refFor="ch" refForName="image" op="lte"/>
              <dgm:constr type="w" for="ch" forName="image" refType="h" refFor="ch" refForName="image" op="lte"/>
              <dgm:constr type="w" for="ch" forName="image" refType="w" op="lte" fact="0.33"/>
              <dgm:constr type="h" for="ch" forName="image" refType="h" op="lte" fact="0.33"/>
              <dgm:constr type="t" for="ch" forName="image"/>
              <dgm:constr type="l" for="ch" forName="image"/>
              <dgm:constr type="w" for="ch" forName="childNode" refType="w" fact="0.85"/>
              <dgm:constr type="h" for="ch" forName="childNode" refType="h" fact="0.78"/>
              <dgm:constr type="t" for="ch" forName="childNode" refType="h" refFor="ch" refForName="image" fact="0.66"/>
              <dgm:constr type="l" for="ch" forName="childNode" refType="w" refFor="ch" refForName="image" fact="0.5"/>
              <dgm:constr type="tMarg" for="ch" forName="childNode" refType="w" refFor="ch" refForName="image" fact="1.25"/>
              <dgm:constr type="t" for="ch" forName="parentNode" refType="h" refFor="ch" refForName="image" fact="0.66"/>
              <dgm:constr type="b" for="ch" forName="parentNode" refType="b" refFor="ch" refForName="childNode"/>
              <dgm:constr type="l" for="ch" forName="parentNode"/>
              <dgm:constr type="r" for="ch" forName="parentNode" refType="l" refFor="ch" refForName="childNode"/>
              <dgm:constr type="rMarg" for="ch" forName="parentNode" refType="w" refFor="ch" refForName="image" fact="1.25"/>
            </dgm:constrLst>
          </dgm:if>
          <dgm:else name="Name6">
            <dgm:constrLst>
              <dgm:constr type="w" for="ch" forName="image" refType="w"/>
              <dgm:constr type="h" for="ch" forName="image" refType="h"/>
              <dgm:constr type="h" for="ch" forName="image" refType="w" refFor="ch" refForName="image" op="lte"/>
              <dgm:constr type="w" for="ch" forName="image" refType="h" refFor="ch" refForName="image" op="lte"/>
              <dgm:constr type="w" for="ch" forName="image" refType="w" op="lte" fact="0.33"/>
              <dgm:constr type="h" for="ch" forName="image" refType="h" op="lte" fact="0.33"/>
              <dgm:constr type="t" for="ch" forName="image"/>
              <dgm:constr type="r" for="ch" forName="image" refType="w"/>
              <dgm:constr type="w" for="ch" forName="childNode" refType="w" fact="0.85"/>
              <dgm:constr type="h" for="ch" forName="childNode" refType="h" fact="0.78"/>
              <dgm:constr type="t" for="ch" forName="childNode" refType="h" refFor="ch" refForName="image" fact="0.66"/>
              <dgm:constr type="r" for="ch" forName="childNode" refType="w"/>
              <dgm:constr type="rOff" for="ch" forName="childNode" refType="w" refFor="ch" refForName="image" fact="-0.5"/>
              <dgm:constr type="tMarg" for="ch" forName="childNode" refType="w" refFor="ch" refForName="image" fact="1.25"/>
              <dgm:constr type="t" for="ch" forName="parentNode" refType="h" refFor="ch" refForName="image" fact="0.66"/>
              <dgm:constr type="b" for="ch" forName="parentNode" refType="b" refFor="ch" refForName="childNode"/>
              <dgm:constr type="r" for="ch" forName="parentNode" refType="w"/>
              <dgm:constr type="l" for="ch" forName="parentNode" refType="r" refFor="ch" refForName="childNode"/>
              <dgm:constr type="lOff" for="ch" forName="parentNode" refType="rOff" refFor="ch" refForName="childNode"/>
              <dgm:constr type="lMarg" for="ch" forName="parentNode" refType="w" refFor="ch" refForName="image" fact="1.25"/>
            </dgm:constrLst>
          </dgm:else>
        </dgm:choose>
        <dgm:ruleLst>
          <dgm:rule type="w" for="ch" forName="childNode" val="NaN" fact="0.4" max="NaN"/>
          <dgm:rule type="h" for="ch" forName="childNode" val="NaN" fact="0.5" max="NaN"/>
        </dgm:ruleLst>
        <dgm:layoutNode name="image" styleLbl="fgImgPlace1">
          <dgm:alg type="sp"/>
          <dgm:shape xmlns:r="http://schemas.openxmlformats.org/officeDocument/2006/relationships" type="rect" r:blip="" zOrderOff="4" blipPhldr="1">
            <dgm:adjLst/>
          </dgm:shape>
          <dgm:presOf/>
          <dgm:constrLst/>
          <dgm:ruleLst/>
        </dgm:layoutNode>
        <dgm:layoutNode name="childNode" styleLbl="node1">
          <dgm:varLst>
            <dgm:bulletEnabled val="1"/>
          </dgm:varLst>
          <dgm:alg type="tx">
            <dgm:param type="stBulletLvl" val="1"/>
          </dgm:alg>
          <dgm:shape xmlns:r="http://schemas.openxmlformats.org/officeDocument/2006/relationships" type="rect" r:blip="" zOrderOff="2">
            <dgm:adjLst/>
          </dgm:shape>
          <dgm:presOf axis="des" ptType="node"/>
          <dgm:constrLst/>
          <dgm:ruleLst>
            <dgm:rule type="primFontSz" val="5" fact="NaN" max="NaN"/>
          </dgm:ruleLst>
        </dgm:layoutNode>
        <dgm:layoutNode name="parentNode" styleLbl="revTx">
          <dgm:varLst>
            <dgm:chMax val="0"/>
            <dgm:bulletEnabled val="1"/>
          </dgm:varLst>
          <dgm:choose name="Name7">
            <dgm:if name="Name8" func="var" arg="dir" op="equ" val="norm">
              <dgm:alg type="tx">
                <dgm:param type="autoTxRot" val="grav"/>
                <dgm:param type="txAnchorVert" val="t"/>
                <dgm:param type="parTxLTRAlign" val="r"/>
                <dgm:param type="parTxRTLAlign" val="r"/>
              </dgm:alg>
              <dgm:shape xmlns:r="http://schemas.openxmlformats.org/officeDocument/2006/relationships" rot="270" type="rect" r:blip="">
                <dgm:adjLst/>
              </dgm:shape>
              <dgm:presOf axis="self"/>
              <dgm:constrLst>
                <dgm:constr type="lMarg"/>
                <dgm:constr type="bMarg"/>
                <dgm:constr type="tMarg"/>
              </dgm:constrLst>
            </dgm:if>
            <dgm:else name="Name9">
              <dgm:alg type="tx">
                <dgm:param type="autoTxRot" val="grav"/>
                <dgm:param type="parTxLTRAlign" val="l"/>
                <dgm:param type="parTxRTLAlign" val="l"/>
              </dgm:alg>
              <dgm:shape xmlns:r="http://schemas.openxmlformats.org/officeDocument/2006/relationships" rot="90" type="rect" r:blip="">
                <dgm:adjLst/>
              </dgm:shape>
              <dgm:presOf axis="self"/>
              <dgm:constrLst>
                <dgm:constr type="rMarg"/>
                <dgm:constr type="bMarg"/>
                <dgm:constr type="tMarg"/>
              </dgm:constrLst>
            </dgm:else>
          </dgm:choose>
          <dgm:ruleLst>
            <dgm:rule type="primFontSz" val="5" fact="NaN" max="NaN"/>
          </dgm:ruleLst>
        </dgm:layoutNode>
      </dgm:layoutNode>
      <dgm:forEach name="Name10" axis="followSib" ptType="sibTrans" cnt="1">
        <dgm:layoutNode name="sibTrans">
          <dgm:alg type="sp"/>
          <dgm:shape xmlns:r="http://schemas.openxmlformats.org/officeDocument/2006/relationships" r:blip="">
            <dgm:adjLst/>
          </dgm:shape>
          <dgm:presOf axis="self"/>
          <dgm:constrLst/>
          <dgm:ruleLst/>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9.xml><?xml version="1.0" encoding="utf-8"?>
<dgm:layoutDef xmlns:dgm="http://schemas.openxmlformats.org/drawingml/2006/diagram" xmlns:a="http://schemas.openxmlformats.org/drawingml/2006/main" uniqueId="urn:microsoft.com/office/officeart/2005/8/layout/hList2">
  <dgm:title val=""/>
  <dgm:desc val=""/>
  <dgm:catLst>
    <dgm:cat type="list" pri="6000"/>
    <dgm:cat type="relationship" pri="16000"/>
    <dgm:cat type="picture" pri="29000"/>
    <dgm:cat type="pictureconvert" pri="29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dgm:varLst>
    <dgm:choose name="Name0">
      <dgm:if name="Name1" func="var" arg="dir" op="equ" val="norm">
        <dgm:alg type="lin">
          <dgm:param type="linDir" val="fromL"/>
          <dgm:param type="nodeVertAlign" val="t"/>
        </dgm:alg>
      </dgm:if>
      <dgm:else name="Name2">
        <dgm:alg type="lin">
          <dgm:param type="linDir" val="fromR"/>
          <dgm:param type="nodeVertAlign" val="t"/>
        </dgm:alg>
      </dgm:else>
    </dgm:choose>
    <dgm:shape xmlns:r="http://schemas.openxmlformats.org/officeDocument/2006/relationships" r:blip="">
      <dgm:adjLst/>
    </dgm:shape>
    <dgm:presOf/>
    <dgm:constrLst>
      <dgm:constr type="w" for="ch" forName="compositeNode" refType="w"/>
      <dgm:constr type="h" for="ch" forName="compositeNode" refType="h"/>
      <dgm:constr type="w" for="ch" forName="sibTrans" refType="w" refFor="ch" refForName="compositeNode" op="equ" fact="0.2"/>
      <dgm:constr type="h" for="des" forName="childNode" op="equ"/>
      <dgm:constr type="w" for="des" forName="childNode" op="equ"/>
      <dgm:constr type="w" for="des" forName="parentNode" op="equ"/>
      <dgm:constr type="h" for="des" forName="image" op="equ"/>
      <dgm:constr type="w" for="des" forName="image" op="equ"/>
      <dgm:constr type="primFontSz" for="des" forName="parentNode" op="equ" val="65"/>
      <dgm:constr type="primFontSz" for="des" forName="childNode" op="equ" val="65"/>
    </dgm:constrLst>
    <dgm:ruleLst/>
    <dgm:forEach name="Name3" axis="ch" ptType="node">
      <dgm:layoutNode name="compositeNode">
        <dgm:varLst>
          <dgm:bulletEnabled val="1"/>
        </dgm:varLst>
        <dgm:alg type="composite"/>
        <dgm:presOf/>
        <dgm:choose name="Name4">
          <dgm:if name="Name5" func="var" arg="dir" op="equ" val="norm">
            <dgm:constrLst>
              <dgm:constr type="w" for="ch" forName="image" refType="w"/>
              <dgm:constr type="h" for="ch" forName="image" refType="h"/>
              <dgm:constr type="h" for="ch" forName="image" refType="w" refFor="ch" refForName="image" op="lte"/>
              <dgm:constr type="w" for="ch" forName="image" refType="h" refFor="ch" refForName="image" op="lte"/>
              <dgm:constr type="w" for="ch" forName="image" refType="w" op="lte" fact="0.33"/>
              <dgm:constr type="h" for="ch" forName="image" refType="h" op="lte" fact="0.33"/>
              <dgm:constr type="t" for="ch" forName="image"/>
              <dgm:constr type="l" for="ch" forName="image"/>
              <dgm:constr type="w" for="ch" forName="childNode" refType="w" fact="0.85"/>
              <dgm:constr type="h" for="ch" forName="childNode" refType="h" fact="0.78"/>
              <dgm:constr type="t" for="ch" forName="childNode" refType="h" refFor="ch" refForName="image" fact="0.66"/>
              <dgm:constr type="l" for="ch" forName="childNode" refType="w" refFor="ch" refForName="image" fact="0.5"/>
              <dgm:constr type="tMarg" for="ch" forName="childNode" refType="w" refFor="ch" refForName="image" fact="1.25"/>
              <dgm:constr type="t" for="ch" forName="parentNode" refType="h" refFor="ch" refForName="image" fact="0.66"/>
              <dgm:constr type="b" for="ch" forName="parentNode" refType="b" refFor="ch" refForName="childNode"/>
              <dgm:constr type="l" for="ch" forName="parentNode"/>
              <dgm:constr type="r" for="ch" forName="parentNode" refType="l" refFor="ch" refForName="childNode"/>
              <dgm:constr type="rMarg" for="ch" forName="parentNode" refType="w" refFor="ch" refForName="image" fact="1.25"/>
            </dgm:constrLst>
          </dgm:if>
          <dgm:else name="Name6">
            <dgm:constrLst>
              <dgm:constr type="w" for="ch" forName="image" refType="w"/>
              <dgm:constr type="h" for="ch" forName="image" refType="h"/>
              <dgm:constr type="h" for="ch" forName="image" refType="w" refFor="ch" refForName="image" op="lte"/>
              <dgm:constr type="w" for="ch" forName="image" refType="h" refFor="ch" refForName="image" op="lte"/>
              <dgm:constr type="w" for="ch" forName="image" refType="w" op="lte" fact="0.33"/>
              <dgm:constr type="h" for="ch" forName="image" refType="h" op="lte" fact="0.33"/>
              <dgm:constr type="t" for="ch" forName="image"/>
              <dgm:constr type="r" for="ch" forName="image" refType="w"/>
              <dgm:constr type="w" for="ch" forName="childNode" refType="w" fact="0.85"/>
              <dgm:constr type="h" for="ch" forName="childNode" refType="h" fact="0.78"/>
              <dgm:constr type="t" for="ch" forName="childNode" refType="h" refFor="ch" refForName="image" fact="0.66"/>
              <dgm:constr type="r" for="ch" forName="childNode" refType="w"/>
              <dgm:constr type="rOff" for="ch" forName="childNode" refType="w" refFor="ch" refForName="image" fact="-0.5"/>
              <dgm:constr type="tMarg" for="ch" forName="childNode" refType="w" refFor="ch" refForName="image" fact="1.25"/>
              <dgm:constr type="t" for="ch" forName="parentNode" refType="h" refFor="ch" refForName="image" fact="0.66"/>
              <dgm:constr type="b" for="ch" forName="parentNode" refType="b" refFor="ch" refForName="childNode"/>
              <dgm:constr type="r" for="ch" forName="parentNode" refType="w"/>
              <dgm:constr type="l" for="ch" forName="parentNode" refType="r" refFor="ch" refForName="childNode"/>
              <dgm:constr type="lOff" for="ch" forName="parentNode" refType="rOff" refFor="ch" refForName="childNode"/>
              <dgm:constr type="lMarg" for="ch" forName="parentNode" refType="w" refFor="ch" refForName="image" fact="1.25"/>
            </dgm:constrLst>
          </dgm:else>
        </dgm:choose>
        <dgm:ruleLst>
          <dgm:rule type="w" for="ch" forName="childNode" val="NaN" fact="0.4" max="NaN"/>
          <dgm:rule type="h" for="ch" forName="childNode" val="NaN" fact="0.5" max="NaN"/>
        </dgm:ruleLst>
        <dgm:layoutNode name="image" styleLbl="fgImgPlace1">
          <dgm:alg type="sp"/>
          <dgm:shape xmlns:r="http://schemas.openxmlformats.org/officeDocument/2006/relationships" type="rect" r:blip="" zOrderOff="4" blipPhldr="1">
            <dgm:adjLst/>
          </dgm:shape>
          <dgm:presOf/>
          <dgm:constrLst/>
          <dgm:ruleLst/>
        </dgm:layoutNode>
        <dgm:layoutNode name="childNode" styleLbl="node1">
          <dgm:varLst>
            <dgm:bulletEnabled val="1"/>
          </dgm:varLst>
          <dgm:alg type="tx">
            <dgm:param type="stBulletLvl" val="1"/>
          </dgm:alg>
          <dgm:shape xmlns:r="http://schemas.openxmlformats.org/officeDocument/2006/relationships" type="rect" r:blip="" zOrderOff="2">
            <dgm:adjLst/>
          </dgm:shape>
          <dgm:presOf axis="des" ptType="node"/>
          <dgm:constrLst/>
          <dgm:ruleLst>
            <dgm:rule type="primFontSz" val="5" fact="NaN" max="NaN"/>
          </dgm:ruleLst>
        </dgm:layoutNode>
        <dgm:layoutNode name="parentNode" styleLbl="revTx">
          <dgm:varLst>
            <dgm:chMax val="0"/>
            <dgm:bulletEnabled val="1"/>
          </dgm:varLst>
          <dgm:choose name="Name7">
            <dgm:if name="Name8" func="var" arg="dir" op="equ" val="norm">
              <dgm:alg type="tx">
                <dgm:param type="autoTxRot" val="grav"/>
                <dgm:param type="txAnchorVert" val="t"/>
                <dgm:param type="parTxLTRAlign" val="r"/>
                <dgm:param type="parTxRTLAlign" val="r"/>
              </dgm:alg>
              <dgm:shape xmlns:r="http://schemas.openxmlformats.org/officeDocument/2006/relationships" rot="270" type="rect" r:blip="">
                <dgm:adjLst/>
              </dgm:shape>
              <dgm:presOf axis="self"/>
              <dgm:constrLst>
                <dgm:constr type="lMarg"/>
                <dgm:constr type="bMarg"/>
                <dgm:constr type="tMarg"/>
              </dgm:constrLst>
            </dgm:if>
            <dgm:else name="Name9">
              <dgm:alg type="tx">
                <dgm:param type="autoTxRot" val="grav"/>
                <dgm:param type="parTxLTRAlign" val="l"/>
                <dgm:param type="parTxRTLAlign" val="l"/>
              </dgm:alg>
              <dgm:shape xmlns:r="http://schemas.openxmlformats.org/officeDocument/2006/relationships" rot="90" type="rect" r:blip="">
                <dgm:adjLst/>
              </dgm:shape>
              <dgm:presOf axis="self"/>
              <dgm:constrLst>
                <dgm:constr type="rMarg"/>
                <dgm:constr type="bMarg"/>
                <dgm:constr type="tMarg"/>
              </dgm:constrLst>
            </dgm:else>
          </dgm:choose>
          <dgm:ruleLst>
            <dgm:rule type="primFontSz" val="5" fact="NaN" max="NaN"/>
          </dgm:ruleLst>
        </dgm:layoutNode>
      </dgm:layoutNode>
      <dgm:forEach name="Name10" axis="followSib" ptType="sibTrans" cnt="1">
        <dgm:layoutNode name="sibTrans">
          <dgm:alg type="sp"/>
          <dgm:shape xmlns:r="http://schemas.openxmlformats.org/officeDocument/2006/relationships" r:blip="">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3d7">
  <dgm:title val=""/>
  <dgm:desc val=""/>
  <dgm:catLst>
    <dgm:cat type="3D" pri="11700"/>
  </dgm:catLst>
  <dgm:scene3d>
    <a:camera prst="perspectiveLeft" zoom="91000"/>
    <a:lightRig rig="threePt" dir="t">
      <a:rot lat="0" lon="0" rev="20640000"/>
    </a:lightRig>
  </dgm:scene3d>
  <dgm:styleLbl name="node0">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lnNode1">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vennNode1">
    <dgm:scene3d>
      <a:camera prst="orthographicFront"/>
      <a:lightRig rig="threePt" dir="t"/>
    </dgm:scene3d>
    <dgm:sp3d extrusionH="50600" prstMaterial="clear">
      <a:bevelT w="101600" h="80600" prst="relaxedInset"/>
      <a:bevelB w="80600" h="80600" prst="relaxedInset"/>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extrusionH="50600" prstMaterial="metal">
      <a:bevelT w="101600" h="80600" prst="relaxedInset"/>
      <a:bevelB w="80600" h="80600" prst="relaxedInset"/>
    </dgm:sp3d>
    <dgm:txPr/>
    <dgm:style>
      <a:lnRef idx="1">
        <a:scrgbClr r="0" g="0" b="0"/>
      </a:lnRef>
      <a:fillRef idx="1">
        <a:scrgbClr r="0" g="0" b="0"/>
      </a:fillRef>
      <a:effectRef idx="1">
        <a:scrgbClr r="0" g="0" b="0"/>
      </a:effectRef>
      <a:fontRef idx="minor">
        <a:schemeClr val="dk1"/>
      </a:fontRef>
    </dgm:style>
  </dgm:styleLbl>
  <dgm:styleLbl name="node1">
    <dgm:scene3d>
      <a:camera prst="orthographicFront"/>
      <a:lightRig rig="threePt" dir="t"/>
    </dgm:scene3d>
    <dgm:sp3d extrusionH="50600" prstMaterial="metal">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2">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3">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4">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fgImgPlace1">
    <dgm:scene3d>
      <a:camera prst="orthographicFront"/>
      <a:lightRig rig="threePt" dir="t"/>
    </dgm:scene3d>
    <dgm:sp3d z="57200" extrusionH="10600" prstMaterial="plastic">
      <a:bevelT w="101600" h="8600" prst="relaxedInset"/>
      <a:bevelB w="8600" h="8600" prst="relaxedInset"/>
    </dgm:sp3d>
    <dgm:txPr/>
    <dgm:style>
      <a:lnRef idx="0">
        <a:scrgbClr r="0" g="0" b="0"/>
      </a:lnRef>
      <a:fillRef idx="1">
        <a:scrgbClr r="0" g="0" b="0"/>
      </a:fillRef>
      <a:effectRef idx="1">
        <a:scrgbClr r="0" g="0" b="0"/>
      </a:effectRef>
      <a:fontRef idx="minor"/>
    </dgm:style>
  </dgm:styleLbl>
  <dgm:styleLbl name="alignImgPlace1">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dgm:style>
  </dgm:styleLbl>
  <dgm:styleLbl name="bgImgPlace1">
    <dgm:scene3d>
      <a:camera prst="orthographicFront"/>
      <a:lightRig rig="threePt" dir="t"/>
    </dgm:scene3d>
    <dgm:sp3d z="-211800" extrusionH="10600" prstMaterial="plastic">
      <a:bevelT w="101600" h="8600" prst="relaxedInset"/>
      <a:bevelB w="8600" h="8600" prst="relaxedInset"/>
    </dgm:sp3d>
    <dgm:txPr/>
    <dgm:style>
      <a:lnRef idx="0">
        <a:scrgbClr r="0" g="0" b="0"/>
      </a:lnRef>
      <a:fillRef idx="1">
        <a:scrgbClr r="0" g="0" b="0"/>
      </a:fillRef>
      <a:effectRef idx="1">
        <a:scrgbClr r="0" g="0" b="0"/>
      </a:effectRef>
      <a:fontRef idx="minor"/>
    </dgm:style>
  </dgm:styleLbl>
  <dgm:styleLbl name="sibTrans2D1">
    <dgm:scene3d>
      <a:camera prst="orthographicFront"/>
      <a:lightRig rig="threePt" dir="t"/>
    </dgm:scene3d>
    <dgm:sp3d z="-110000">
      <a:bevelT w="40600" h="20600" prst="relaxedInset"/>
    </dgm:sp3d>
    <dgm:txPr/>
    <dgm:style>
      <a:lnRef idx="0">
        <a:scrgbClr r="0" g="0" b="0"/>
      </a:lnRef>
      <a:fillRef idx="1">
        <a:scrgbClr r="0" g="0" b="0"/>
      </a:fillRef>
      <a:effectRef idx="2">
        <a:scrgbClr r="0" g="0" b="0"/>
      </a:effectRef>
      <a:fontRef idx="minor"/>
    </dgm:style>
  </dgm:styleLbl>
  <dgm:styleLbl name="fgSibTrans2D1">
    <dgm:scene3d>
      <a:camera prst="orthographicFront"/>
      <a:lightRig rig="threePt" dir="t"/>
    </dgm:scene3d>
    <dgm:sp3d z="10600">
      <a:bevelT w="40600" h="20600" prst="relaxedInset"/>
    </dgm:sp3d>
    <dgm:txPr/>
    <dgm:style>
      <a:lnRef idx="0">
        <a:scrgbClr r="0" g="0" b="0"/>
      </a:lnRef>
      <a:fillRef idx="1">
        <a:scrgbClr r="0" g="0" b="0"/>
      </a:fillRef>
      <a:effectRef idx="2">
        <a:scrgbClr r="0" g="0" b="0"/>
      </a:effectRef>
      <a:fontRef idx="minor"/>
    </dgm:style>
  </dgm:styleLbl>
  <dgm:styleLbl name="bgSibTrans2D1">
    <dgm:scene3d>
      <a:camera prst="orthographicFront"/>
      <a:lightRig rig="threePt" dir="t"/>
    </dgm:scene3d>
    <dgm:sp3d z="-211800">
      <a:bevelT w="40600" h="20600" prst="relaxedInset"/>
    </dgm:sp3d>
    <dgm:txPr/>
    <dgm:style>
      <a:lnRef idx="0">
        <a:scrgbClr r="0" g="0" b="0"/>
      </a:lnRef>
      <a:fillRef idx="1">
        <a:scrgbClr r="0" g="0" b="0"/>
      </a:fillRef>
      <a:effectRef idx="2">
        <a:scrgbClr r="0" g="0" b="0"/>
      </a:effectRef>
      <a:fontRef idx="minor"/>
    </dgm:style>
  </dgm:styleLbl>
  <dgm:styleLbl name="sibTrans1D1">
    <dgm:scene3d>
      <a:camera prst="orthographicFront"/>
      <a:lightRig rig="threePt" dir="t"/>
    </dgm:scene3d>
    <dgm:sp3d z="-110000"/>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0000"/>
    <dgm:txPr/>
    <dgm:style>
      <a:lnRef idx="1">
        <a:scrgbClr r="0" g="0" b="0"/>
      </a:lnRef>
      <a:fillRef idx="1">
        <a:scrgbClr r="0" g="0" b="0"/>
      </a:fillRef>
      <a:effectRef idx="0">
        <a:scrgbClr r="0" g="0" b="0"/>
      </a:effectRef>
      <a:fontRef idx="minor"/>
    </dgm:style>
  </dgm:styleLbl>
  <dgm:styleLbl name="asst0">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1">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2">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3">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4">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parChTrans2D1">
    <dgm:scene3d>
      <a:camera prst="orthographicFront"/>
      <a:lightRig rig="threePt" dir="t"/>
    </dgm:scene3d>
    <dgm:sp3d z="-110000">
      <a:bevelT w="40600" h="20600" prst="relaxedInset"/>
    </dgm:sp3d>
    <dgm:txPr/>
    <dgm:style>
      <a:lnRef idx="0">
        <a:scrgbClr r="0" g="0" b="0"/>
      </a:lnRef>
      <a:fillRef idx="1">
        <a:scrgbClr r="0" g="0" b="0"/>
      </a:fillRef>
      <a:effectRef idx="0">
        <a:scrgbClr r="0" g="0" b="0"/>
      </a:effectRef>
      <a:fontRef idx="minor"/>
    </dgm:style>
  </dgm:styleLbl>
  <dgm:styleLbl name="parChTrans2D2">
    <dgm:scene3d>
      <a:camera prst="orthographicFront"/>
      <a:lightRig rig="threePt" dir="t"/>
    </dgm:scene3d>
    <dgm:sp3d z="-110000">
      <a:bevelT w="40600" h="20600" prst="relaxedInset"/>
    </dgm:sp3d>
    <dgm:txPr/>
    <dgm:style>
      <a:lnRef idx="0">
        <a:scrgbClr r="0" g="0" b="0"/>
      </a:lnRef>
      <a:fillRef idx="1">
        <a:scrgbClr r="0" g="0" b="0"/>
      </a:fillRef>
      <a:effectRef idx="0">
        <a:scrgbClr r="0" g="0" b="0"/>
      </a:effectRef>
      <a:fontRef idx="minor"/>
    </dgm:style>
  </dgm:styleLbl>
  <dgm:styleLbl name="parChTrans2D3">
    <dgm:scene3d>
      <a:camera prst="orthographicFront"/>
      <a:lightRig rig="threePt" dir="t"/>
    </dgm:scene3d>
    <dgm:sp3d z="-110000"/>
    <dgm:txPr/>
    <dgm:style>
      <a:lnRef idx="0">
        <a:scrgbClr r="0" g="0" b="0"/>
      </a:lnRef>
      <a:fillRef idx="1">
        <a:scrgbClr r="0" g="0" b="0"/>
      </a:fillRef>
      <a:effectRef idx="0">
        <a:scrgbClr r="0" g="0" b="0"/>
      </a:effectRef>
      <a:fontRef idx="minor"/>
    </dgm:style>
  </dgm:styleLbl>
  <dgm:styleLbl name="parChTrans2D4">
    <dgm:scene3d>
      <a:camera prst="orthographicFront"/>
      <a:lightRig rig="threePt" dir="t"/>
    </dgm:scene3d>
    <dgm:sp3d z="-110000"/>
    <dgm:txPr/>
    <dgm:style>
      <a:lnRef idx="0">
        <a:scrgbClr r="0" g="0" b="0"/>
      </a:lnRef>
      <a:fillRef idx="1">
        <a:scrgbClr r="0" g="0" b="0"/>
      </a:fillRef>
      <a:effectRef idx="0">
        <a:scrgbClr r="0" g="0" b="0"/>
      </a:effectRef>
      <a:fontRef idx="minor"/>
    </dgm:style>
  </dgm:styleLbl>
  <dgm:styleLbl name="parChTrans1D1">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z="-161800" extrusionH="10600" prstMaterial="matte">
      <a:bevelT w="90600" h="18600" prst="softRound"/>
      <a:bevelB w="48600" h="8600" prst="relaxedInset"/>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extrusionH="50600">
      <a:bevelT w="101600" h="80600"/>
      <a:bevelB w="80600" h="80600"/>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extrusionH="50600">
      <a:bevelT w="101600" h="80600"/>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z="-161800" extrusionH="10600" prstMaterial="matte">
      <a:bevelT w="90600" h="18600" prst="softRound"/>
      <a:bevelB w="48600" h="8600" prst="relaxedInset"/>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z="57200" extrusionH="600" contourW="3000">
      <a:bevelT w="48600" h="18600" prst="relaxedInset"/>
      <a:bevelB w="48600" h="8600" prst="relaxedInset"/>
    </dgm:sp3d>
    <dgm:txPr/>
    <dgm:style>
      <a:lnRef idx="0">
        <a:scrgbClr r="0" g="0" b="0"/>
      </a:lnRef>
      <a:fillRef idx="1">
        <a:scrgbClr r="0" g="0" b="0"/>
      </a:fillRef>
      <a:effectRef idx="0">
        <a:scrgbClr r="0" g="0" b="0"/>
      </a:effectRef>
      <a:fontRef idx="minor"/>
    </dgm:style>
  </dgm:styleLbl>
  <dgm:styleLbl name="solidAlignAcc1">
    <dgm:scene3d>
      <a:camera prst="orthographicFront"/>
      <a:lightRig rig="threePt" dir="t"/>
    </dgm:scene3d>
    <dgm:sp3d extrusionH="50600" contourW="3000">
      <a:bevelT w="101600" h="80600" prst="relaxedInset"/>
      <a:bevelB w="80600" h="80600" prst="relaxedInset"/>
    </dgm:sp3d>
    <dgm:txPr/>
    <dgm:style>
      <a:lnRef idx="0">
        <a:scrgbClr r="0" g="0" b="0"/>
      </a:lnRef>
      <a:fillRef idx="1">
        <a:scrgbClr r="0" g="0" b="0"/>
      </a:fillRef>
      <a:effectRef idx="0">
        <a:scrgbClr r="0" g="0" b="0"/>
      </a:effectRef>
      <a:fontRef idx="minor"/>
    </dgm:style>
  </dgm:styleLbl>
  <dgm:styleLbl name="solidBgAcc1">
    <dgm:scene3d>
      <a:camera prst="orthographicFront"/>
      <a:lightRig rig="threePt" dir="t"/>
    </dgm:scene3d>
    <dgm:sp3d z="-161800" extrusionH="10600" contourW="3000">
      <a:bevelT w="48600" h="8600" prst="softRound"/>
      <a:bevelB w="48600" h="8600" prst="relaxedInset"/>
    </dgm:sp3d>
    <dgm:txPr/>
    <dgm:style>
      <a:lnRef idx="0">
        <a:scrgbClr r="0" g="0" b="0"/>
      </a:lnRef>
      <a:fillRef idx="1">
        <a:scrgbClr r="0" g="0" b="0"/>
      </a:fillRef>
      <a:effectRef idx="0">
        <a:scrgbClr r="0" g="0" b="0"/>
      </a:effectRef>
      <a:fontRef idx="minor"/>
    </dgm:style>
  </dgm:styleLbl>
  <dgm:styleLbl name="fgAccFollowNode1">
    <dgm:scene3d>
      <a:camera prst="orthographicFront"/>
      <a:lightRig rig="threePt" dir="t"/>
    </dgm:scene3d>
    <dgm:sp3d z="57200" extrusionH="600" contourW="3000">
      <a:bevelT w="48600" h="18600" prst="relaxedInset"/>
      <a:bevelB w="48600" h="8600" prst="relaxedInset"/>
    </dgm:sp3d>
    <dgm:txPr/>
    <dgm:style>
      <a:lnRef idx="0">
        <a:scrgbClr r="0" g="0" b="0"/>
      </a:lnRef>
      <a:fillRef idx="1">
        <a:scrgbClr r="0" g="0" b="0"/>
      </a:fillRef>
      <a:effectRef idx="0">
        <a:scrgbClr r="0" g="0" b="0"/>
      </a:effectRef>
      <a:fontRef idx="minor"/>
    </dgm:style>
  </dgm:styleLbl>
  <dgm:styleLbl name="alignAccFollowNode1">
    <dgm:scene3d>
      <a:camera prst="orthographicFront"/>
      <a:lightRig rig="threePt" dir="t"/>
    </dgm:scene3d>
    <dgm:sp3d extrusionH="50600" contourW="3000">
      <a:bevelT w="101600" h="80600" prst="relaxedInset"/>
      <a:bevelB w="80600" h="80600" prst="relaxedInset"/>
    </dgm:sp3d>
    <dgm:txPr/>
    <dgm:style>
      <a:lnRef idx="0">
        <a:scrgbClr r="0" g="0" b="0"/>
      </a:lnRef>
      <a:fillRef idx="1">
        <a:scrgbClr r="0" g="0" b="0"/>
      </a:fillRef>
      <a:effectRef idx="0">
        <a:scrgbClr r="0" g="0" b="0"/>
      </a:effectRef>
      <a:fontRef idx="minor"/>
    </dgm:style>
  </dgm:styleLbl>
  <dgm:styleLbl name="bgAccFollowNode1">
    <dgm:scene3d>
      <a:camera prst="orthographicFront"/>
      <a:lightRig rig="threePt" dir="t"/>
    </dgm:scene3d>
    <dgm:sp3d z="-161800" extrusionH="10600" contourW="3000">
      <a:bevelT w="48600" h="8600" prst="relaxedInset"/>
      <a:bevelB w="48600" h="8600" prst="relaxedInset"/>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z="-161800" extrusionH="600" contourW="3000">
      <a:bevelT w="48600" h="18600" prst="relaxedInset"/>
      <a:bevelB w="48600" h="8600" prst="relaxedInset"/>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extrusionH="50600">
      <a:bevelT w="80600" h="80600" prst="relaxedInset"/>
      <a:bevelB w="80600" h="80600" prst="relaxedInset"/>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z="57200" extrusionH="600" contourW="3000" prstMaterial="plastic">
      <a:bevelT w="80600" h="18600" prst="relaxedInset"/>
      <a:bevelB w="80600" h="8600" prst="relaxedInset"/>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3d7">
  <dgm:title val=""/>
  <dgm:desc val=""/>
  <dgm:catLst>
    <dgm:cat type="3D" pri="11700"/>
  </dgm:catLst>
  <dgm:scene3d>
    <a:camera prst="perspectiveLeft" zoom="91000"/>
    <a:lightRig rig="threePt" dir="t">
      <a:rot lat="0" lon="0" rev="20640000"/>
    </a:lightRig>
  </dgm:scene3d>
  <dgm:styleLbl name="node0">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lnNode1">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vennNode1">
    <dgm:scene3d>
      <a:camera prst="orthographicFront"/>
      <a:lightRig rig="threePt" dir="t"/>
    </dgm:scene3d>
    <dgm:sp3d extrusionH="50600" prstMaterial="clear">
      <a:bevelT w="101600" h="80600" prst="relaxedInset"/>
      <a:bevelB w="80600" h="80600" prst="relaxedInset"/>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extrusionH="50600" prstMaterial="metal">
      <a:bevelT w="101600" h="80600" prst="relaxedInset"/>
      <a:bevelB w="80600" h="80600" prst="relaxedInset"/>
    </dgm:sp3d>
    <dgm:txPr/>
    <dgm:style>
      <a:lnRef idx="1">
        <a:scrgbClr r="0" g="0" b="0"/>
      </a:lnRef>
      <a:fillRef idx="1">
        <a:scrgbClr r="0" g="0" b="0"/>
      </a:fillRef>
      <a:effectRef idx="1">
        <a:scrgbClr r="0" g="0" b="0"/>
      </a:effectRef>
      <a:fontRef idx="minor">
        <a:schemeClr val="dk1"/>
      </a:fontRef>
    </dgm:style>
  </dgm:styleLbl>
  <dgm:styleLbl name="node1">
    <dgm:scene3d>
      <a:camera prst="orthographicFront"/>
      <a:lightRig rig="threePt" dir="t"/>
    </dgm:scene3d>
    <dgm:sp3d extrusionH="50600" prstMaterial="metal">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2">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3">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4">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fgImgPlace1">
    <dgm:scene3d>
      <a:camera prst="orthographicFront"/>
      <a:lightRig rig="threePt" dir="t"/>
    </dgm:scene3d>
    <dgm:sp3d z="57200" extrusionH="10600" prstMaterial="plastic">
      <a:bevelT w="101600" h="8600" prst="relaxedInset"/>
      <a:bevelB w="8600" h="8600" prst="relaxedInset"/>
    </dgm:sp3d>
    <dgm:txPr/>
    <dgm:style>
      <a:lnRef idx="0">
        <a:scrgbClr r="0" g="0" b="0"/>
      </a:lnRef>
      <a:fillRef idx="1">
        <a:scrgbClr r="0" g="0" b="0"/>
      </a:fillRef>
      <a:effectRef idx="1">
        <a:scrgbClr r="0" g="0" b="0"/>
      </a:effectRef>
      <a:fontRef idx="minor"/>
    </dgm:style>
  </dgm:styleLbl>
  <dgm:styleLbl name="alignImgPlace1">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dgm:style>
  </dgm:styleLbl>
  <dgm:styleLbl name="bgImgPlace1">
    <dgm:scene3d>
      <a:camera prst="orthographicFront"/>
      <a:lightRig rig="threePt" dir="t"/>
    </dgm:scene3d>
    <dgm:sp3d z="-211800" extrusionH="10600" prstMaterial="plastic">
      <a:bevelT w="101600" h="8600" prst="relaxedInset"/>
      <a:bevelB w="8600" h="8600" prst="relaxedInset"/>
    </dgm:sp3d>
    <dgm:txPr/>
    <dgm:style>
      <a:lnRef idx="0">
        <a:scrgbClr r="0" g="0" b="0"/>
      </a:lnRef>
      <a:fillRef idx="1">
        <a:scrgbClr r="0" g="0" b="0"/>
      </a:fillRef>
      <a:effectRef idx="1">
        <a:scrgbClr r="0" g="0" b="0"/>
      </a:effectRef>
      <a:fontRef idx="minor"/>
    </dgm:style>
  </dgm:styleLbl>
  <dgm:styleLbl name="sibTrans2D1">
    <dgm:scene3d>
      <a:camera prst="orthographicFront"/>
      <a:lightRig rig="threePt" dir="t"/>
    </dgm:scene3d>
    <dgm:sp3d z="-110000">
      <a:bevelT w="40600" h="20600" prst="relaxedInset"/>
    </dgm:sp3d>
    <dgm:txPr/>
    <dgm:style>
      <a:lnRef idx="0">
        <a:scrgbClr r="0" g="0" b="0"/>
      </a:lnRef>
      <a:fillRef idx="1">
        <a:scrgbClr r="0" g="0" b="0"/>
      </a:fillRef>
      <a:effectRef idx="2">
        <a:scrgbClr r="0" g="0" b="0"/>
      </a:effectRef>
      <a:fontRef idx="minor"/>
    </dgm:style>
  </dgm:styleLbl>
  <dgm:styleLbl name="fgSibTrans2D1">
    <dgm:scene3d>
      <a:camera prst="orthographicFront"/>
      <a:lightRig rig="threePt" dir="t"/>
    </dgm:scene3d>
    <dgm:sp3d z="10600">
      <a:bevelT w="40600" h="20600" prst="relaxedInset"/>
    </dgm:sp3d>
    <dgm:txPr/>
    <dgm:style>
      <a:lnRef idx="0">
        <a:scrgbClr r="0" g="0" b="0"/>
      </a:lnRef>
      <a:fillRef idx="1">
        <a:scrgbClr r="0" g="0" b="0"/>
      </a:fillRef>
      <a:effectRef idx="2">
        <a:scrgbClr r="0" g="0" b="0"/>
      </a:effectRef>
      <a:fontRef idx="minor"/>
    </dgm:style>
  </dgm:styleLbl>
  <dgm:styleLbl name="bgSibTrans2D1">
    <dgm:scene3d>
      <a:camera prst="orthographicFront"/>
      <a:lightRig rig="threePt" dir="t"/>
    </dgm:scene3d>
    <dgm:sp3d z="-211800">
      <a:bevelT w="40600" h="20600" prst="relaxedInset"/>
    </dgm:sp3d>
    <dgm:txPr/>
    <dgm:style>
      <a:lnRef idx="0">
        <a:scrgbClr r="0" g="0" b="0"/>
      </a:lnRef>
      <a:fillRef idx="1">
        <a:scrgbClr r="0" g="0" b="0"/>
      </a:fillRef>
      <a:effectRef idx="2">
        <a:scrgbClr r="0" g="0" b="0"/>
      </a:effectRef>
      <a:fontRef idx="minor"/>
    </dgm:style>
  </dgm:styleLbl>
  <dgm:styleLbl name="sibTrans1D1">
    <dgm:scene3d>
      <a:camera prst="orthographicFront"/>
      <a:lightRig rig="threePt" dir="t"/>
    </dgm:scene3d>
    <dgm:sp3d z="-110000"/>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0000"/>
    <dgm:txPr/>
    <dgm:style>
      <a:lnRef idx="1">
        <a:scrgbClr r="0" g="0" b="0"/>
      </a:lnRef>
      <a:fillRef idx="1">
        <a:scrgbClr r="0" g="0" b="0"/>
      </a:fillRef>
      <a:effectRef idx="0">
        <a:scrgbClr r="0" g="0" b="0"/>
      </a:effectRef>
      <a:fontRef idx="minor"/>
    </dgm:style>
  </dgm:styleLbl>
  <dgm:styleLbl name="asst0">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1">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2">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3">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4">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parChTrans2D1">
    <dgm:scene3d>
      <a:camera prst="orthographicFront"/>
      <a:lightRig rig="threePt" dir="t"/>
    </dgm:scene3d>
    <dgm:sp3d z="-110000">
      <a:bevelT w="40600" h="20600" prst="relaxedInset"/>
    </dgm:sp3d>
    <dgm:txPr/>
    <dgm:style>
      <a:lnRef idx="0">
        <a:scrgbClr r="0" g="0" b="0"/>
      </a:lnRef>
      <a:fillRef idx="1">
        <a:scrgbClr r="0" g="0" b="0"/>
      </a:fillRef>
      <a:effectRef idx="0">
        <a:scrgbClr r="0" g="0" b="0"/>
      </a:effectRef>
      <a:fontRef idx="minor"/>
    </dgm:style>
  </dgm:styleLbl>
  <dgm:styleLbl name="parChTrans2D2">
    <dgm:scene3d>
      <a:camera prst="orthographicFront"/>
      <a:lightRig rig="threePt" dir="t"/>
    </dgm:scene3d>
    <dgm:sp3d z="-110000">
      <a:bevelT w="40600" h="20600" prst="relaxedInset"/>
    </dgm:sp3d>
    <dgm:txPr/>
    <dgm:style>
      <a:lnRef idx="0">
        <a:scrgbClr r="0" g="0" b="0"/>
      </a:lnRef>
      <a:fillRef idx="1">
        <a:scrgbClr r="0" g="0" b="0"/>
      </a:fillRef>
      <a:effectRef idx="0">
        <a:scrgbClr r="0" g="0" b="0"/>
      </a:effectRef>
      <a:fontRef idx="minor"/>
    </dgm:style>
  </dgm:styleLbl>
  <dgm:styleLbl name="parChTrans2D3">
    <dgm:scene3d>
      <a:camera prst="orthographicFront"/>
      <a:lightRig rig="threePt" dir="t"/>
    </dgm:scene3d>
    <dgm:sp3d z="-110000"/>
    <dgm:txPr/>
    <dgm:style>
      <a:lnRef idx="0">
        <a:scrgbClr r="0" g="0" b="0"/>
      </a:lnRef>
      <a:fillRef idx="1">
        <a:scrgbClr r="0" g="0" b="0"/>
      </a:fillRef>
      <a:effectRef idx="0">
        <a:scrgbClr r="0" g="0" b="0"/>
      </a:effectRef>
      <a:fontRef idx="minor"/>
    </dgm:style>
  </dgm:styleLbl>
  <dgm:styleLbl name="parChTrans2D4">
    <dgm:scene3d>
      <a:camera prst="orthographicFront"/>
      <a:lightRig rig="threePt" dir="t"/>
    </dgm:scene3d>
    <dgm:sp3d z="-110000"/>
    <dgm:txPr/>
    <dgm:style>
      <a:lnRef idx="0">
        <a:scrgbClr r="0" g="0" b="0"/>
      </a:lnRef>
      <a:fillRef idx="1">
        <a:scrgbClr r="0" g="0" b="0"/>
      </a:fillRef>
      <a:effectRef idx="0">
        <a:scrgbClr r="0" g="0" b="0"/>
      </a:effectRef>
      <a:fontRef idx="minor"/>
    </dgm:style>
  </dgm:styleLbl>
  <dgm:styleLbl name="parChTrans1D1">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z="-161800" extrusionH="10600" prstMaterial="matte">
      <a:bevelT w="90600" h="18600" prst="softRound"/>
      <a:bevelB w="48600" h="8600" prst="relaxedInset"/>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extrusionH="50600">
      <a:bevelT w="101600" h="80600"/>
      <a:bevelB w="80600" h="80600"/>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extrusionH="50600">
      <a:bevelT w="101600" h="80600"/>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z="-161800" extrusionH="10600" prstMaterial="matte">
      <a:bevelT w="90600" h="18600" prst="softRound"/>
      <a:bevelB w="48600" h="8600" prst="relaxedInset"/>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z="57200" extrusionH="600" contourW="3000">
      <a:bevelT w="48600" h="18600" prst="relaxedInset"/>
      <a:bevelB w="48600" h="8600" prst="relaxedInset"/>
    </dgm:sp3d>
    <dgm:txPr/>
    <dgm:style>
      <a:lnRef idx="0">
        <a:scrgbClr r="0" g="0" b="0"/>
      </a:lnRef>
      <a:fillRef idx="1">
        <a:scrgbClr r="0" g="0" b="0"/>
      </a:fillRef>
      <a:effectRef idx="0">
        <a:scrgbClr r="0" g="0" b="0"/>
      </a:effectRef>
      <a:fontRef idx="minor"/>
    </dgm:style>
  </dgm:styleLbl>
  <dgm:styleLbl name="solidAlignAcc1">
    <dgm:scene3d>
      <a:camera prst="orthographicFront"/>
      <a:lightRig rig="threePt" dir="t"/>
    </dgm:scene3d>
    <dgm:sp3d extrusionH="50600" contourW="3000">
      <a:bevelT w="101600" h="80600" prst="relaxedInset"/>
      <a:bevelB w="80600" h="80600" prst="relaxedInset"/>
    </dgm:sp3d>
    <dgm:txPr/>
    <dgm:style>
      <a:lnRef idx="0">
        <a:scrgbClr r="0" g="0" b="0"/>
      </a:lnRef>
      <a:fillRef idx="1">
        <a:scrgbClr r="0" g="0" b="0"/>
      </a:fillRef>
      <a:effectRef idx="0">
        <a:scrgbClr r="0" g="0" b="0"/>
      </a:effectRef>
      <a:fontRef idx="minor"/>
    </dgm:style>
  </dgm:styleLbl>
  <dgm:styleLbl name="solidBgAcc1">
    <dgm:scene3d>
      <a:camera prst="orthographicFront"/>
      <a:lightRig rig="threePt" dir="t"/>
    </dgm:scene3d>
    <dgm:sp3d z="-161800" extrusionH="10600" contourW="3000">
      <a:bevelT w="48600" h="8600" prst="softRound"/>
      <a:bevelB w="48600" h="8600" prst="relaxedInset"/>
    </dgm:sp3d>
    <dgm:txPr/>
    <dgm:style>
      <a:lnRef idx="0">
        <a:scrgbClr r="0" g="0" b="0"/>
      </a:lnRef>
      <a:fillRef idx="1">
        <a:scrgbClr r="0" g="0" b="0"/>
      </a:fillRef>
      <a:effectRef idx="0">
        <a:scrgbClr r="0" g="0" b="0"/>
      </a:effectRef>
      <a:fontRef idx="minor"/>
    </dgm:style>
  </dgm:styleLbl>
  <dgm:styleLbl name="fgAccFollowNode1">
    <dgm:scene3d>
      <a:camera prst="orthographicFront"/>
      <a:lightRig rig="threePt" dir="t"/>
    </dgm:scene3d>
    <dgm:sp3d z="57200" extrusionH="600" contourW="3000">
      <a:bevelT w="48600" h="18600" prst="relaxedInset"/>
      <a:bevelB w="48600" h="8600" prst="relaxedInset"/>
    </dgm:sp3d>
    <dgm:txPr/>
    <dgm:style>
      <a:lnRef idx="0">
        <a:scrgbClr r="0" g="0" b="0"/>
      </a:lnRef>
      <a:fillRef idx="1">
        <a:scrgbClr r="0" g="0" b="0"/>
      </a:fillRef>
      <a:effectRef idx="0">
        <a:scrgbClr r="0" g="0" b="0"/>
      </a:effectRef>
      <a:fontRef idx="minor"/>
    </dgm:style>
  </dgm:styleLbl>
  <dgm:styleLbl name="alignAccFollowNode1">
    <dgm:scene3d>
      <a:camera prst="orthographicFront"/>
      <a:lightRig rig="threePt" dir="t"/>
    </dgm:scene3d>
    <dgm:sp3d extrusionH="50600" contourW="3000">
      <a:bevelT w="101600" h="80600" prst="relaxedInset"/>
      <a:bevelB w="80600" h="80600" prst="relaxedInset"/>
    </dgm:sp3d>
    <dgm:txPr/>
    <dgm:style>
      <a:lnRef idx="0">
        <a:scrgbClr r="0" g="0" b="0"/>
      </a:lnRef>
      <a:fillRef idx="1">
        <a:scrgbClr r="0" g="0" b="0"/>
      </a:fillRef>
      <a:effectRef idx="0">
        <a:scrgbClr r="0" g="0" b="0"/>
      </a:effectRef>
      <a:fontRef idx="minor"/>
    </dgm:style>
  </dgm:styleLbl>
  <dgm:styleLbl name="bgAccFollowNode1">
    <dgm:scene3d>
      <a:camera prst="orthographicFront"/>
      <a:lightRig rig="threePt" dir="t"/>
    </dgm:scene3d>
    <dgm:sp3d z="-161800" extrusionH="10600" contourW="3000">
      <a:bevelT w="48600" h="8600" prst="relaxedInset"/>
      <a:bevelB w="48600" h="8600" prst="relaxedInset"/>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z="-161800" extrusionH="600" contourW="3000">
      <a:bevelT w="48600" h="18600" prst="relaxedInset"/>
      <a:bevelB w="48600" h="8600" prst="relaxedInset"/>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extrusionH="50600">
      <a:bevelT w="80600" h="80600" prst="relaxedInset"/>
      <a:bevelB w="80600" h="80600" prst="relaxedInset"/>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z="57200" extrusionH="600" contourW="3000" prstMaterial="plastic">
      <a:bevelT w="80600" h="18600" prst="relaxedInset"/>
      <a:bevelB w="80600" h="8600" prst="relaxedInset"/>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3d7">
  <dgm:title val=""/>
  <dgm:desc val=""/>
  <dgm:catLst>
    <dgm:cat type="3D" pri="11700"/>
  </dgm:catLst>
  <dgm:scene3d>
    <a:camera prst="perspectiveLeft" zoom="91000"/>
    <a:lightRig rig="threePt" dir="t">
      <a:rot lat="0" lon="0" rev="20640000"/>
    </a:lightRig>
  </dgm:scene3d>
  <dgm:styleLbl name="node0">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lnNode1">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vennNode1">
    <dgm:scene3d>
      <a:camera prst="orthographicFront"/>
      <a:lightRig rig="threePt" dir="t"/>
    </dgm:scene3d>
    <dgm:sp3d extrusionH="50600" prstMaterial="clear">
      <a:bevelT w="101600" h="80600" prst="relaxedInset"/>
      <a:bevelB w="80600" h="80600" prst="relaxedInset"/>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extrusionH="50600" prstMaterial="metal">
      <a:bevelT w="101600" h="80600" prst="relaxedInset"/>
      <a:bevelB w="80600" h="80600" prst="relaxedInset"/>
    </dgm:sp3d>
    <dgm:txPr/>
    <dgm:style>
      <a:lnRef idx="1">
        <a:scrgbClr r="0" g="0" b="0"/>
      </a:lnRef>
      <a:fillRef idx="1">
        <a:scrgbClr r="0" g="0" b="0"/>
      </a:fillRef>
      <a:effectRef idx="1">
        <a:scrgbClr r="0" g="0" b="0"/>
      </a:effectRef>
      <a:fontRef idx="minor">
        <a:schemeClr val="dk1"/>
      </a:fontRef>
    </dgm:style>
  </dgm:styleLbl>
  <dgm:styleLbl name="node1">
    <dgm:scene3d>
      <a:camera prst="orthographicFront"/>
      <a:lightRig rig="threePt" dir="t"/>
    </dgm:scene3d>
    <dgm:sp3d extrusionH="50600" prstMaterial="metal">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2">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3">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4">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fgImgPlace1">
    <dgm:scene3d>
      <a:camera prst="orthographicFront"/>
      <a:lightRig rig="threePt" dir="t"/>
    </dgm:scene3d>
    <dgm:sp3d z="57200" extrusionH="10600" prstMaterial="plastic">
      <a:bevelT w="101600" h="8600" prst="relaxedInset"/>
      <a:bevelB w="8600" h="8600" prst="relaxedInset"/>
    </dgm:sp3d>
    <dgm:txPr/>
    <dgm:style>
      <a:lnRef idx="0">
        <a:scrgbClr r="0" g="0" b="0"/>
      </a:lnRef>
      <a:fillRef idx="1">
        <a:scrgbClr r="0" g="0" b="0"/>
      </a:fillRef>
      <a:effectRef idx="1">
        <a:scrgbClr r="0" g="0" b="0"/>
      </a:effectRef>
      <a:fontRef idx="minor"/>
    </dgm:style>
  </dgm:styleLbl>
  <dgm:styleLbl name="alignImgPlace1">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dgm:style>
  </dgm:styleLbl>
  <dgm:styleLbl name="bgImgPlace1">
    <dgm:scene3d>
      <a:camera prst="orthographicFront"/>
      <a:lightRig rig="threePt" dir="t"/>
    </dgm:scene3d>
    <dgm:sp3d z="-211800" extrusionH="10600" prstMaterial="plastic">
      <a:bevelT w="101600" h="8600" prst="relaxedInset"/>
      <a:bevelB w="8600" h="8600" prst="relaxedInset"/>
    </dgm:sp3d>
    <dgm:txPr/>
    <dgm:style>
      <a:lnRef idx="0">
        <a:scrgbClr r="0" g="0" b="0"/>
      </a:lnRef>
      <a:fillRef idx="1">
        <a:scrgbClr r="0" g="0" b="0"/>
      </a:fillRef>
      <a:effectRef idx="1">
        <a:scrgbClr r="0" g="0" b="0"/>
      </a:effectRef>
      <a:fontRef idx="minor"/>
    </dgm:style>
  </dgm:styleLbl>
  <dgm:styleLbl name="sibTrans2D1">
    <dgm:scene3d>
      <a:camera prst="orthographicFront"/>
      <a:lightRig rig="threePt" dir="t"/>
    </dgm:scene3d>
    <dgm:sp3d z="-110000">
      <a:bevelT w="40600" h="20600" prst="relaxedInset"/>
    </dgm:sp3d>
    <dgm:txPr/>
    <dgm:style>
      <a:lnRef idx="0">
        <a:scrgbClr r="0" g="0" b="0"/>
      </a:lnRef>
      <a:fillRef idx="1">
        <a:scrgbClr r="0" g="0" b="0"/>
      </a:fillRef>
      <a:effectRef idx="2">
        <a:scrgbClr r="0" g="0" b="0"/>
      </a:effectRef>
      <a:fontRef idx="minor"/>
    </dgm:style>
  </dgm:styleLbl>
  <dgm:styleLbl name="fgSibTrans2D1">
    <dgm:scene3d>
      <a:camera prst="orthographicFront"/>
      <a:lightRig rig="threePt" dir="t"/>
    </dgm:scene3d>
    <dgm:sp3d z="10600">
      <a:bevelT w="40600" h="20600" prst="relaxedInset"/>
    </dgm:sp3d>
    <dgm:txPr/>
    <dgm:style>
      <a:lnRef idx="0">
        <a:scrgbClr r="0" g="0" b="0"/>
      </a:lnRef>
      <a:fillRef idx="1">
        <a:scrgbClr r="0" g="0" b="0"/>
      </a:fillRef>
      <a:effectRef idx="2">
        <a:scrgbClr r="0" g="0" b="0"/>
      </a:effectRef>
      <a:fontRef idx="minor"/>
    </dgm:style>
  </dgm:styleLbl>
  <dgm:styleLbl name="bgSibTrans2D1">
    <dgm:scene3d>
      <a:camera prst="orthographicFront"/>
      <a:lightRig rig="threePt" dir="t"/>
    </dgm:scene3d>
    <dgm:sp3d z="-211800">
      <a:bevelT w="40600" h="20600" prst="relaxedInset"/>
    </dgm:sp3d>
    <dgm:txPr/>
    <dgm:style>
      <a:lnRef idx="0">
        <a:scrgbClr r="0" g="0" b="0"/>
      </a:lnRef>
      <a:fillRef idx="1">
        <a:scrgbClr r="0" g="0" b="0"/>
      </a:fillRef>
      <a:effectRef idx="2">
        <a:scrgbClr r="0" g="0" b="0"/>
      </a:effectRef>
      <a:fontRef idx="minor"/>
    </dgm:style>
  </dgm:styleLbl>
  <dgm:styleLbl name="sibTrans1D1">
    <dgm:scene3d>
      <a:camera prst="orthographicFront"/>
      <a:lightRig rig="threePt" dir="t"/>
    </dgm:scene3d>
    <dgm:sp3d z="-110000"/>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0000"/>
    <dgm:txPr/>
    <dgm:style>
      <a:lnRef idx="1">
        <a:scrgbClr r="0" g="0" b="0"/>
      </a:lnRef>
      <a:fillRef idx="1">
        <a:scrgbClr r="0" g="0" b="0"/>
      </a:fillRef>
      <a:effectRef idx="0">
        <a:scrgbClr r="0" g="0" b="0"/>
      </a:effectRef>
      <a:fontRef idx="minor"/>
    </dgm:style>
  </dgm:styleLbl>
  <dgm:styleLbl name="asst0">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1">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2">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3">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4">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parChTrans2D1">
    <dgm:scene3d>
      <a:camera prst="orthographicFront"/>
      <a:lightRig rig="threePt" dir="t"/>
    </dgm:scene3d>
    <dgm:sp3d z="-110000">
      <a:bevelT w="40600" h="20600" prst="relaxedInset"/>
    </dgm:sp3d>
    <dgm:txPr/>
    <dgm:style>
      <a:lnRef idx="0">
        <a:scrgbClr r="0" g="0" b="0"/>
      </a:lnRef>
      <a:fillRef idx="1">
        <a:scrgbClr r="0" g="0" b="0"/>
      </a:fillRef>
      <a:effectRef idx="0">
        <a:scrgbClr r="0" g="0" b="0"/>
      </a:effectRef>
      <a:fontRef idx="minor"/>
    </dgm:style>
  </dgm:styleLbl>
  <dgm:styleLbl name="parChTrans2D2">
    <dgm:scene3d>
      <a:camera prst="orthographicFront"/>
      <a:lightRig rig="threePt" dir="t"/>
    </dgm:scene3d>
    <dgm:sp3d z="-110000">
      <a:bevelT w="40600" h="20600" prst="relaxedInset"/>
    </dgm:sp3d>
    <dgm:txPr/>
    <dgm:style>
      <a:lnRef idx="0">
        <a:scrgbClr r="0" g="0" b="0"/>
      </a:lnRef>
      <a:fillRef idx="1">
        <a:scrgbClr r="0" g="0" b="0"/>
      </a:fillRef>
      <a:effectRef idx="0">
        <a:scrgbClr r="0" g="0" b="0"/>
      </a:effectRef>
      <a:fontRef idx="minor"/>
    </dgm:style>
  </dgm:styleLbl>
  <dgm:styleLbl name="parChTrans2D3">
    <dgm:scene3d>
      <a:camera prst="orthographicFront"/>
      <a:lightRig rig="threePt" dir="t"/>
    </dgm:scene3d>
    <dgm:sp3d z="-110000"/>
    <dgm:txPr/>
    <dgm:style>
      <a:lnRef idx="0">
        <a:scrgbClr r="0" g="0" b="0"/>
      </a:lnRef>
      <a:fillRef idx="1">
        <a:scrgbClr r="0" g="0" b="0"/>
      </a:fillRef>
      <a:effectRef idx="0">
        <a:scrgbClr r="0" g="0" b="0"/>
      </a:effectRef>
      <a:fontRef idx="minor"/>
    </dgm:style>
  </dgm:styleLbl>
  <dgm:styleLbl name="parChTrans2D4">
    <dgm:scene3d>
      <a:camera prst="orthographicFront"/>
      <a:lightRig rig="threePt" dir="t"/>
    </dgm:scene3d>
    <dgm:sp3d z="-110000"/>
    <dgm:txPr/>
    <dgm:style>
      <a:lnRef idx="0">
        <a:scrgbClr r="0" g="0" b="0"/>
      </a:lnRef>
      <a:fillRef idx="1">
        <a:scrgbClr r="0" g="0" b="0"/>
      </a:fillRef>
      <a:effectRef idx="0">
        <a:scrgbClr r="0" g="0" b="0"/>
      </a:effectRef>
      <a:fontRef idx="minor"/>
    </dgm:style>
  </dgm:styleLbl>
  <dgm:styleLbl name="parChTrans1D1">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z="-161800" extrusionH="10600" prstMaterial="matte">
      <a:bevelT w="90600" h="18600" prst="softRound"/>
      <a:bevelB w="48600" h="8600" prst="relaxedInset"/>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extrusionH="50600">
      <a:bevelT w="101600" h="80600"/>
      <a:bevelB w="80600" h="80600"/>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extrusionH="50600">
      <a:bevelT w="101600" h="80600"/>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z="-161800" extrusionH="10600" prstMaterial="matte">
      <a:bevelT w="90600" h="18600" prst="softRound"/>
      <a:bevelB w="48600" h="8600" prst="relaxedInset"/>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z="57200" extrusionH="600" contourW="3000">
      <a:bevelT w="48600" h="18600" prst="relaxedInset"/>
      <a:bevelB w="48600" h="8600" prst="relaxedInset"/>
    </dgm:sp3d>
    <dgm:txPr/>
    <dgm:style>
      <a:lnRef idx="0">
        <a:scrgbClr r="0" g="0" b="0"/>
      </a:lnRef>
      <a:fillRef idx="1">
        <a:scrgbClr r="0" g="0" b="0"/>
      </a:fillRef>
      <a:effectRef idx="0">
        <a:scrgbClr r="0" g="0" b="0"/>
      </a:effectRef>
      <a:fontRef idx="minor"/>
    </dgm:style>
  </dgm:styleLbl>
  <dgm:styleLbl name="solidAlignAcc1">
    <dgm:scene3d>
      <a:camera prst="orthographicFront"/>
      <a:lightRig rig="threePt" dir="t"/>
    </dgm:scene3d>
    <dgm:sp3d extrusionH="50600" contourW="3000">
      <a:bevelT w="101600" h="80600" prst="relaxedInset"/>
      <a:bevelB w="80600" h="80600" prst="relaxedInset"/>
    </dgm:sp3d>
    <dgm:txPr/>
    <dgm:style>
      <a:lnRef idx="0">
        <a:scrgbClr r="0" g="0" b="0"/>
      </a:lnRef>
      <a:fillRef idx="1">
        <a:scrgbClr r="0" g="0" b="0"/>
      </a:fillRef>
      <a:effectRef idx="0">
        <a:scrgbClr r="0" g="0" b="0"/>
      </a:effectRef>
      <a:fontRef idx="minor"/>
    </dgm:style>
  </dgm:styleLbl>
  <dgm:styleLbl name="solidBgAcc1">
    <dgm:scene3d>
      <a:camera prst="orthographicFront"/>
      <a:lightRig rig="threePt" dir="t"/>
    </dgm:scene3d>
    <dgm:sp3d z="-161800" extrusionH="10600" contourW="3000">
      <a:bevelT w="48600" h="8600" prst="softRound"/>
      <a:bevelB w="48600" h="8600" prst="relaxedInset"/>
    </dgm:sp3d>
    <dgm:txPr/>
    <dgm:style>
      <a:lnRef idx="0">
        <a:scrgbClr r="0" g="0" b="0"/>
      </a:lnRef>
      <a:fillRef idx="1">
        <a:scrgbClr r="0" g="0" b="0"/>
      </a:fillRef>
      <a:effectRef idx="0">
        <a:scrgbClr r="0" g="0" b="0"/>
      </a:effectRef>
      <a:fontRef idx="minor"/>
    </dgm:style>
  </dgm:styleLbl>
  <dgm:styleLbl name="fgAccFollowNode1">
    <dgm:scene3d>
      <a:camera prst="orthographicFront"/>
      <a:lightRig rig="threePt" dir="t"/>
    </dgm:scene3d>
    <dgm:sp3d z="57200" extrusionH="600" contourW="3000">
      <a:bevelT w="48600" h="18600" prst="relaxedInset"/>
      <a:bevelB w="48600" h="8600" prst="relaxedInset"/>
    </dgm:sp3d>
    <dgm:txPr/>
    <dgm:style>
      <a:lnRef idx="0">
        <a:scrgbClr r="0" g="0" b="0"/>
      </a:lnRef>
      <a:fillRef idx="1">
        <a:scrgbClr r="0" g="0" b="0"/>
      </a:fillRef>
      <a:effectRef idx="0">
        <a:scrgbClr r="0" g="0" b="0"/>
      </a:effectRef>
      <a:fontRef idx="minor"/>
    </dgm:style>
  </dgm:styleLbl>
  <dgm:styleLbl name="alignAccFollowNode1">
    <dgm:scene3d>
      <a:camera prst="orthographicFront"/>
      <a:lightRig rig="threePt" dir="t"/>
    </dgm:scene3d>
    <dgm:sp3d extrusionH="50600" contourW="3000">
      <a:bevelT w="101600" h="80600" prst="relaxedInset"/>
      <a:bevelB w="80600" h="80600" prst="relaxedInset"/>
    </dgm:sp3d>
    <dgm:txPr/>
    <dgm:style>
      <a:lnRef idx="0">
        <a:scrgbClr r="0" g="0" b="0"/>
      </a:lnRef>
      <a:fillRef idx="1">
        <a:scrgbClr r="0" g="0" b="0"/>
      </a:fillRef>
      <a:effectRef idx="0">
        <a:scrgbClr r="0" g="0" b="0"/>
      </a:effectRef>
      <a:fontRef idx="minor"/>
    </dgm:style>
  </dgm:styleLbl>
  <dgm:styleLbl name="bgAccFollowNode1">
    <dgm:scene3d>
      <a:camera prst="orthographicFront"/>
      <a:lightRig rig="threePt" dir="t"/>
    </dgm:scene3d>
    <dgm:sp3d z="-161800" extrusionH="10600" contourW="3000">
      <a:bevelT w="48600" h="8600" prst="relaxedInset"/>
      <a:bevelB w="48600" h="8600" prst="relaxedInset"/>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z="-161800" extrusionH="600" contourW="3000">
      <a:bevelT w="48600" h="18600" prst="relaxedInset"/>
      <a:bevelB w="48600" h="8600" prst="relaxedInset"/>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extrusionH="50600">
      <a:bevelT w="80600" h="80600" prst="relaxedInset"/>
      <a:bevelB w="80600" h="80600" prst="relaxedInset"/>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z="57200" extrusionH="600" contourW="3000" prstMaterial="plastic">
      <a:bevelT w="80600" h="18600" prst="relaxedInset"/>
      <a:bevelB w="80600" h="8600" prst="relaxedInset"/>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3d7">
  <dgm:title val=""/>
  <dgm:desc val=""/>
  <dgm:catLst>
    <dgm:cat type="3D" pri="11700"/>
  </dgm:catLst>
  <dgm:scene3d>
    <a:camera prst="perspectiveLeft" zoom="91000"/>
    <a:lightRig rig="threePt" dir="t">
      <a:rot lat="0" lon="0" rev="20640000"/>
    </a:lightRig>
  </dgm:scene3d>
  <dgm:styleLbl name="node0">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lnNode1">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vennNode1">
    <dgm:scene3d>
      <a:camera prst="orthographicFront"/>
      <a:lightRig rig="threePt" dir="t"/>
    </dgm:scene3d>
    <dgm:sp3d extrusionH="50600" prstMaterial="clear">
      <a:bevelT w="101600" h="80600" prst="relaxedInset"/>
      <a:bevelB w="80600" h="80600" prst="relaxedInset"/>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extrusionH="50600" prstMaterial="metal">
      <a:bevelT w="101600" h="80600" prst="relaxedInset"/>
      <a:bevelB w="80600" h="80600" prst="relaxedInset"/>
    </dgm:sp3d>
    <dgm:txPr/>
    <dgm:style>
      <a:lnRef idx="1">
        <a:scrgbClr r="0" g="0" b="0"/>
      </a:lnRef>
      <a:fillRef idx="1">
        <a:scrgbClr r="0" g="0" b="0"/>
      </a:fillRef>
      <a:effectRef idx="1">
        <a:scrgbClr r="0" g="0" b="0"/>
      </a:effectRef>
      <a:fontRef idx="minor">
        <a:schemeClr val="dk1"/>
      </a:fontRef>
    </dgm:style>
  </dgm:styleLbl>
  <dgm:styleLbl name="node1">
    <dgm:scene3d>
      <a:camera prst="orthographicFront"/>
      <a:lightRig rig="threePt" dir="t"/>
    </dgm:scene3d>
    <dgm:sp3d extrusionH="50600" prstMaterial="metal">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2">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3">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4">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fgImgPlace1">
    <dgm:scene3d>
      <a:camera prst="orthographicFront"/>
      <a:lightRig rig="threePt" dir="t"/>
    </dgm:scene3d>
    <dgm:sp3d z="57200" extrusionH="10600" prstMaterial="plastic">
      <a:bevelT w="101600" h="8600" prst="relaxedInset"/>
      <a:bevelB w="8600" h="8600" prst="relaxedInset"/>
    </dgm:sp3d>
    <dgm:txPr/>
    <dgm:style>
      <a:lnRef idx="0">
        <a:scrgbClr r="0" g="0" b="0"/>
      </a:lnRef>
      <a:fillRef idx="1">
        <a:scrgbClr r="0" g="0" b="0"/>
      </a:fillRef>
      <a:effectRef idx="1">
        <a:scrgbClr r="0" g="0" b="0"/>
      </a:effectRef>
      <a:fontRef idx="minor"/>
    </dgm:style>
  </dgm:styleLbl>
  <dgm:styleLbl name="alignImgPlace1">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dgm:style>
  </dgm:styleLbl>
  <dgm:styleLbl name="bgImgPlace1">
    <dgm:scene3d>
      <a:camera prst="orthographicFront"/>
      <a:lightRig rig="threePt" dir="t"/>
    </dgm:scene3d>
    <dgm:sp3d z="-211800" extrusionH="10600" prstMaterial="plastic">
      <a:bevelT w="101600" h="8600" prst="relaxedInset"/>
      <a:bevelB w="8600" h="8600" prst="relaxedInset"/>
    </dgm:sp3d>
    <dgm:txPr/>
    <dgm:style>
      <a:lnRef idx="0">
        <a:scrgbClr r="0" g="0" b="0"/>
      </a:lnRef>
      <a:fillRef idx="1">
        <a:scrgbClr r="0" g="0" b="0"/>
      </a:fillRef>
      <a:effectRef idx="1">
        <a:scrgbClr r="0" g="0" b="0"/>
      </a:effectRef>
      <a:fontRef idx="minor"/>
    </dgm:style>
  </dgm:styleLbl>
  <dgm:styleLbl name="sibTrans2D1">
    <dgm:scene3d>
      <a:camera prst="orthographicFront"/>
      <a:lightRig rig="threePt" dir="t"/>
    </dgm:scene3d>
    <dgm:sp3d z="-110000">
      <a:bevelT w="40600" h="20600" prst="relaxedInset"/>
    </dgm:sp3d>
    <dgm:txPr/>
    <dgm:style>
      <a:lnRef idx="0">
        <a:scrgbClr r="0" g="0" b="0"/>
      </a:lnRef>
      <a:fillRef idx="1">
        <a:scrgbClr r="0" g="0" b="0"/>
      </a:fillRef>
      <a:effectRef idx="2">
        <a:scrgbClr r="0" g="0" b="0"/>
      </a:effectRef>
      <a:fontRef idx="minor"/>
    </dgm:style>
  </dgm:styleLbl>
  <dgm:styleLbl name="fgSibTrans2D1">
    <dgm:scene3d>
      <a:camera prst="orthographicFront"/>
      <a:lightRig rig="threePt" dir="t"/>
    </dgm:scene3d>
    <dgm:sp3d z="10600">
      <a:bevelT w="40600" h="20600" prst="relaxedInset"/>
    </dgm:sp3d>
    <dgm:txPr/>
    <dgm:style>
      <a:lnRef idx="0">
        <a:scrgbClr r="0" g="0" b="0"/>
      </a:lnRef>
      <a:fillRef idx="1">
        <a:scrgbClr r="0" g="0" b="0"/>
      </a:fillRef>
      <a:effectRef idx="2">
        <a:scrgbClr r="0" g="0" b="0"/>
      </a:effectRef>
      <a:fontRef idx="minor"/>
    </dgm:style>
  </dgm:styleLbl>
  <dgm:styleLbl name="bgSibTrans2D1">
    <dgm:scene3d>
      <a:camera prst="orthographicFront"/>
      <a:lightRig rig="threePt" dir="t"/>
    </dgm:scene3d>
    <dgm:sp3d z="-211800">
      <a:bevelT w="40600" h="20600" prst="relaxedInset"/>
    </dgm:sp3d>
    <dgm:txPr/>
    <dgm:style>
      <a:lnRef idx="0">
        <a:scrgbClr r="0" g="0" b="0"/>
      </a:lnRef>
      <a:fillRef idx="1">
        <a:scrgbClr r="0" g="0" b="0"/>
      </a:fillRef>
      <a:effectRef idx="2">
        <a:scrgbClr r="0" g="0" b="0"/>
      </a:effectRef>
      <a:fontRef idx="minor"/>
    </dgm:style>
  </dgm:styleLbl>
  <dgm:styleLbl name="sibTrans1D1">
    <dgm:scene3d>
      <a:camera prst="orthographicFront"/>
      <a:lightRig rig="threePt" dir="t"/>
    </dgm:scene3d>
    <dgm:sp3d z="-110000"/>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0000"/>
    <dgm:txPr/>
    <dgm:style>
      <a:lnRef idx="1">
        <a:scrgbClr r="0" g="0" b="0"/>
      </a:lnRef>
      <a:fillRef idx="1">
        <a:scrgbClr r="0" g="0" b="0"/>
      </a:fillRef>
      <a:effectRef idx="0">
        <a:scrgbClr r="0" g="0" b="0"/>
      </a:effectRef>
      <a:fontRef idx="minor"/>
    </dgm:style>
  </dgm:styleLbl>
  <dgm:styleLbl name="asst0">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1">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2">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3">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4">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parChTrans2D1">
    <dgm:scene3d>
      <a:camera prst="orthographicFront"/>
      <a:lightRig rig="threePt" dir="t"/>
    </dgm:scene3d>
    <dgm:sp3d z="-110000">
      <a:bevelT w="40600" h="20600" prst="relaxedInset"/>
    </dgm:sp3d>
    <dgm:txPr/>
    <dgm:style>
      <a:lnRef idx="0">
        <a:scrgbClr r="0" g="0" b="0"/>
      </a:lnRef>
      <a:fillRef idx="1">
        <a:scrgbClr r="0" g="0" b="0"/>
      </a:fillRef>
      <a:effectRef idx="0">
        <a:scrgbClr r="0" g="0" b="0"/>
      </a:effectRef>
      <a:fontRef idx="minor"/>
    </dgm:style>
  </dgm:styleLbl>
  <dgm:styleLbl name="parChTrans2D2">
    <dgm:scene3d>
      <a:camera prst="orthographicFront"/>
      <a:lightRig rig="threePt" dir="t"/>
    </dgm:scene3d>
    <dgm:sp3d z="-110000">
      <a:bevelT w="40600" h="20600" prst="relaxedInset"/>
    </dgm:sp3d>
    <dgm:txPr/>
    <dgm:style>
      <a:lnRef idx="0">
        <a:scrgbClr r="0" g="0" b="0"/>
      </a:lnRef>
      <a:fillRef idx="1">
        <a:scrgbClr r="0" g="0" b="0"/>
      </a:fillRef>
      <a:effectRef idx="0">
        <a:scrgbClr r="0" g="0" b="0"/>
      </a:effectRef>
      <a:fontRef idx="minor"/>
    </dgm:style>
  </dgm:styleLbl>
  <dgm:styleLbl name="parChTrans2D3">
    <dgm:scene3d>
      <a:camera prst="orthographicFront"/>
      <a:lightRig rig="threePt" dir="t"/>
    </dgm:scene3d>
    <dgm:sp3d z="-110000"/>
    <dgm:txPr/>
    <dgm:style>
      <a:lnRef idx="0">
        <a:scrgbClr r="0" g="0" b="0"/>
      </a:lnRef>
      <a:fillRef idx="1">
        <a:scrgbClr r="0" g="0" b="0"/>
      </a:fillRef>
      <a:effectRef idx="0">
        <a:scrgbClr r="0" g="0" b="0"/>
      </a:effectRef>
      <a:fontRef idx="minor"/>
    </dgm:style>
  </dgm:styleLbl>
  <dgm:styleLbl name="parChTrans2D4">
    <dgm:scene3d>
      <a:camera prst="orthographicFront"/>
      <a:lightRig rig="threePt" dir="t"/>
    </dgm:scene3d>
    <dgm:sp3d z="-110000"/>
    <dgm:txPr/>
    <dgm:style>
      <a:lnRef idx="0">
        <a:scrgbClr r="0" g="0" b="0"/>
      </a:lnRef>
      <a:fillRef idx="1">
        <a:scrgbClr r="0" g="0" b="0"/>
      </a:fillRef>
      <a:effectRef idx="0">
        <a:scrgbClr r="0" g="0" b="0"/>
      </a:effectRef>
      <a:fontRef idx="minor"/>
    </dgm:style>
  </dgm:styleLbl>
  <dgm:styleLbl name="parChTrans1D1">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z="-161800" extrusionH="10600" prstMaterial="matte">
      <a:bevelT w="90600" h="18600" prst="softRound"/>
      <a:bevelB w="48600" h="8600" prst="relaxedInset"/>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extrusionH="50600">
      <a:bevelT w="101600" h="80600"/>
      <a:bevelB w="80600" h="80600"/>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extrusionH="50600">
      <a:bevelT w="101600" h="80600"/>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z="-161800" extrusionH="10600" prstMaterial="matte">
      <a:bevelT w="90600" h="18600" prst="softRound"/>
      <a:bevelB w="48600" h="8600" prst="relaxedInset"/>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z="57200" extrusionH="600" contourW="3000">
      <a:bevelT w="48600" h="18600" prst="relaxedInset"/>
      <a:bevelB w="48600" h="8600" prst="relaxedInset"/>
    </dgm:sp3d>
    <dgm:txPr/>
    <dgm:style>
      <a:lnRef idx="0">
        <a:scrgbClr r="0" g="0" b="0"/>
      </a:lnRef>
      <a:fillRef idx="1">
        <a:scrgbClr r="0" g="0" b="0"/>
      </a:fillRef>
      <a:effectRef idx="0">
        <a:scrgbClr r="0" g="0" b="0"/>
      </a:effectRef>
      <a:fontRef idx="minor"/>
    </dgm:style>
  </dgm:styleLbl>
  <dgm:styleLbl name="solidAlignAcc1">
    <dgm:scene3d>
      <a:camera prst="orthographicFront"/>
      <a:lightRig rig="threePt" dir="t"/>
    </dgm:scene3d>
    <dgm:sp3d extrusionH="50600" contourW="3000">
      <a:bevelT w="101600" h="80600" prst="relaxedInset"/>
      <a:bevelB w="80600" h="80600" prst="relaxedInset"/>
    </dgm:sp3d>
    <dgm:txPr/>
    <dgm:style>
      <a:lnRef idx="0">
        <a:scrgbClr r="0" g="0" b="0"/>
      </a:lnRef>
      <a:fillRef idx="1">
        <a:scrgbClr r="0" g="0" b="0"/>
      </a:fillRef>
      <a:effectRef idx="0">
        <a:scrgbClr r="0" g="0" b="0"/>
      </a:effectRef>
      <a:fontRef idx="minor"/>
    </dgm:style>
  </dgm:styleLbl>
  <dgm:styleLbl name="solidBgAcc1">
    <dgm:scene3d>
      <a:camera prst="orthographicFront"/>
      <a:lightRig rig="threePt" dir="t"/>
    </dgm:scene3d>
    <dgm:sp3d z="-161800" extrusionH="10600" contourW="3000">
      <a:bevelT w="48600" h="8600" prst="softRound"/>
      <a:bevelB w="48600" h="8600" prst="relaxedInset"/>
    </dgm:sp3d>
    <dgm:txPr/>
    <dgm:style>
      <a:lnRef idx="0">
        <a:scrgbClr r="0" g="0" b="0"/>
      </a:lnRef>
      <a:fillRef idx="1">
        <a:scrgbClr r="0" g="0" b="0"/>
      </a:fillRef>
      <a:effectRef idx="0">
        <a:scrgbClr r="0" g="0" b="0"/>
      </a:effectRef>
      <a:fontRef idx="minor"/>
    </dgm:style>
  </dgm:styleLbl>
  <dgm:styleLbl name="fgAccFollowNode1">
    <dgm:scene3d>
      <a:camera prst="orthographicFront"/>
      <a:lightRig rig="threePt" dir="t"/>
    </dgm:scene3d>
    <dgm:sp3d z="57200" extrusionH="600" contourW="3000">
      <a:bevelT w="48600" h="18600" prst="relaxedInset"/>
      <a:bevelB w="48600" h="8600" prst="relaxedInset"/>
    </dgm:sp3d>
    <dgm:txPr/>
    <dgm:style>
      <a:lnRef idx="0">
        <a:scrgbClr r="0" g="0" b="0"/>
      </a:lnRef>
      <a:fillRef idx="1">
        <a:scrgbClr r="0" g="0" b="0"/>
      </a:fillRef>
      <a:effectRef idx="0">
        <a:scrgbClr r="0" g="0" b="0"/>
      </a:effectRef>
      <a:fontRef idx="minor"/>
    </dgm:style>
  </dgm:styleLbl>
  <dgm:styleLbl name="alignAccFollowNode1">
    <dgm:scene3d>
      <a:camera prst="orthographicFront"/>
      <a:lightRig rig="threePt" dir="t"/>
    </dgm:scene3d>
    <dgm:sp3d extrusionH="50600" contourW="3000">
      <a:bevelT w="101600" h="80600" prst="relaxedInset"/>
      <a:bevelB w="80600" h="80600" prst="relaxedInset"/>
    </dgm:sp3d>
    <dgm:txPr/>
    <dgm:style>
      <a:lnRef idx="0">
        <a:scrgbClr r="0" g="0" b="0"/>
      </a:lnRef>
      <a:fillRef idx="1">
        <a:scrgbClr r="0" g="0" b="0"/>
      </a:fillRef>
      <a:effectRef idx="0">
        <a:scrgbClr r="0" g="0" b="0"/>
      </a:effectRef>
      <a:fontRef idx="minor"/>
    </dgm:style>
  </dgm:styleLbl>
  <dgm:styleLbl name="bgAccFollowNode1">
    <dgm:scene3d>
      <a:camera prst="orthographicFront"/>
      <a:lightRig rig="threePt" dir="t"/>
    </dgm:scene3d>
    <dgm:sp3d z="-161800" extrusionH="10600" contourW="3000">
      <a:bevelT w="48600" h="8600" prst="relaxedInset"/>
      <a:bevelB w="48600" h="8600" prst="relaxedInset"/>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z="-161800" extrusionH="600" contourW="3000">
      <a:bevelT w="48600" h="18600" prst="relaxedInset"/>
      <a:bevelB w="48600" h="8600" prst="relaxedInset"/>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extrusionH="50600">
      <a:bevelT w="80600" h="80600" prst="relaxedInset"/>
      <a:bevelB w="80600" h="80600" prst="relaxedInset"/>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z="57200" extrusionH="600" contourW="3000" prstMaterial="plastic">
      <a:bevelT w="80600" h="18600" prst="relaxedInset"/>
      <a:bevelB w="80600" h="8600" prst="relaxedInset"/>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3d7">
  <dgm:title val=""/>
  <dgm:desc val=""/>
  <dgm:catLst>
    <dgm:cat type="3D" pri="11700"/>
  </dgm:catLst>
  <dgm:scene3d>
    <a:camera prst="perspectiveLeft" zoom="91000"/>
    <a:lightRig rig="threePt" dir="t">
      <a:rot lat="0" lon="0" rev="20640000"/>
    </a:lightRig>
  </dgm:scene3d>
  <dgm:styleLbl name="node0">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lnNode1">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vennNode1">
    <dgm:scene3d>
      <a:camera prst="orthographicFront"/>
      <a:lightRig rig="threePt" dir="t"/>
    </dgm:scene3d>
    <dgm:sp3d extrusionH="50600" prstMaterial="clear">
      <a:bevelT w="101600" h="80600" prst="relaxedInset"/>
      <a:bevelB w="80600" h="80600" prst="relaxedInset"/>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extrusionH="50600" prstMaterial="metal">
      <a:bevelT w="101600" h="80600" prst="relaxedInset"/>
      <a:bevelB w="80600" h="80600" prst="relaxedInset"/>
    </dgm:sp3d>
    <dgm:txPr/>
    <dgm:style>
      <a:lnRef idx="1">
        <a:scrgbClr r="0" g="0" b="0"/>
      </a:lnRef>
      <a:fillRef idx="1">
        <a:scrgbClr r="0" g="0" b="0"/>
      </a:fillRef>
      <a:effectRef idx="1">
        <a:scrgbClr r="0" g="0" b="0"/>
      </a:effectRef>
      <a:fontRef idx="minor">
        <a:schemeClr val="dk1"/>
      </a:fontRef>
    </dgm:style>
  </dgm:styleLbl>
  <dgm:styleLbl name="node1">
    <dgm:scene3d>
      <a:camera prst="orthographicFront"/>
      <a:lightRig rig="threePt" dir="t"/>
    </dgm:scene3d>
    <dgm:sp3d extrusionH="50600" prstMaterial="metal">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2">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3">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4">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fgImgPlace1">
    <dgm:scene3d>
      <a:camera prst="orthographicFront"/>
      <a:lightRig rig="threePt" dir="t"/>
    </dgm:scene3d>
    <dgm:sp3d z="57200" extrusionH="10600" prstMaterial="plastic">
      <a:bevelT w="101600" h="8600" prst="relaxedInset"/>
      <a:bevelB w="8600" h="8600" prst="relaxedInset"/>
    </dgm:sp3d>
    <dgm:txPr/>
    <dgm:style>
      <a:lnRef idx="0">
        <a:scrgbClr r="0" g="0" b="0"/>
      </a:lnRef>
      <a:fillRef idx="1">
        <a:scrgbClr r="0" g="0" b="0"/>
      </a:fillRef>
      <a:effectRef idx="1">
        <a:scrgbClr r="0" g="0" b="0"/>
      </a:effectRef>
      <a:fontRef idx="minor"/>
    </dgm:style>
  </dgm:styleLbl>
  <dgm:styleLbl name="alignImgPlace1">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dgm:style>
  </dgm:styleLbl>
  <dgm:styleLbl name="bgImgPlace1">
    <dgm:scene3d>
      <a:camera prst="orthographicFront"/>
      <a:lightRig rig="threePt" dir="t"/>
    </dgm:scene3d>
    <dgm:sp3d z="-211800" extrusionH="10600" prstMaterial="plastic">
      <a:bevelT w="101600" h="8600" prst="relaxedInset"/>
      <a:bevelB w="8600" h="8600" prst="relaxedInset"/>
    </dgm:sp3d>
    <dgm:txPr/>
    <dgm:style>
      <a:lnRef idx="0">
        <a:scrgbClr r="0" g="0" b="0"/>
      </a:lnRef>
      <a:fillRef idx="1">
        <a:scrgbClr r="0" g="0" b="0"/>
      </a:fillRef>
      <a:effectRef idx="1">
        <a:scrgbClr r="0" g="0" b="0"/>
      </a:effectRef>
      <a:fontRef idx="minor"/>
    </dgm:style>
  </dgm:styleLbl>
  <dgm:styleLbl name="sibTrans2D1">
    <dgm:scene3d>
      <a:camera prst="orthographicFront"/>
      <a:lightRig rig="threePt" dir="t"/>
    </dgm:scene3d>
    <dgm:sp3d z="-110000">
      <a:bevelT w="40600" h="20600" prst="relaxedInset"/>
    </dgm:sp3d>
    <dgm:txPr/>
    <dgm:style>
      <a:lnRef idx="0">
        <a:scrgbClr r="0" g="0" b="0"/>
      </a:lnRef>
      <a:fillRef idx="1">
        <a:scrgbClr r="0" g="0" b="0"/>
      </a:fillRef>
      <a:effectRef idx="2">
        <a:scrgbClr r="0" g="0" b="0"/>
      </a:effectRef>
      <a:fontRef idx="minor"/>
    </dgm:style>
  </dgm:styleLbl>
  <dgm:styleLbl name="fgSibTrans2D1">
    <dgm:scene3d>
      <a:camera prst="orthographicFront"/>
      <a:lightRig rig="threePt" dir="t"/>
    </dgm:scene3d>
    <dgm:sp3d z="10600">
      <a:bevelT w="40600" h="20600" prst="relaxedInset"/>
    </dgm:sp3d>
    <dgm:txPr/>
    <dgm:style>
      <a:lnRef idx="0">
        <a:scrgbClr r="0" g="0" b="0"/>
      </a:lnRef>
      <a:fillRef idx="1">
        <a:scrgbClr r="0" g="0" b="0"/>
      </a:fillRef>
      <a:effectRef idx="2">
        <a:scrgbClr r="0" g="0" b="0"/>
      </a:effectRef>
      <a:fontRef idx="minor"/>
    </dgm:style>
  </dgm:styleLbl>
  <dgm:styleLbl name="bgSibTrans2D1">
    <dgm:scene3d>
      <a:camera prst="orthographicFront"/>
      <a:lightRig rig="threePt" dir="t"/>
    </dgm:scene3d>
    <dgm:sp3d z="-211800">
      <a:bevelT w="40600" h="20600" prst="relaxedInset"/>
    </dgm:sp3d>
    <dgm:txPr/>
    <dgm:style>
      <a:lnRef idx="0">
        <a:scrgbClr r="0" g="0" b="0"/>
      </a:lnRef>
      <a:fillRef idx="1">
        <a:scrgbClr r="0" g="0" b="0"/>
      </a:fillRef>
      <a:effectRef idx="2">
        <a:scrgbClr r="0" g="0" b="0"/>
      </a:effectRef>
      <a:fontRef idx="minor"/>
    </dgm:style>
  </dgm:styleLbl>
  <dgm:styleLbl name="sibTrans1D1">
    <dgm:scene3d>
      <a:camera prst="orthographicFront"/>
      <a:lightRig rig="threePt" dir="t"/>
    </dgm:scene3d>
    <dgm:sp3d z="-110000"/>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0000"/>
    <dgm:txPr/>
    <dgm:style>
      <a:lnRef idx="1">
        <a:scrgbClr r="0" g="0" b="0"/>
      </a:lnRef>
      <a:fillRef idx="1">
        <a:scrgbClr r="0" g="0" b="0"/>
      </a:fillRef>
      <a:effectRef idx="0">
        <a:scrgbClr r="0" g="0" b="0"/>
      </a:effectRef>
      <a:fontRef idx="minor"/>
    </dgm:style>
  </dgm:styleLbl>
  <dgm:styleLbl name="asst0">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1">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2">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3">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4">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parChTrans2D1">
    <dgm:scene3d>
      <a:camera prst="orthographicFront"/>
      <a:lightRig rig="threePt" dir="t"/>
    </dgm:scene3d>
    <dgm:sp3d z="-110000">
      <a:bevelT w="40600" h="20600" prst="relaxedInset"/>
    </dgm:sp3d>
    <dgm:txPr/>
    <dgm:style>
      <a:lnRef idx="0">
        <a:scrgbClr r="0" g="0" b="0"/>
      </a:lnRef>
      <a:fillRef idx="1">
        <a:scrgbClr r="0" g="0" b="0"/>
      </a:fillRef>
      <a:effectRef idx="0">
        <a:scrgbClr r="0" g="0" b="0"/>
      </a:effectRef>
      <a:fontRef idx="minor"/>
    </dgm:style>
  </dgm:styleLbl>
  <dgm:styleLbl name="parChTrans2D2">
    <dgm:scene3d>
      <a:camera prst="orthographicFront"/>
      <a:lightRig rig="threePt" dir="t"/>
    </dgm:scene3d>
    <dgm:sp3d z="-110000">
      <a:bevelT w="40600" h="20600" prst="relaxedInset"/>
    </dgm:sp3d>
    <dgm:txPr/>
    <dgm:style>
      <a:lnRef idx="0">
        <a:scrgbClr r="0" g="0" b="0"/>
      </a:lnRef>
      <a:fillRef idx="1">
        <a:scrgbClr r="0" g="0" b="0"/>
      </a:fillRef>
      <a:effectRef idx="0">
        <a:scrgbClr r="0" g="0" b="0"/>
      </a:effectRef>
      <a:fontRef idx="minor"/>
    </dgm:style>
  </dgm:styleLbl>
  <dgm:styleLbl name="parChTrans2D3">
    <dgm:scene3d>
      <a:camera prst="orthographicFront"/>
      <a:lightRig rig="threePt" dir="t"/>
    </dgm:scene3d>
    <dgm:sp3d z="-110000"/>
    <dgm:txPr/>
    <dgm:style>
      <a:lnRef idx="0">
        <a:scrgbClr r="0" g="0" b="0"/>
      </a:lnRef>
      <a:fillRef idx="1">
        <a:scrgbClr r="0" g="0" b="0"/>
      </a:fillRef>
      <a:effectRef idx="0">
        <a:scrgbClr r="0" g="0" b="0"/>
      </a:effectRef>
      <a:fontRef idx="minor"/>
    </dgm:style>
  </dgm:styleLbl>
  <dgm:styleLbl name="parChTrans2D4">
    <dgm:scene3d>
      <a:camera prst="orthographicFront"/>
      <a:lightRig rig="threePt" dir="t"/>
    </dgm:scene3d>
    <dgm:sp3d z="-110000"/>
    <dgm:txPr/>
    <dgm:style>
      <a:lnRef idx="0">
        <a:scrgbClr r="0" g="0" b="0"/>
      </a:lnRef>
      <a:fillRef idx="1">
        <a:scrgbClr r="0" g="0" b="0"/>
      </a:fillRef>
      <a:effectRef idx="0">
        <a:scrgbClr r="0" g="0" b="0"/>
      </a:effectRef>
      <a:fontRef idx="minor"/>
    </dgm:style>
  </dgm:styleLbl>
  <dgm:styleLbl name="parChTrans1D1">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z="-161800" extrusionH="10600" prstMaterial="matte">
      <a:bevelT w="90600" h="18600" prst="softRound"/>
      <a:bevelB w="48600" h="8600" prst="relaxedInset"/>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extrusionH="50600">
      <a:bevelT w="101600" h="80600"/>
      <a:bevelB w="80600" h="80600"/>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extrusionH="50600">
      <a:bevelT w="101600" h="80600"/>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z="-161800" extrusionH="10600" prstMaterial="matte">
      <a:bevelT w="90600" h="18600" prst="softRound"/>
      <a:bevelB w="48600" h="8600" prst="relaxedInset"/>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z="57200" extrusionH="600" contourW="3000">
      <a:bevelT w="48600" h="18600" prst="relaxedInset"/>
      <a:bevelB w="48600" h="8600" prst="relaxedInset"/>
    </dgm:sp3d>
    <dgm:txPr/>
    <dgm:style>
      <a:lnRef idx="0">
        <a:scrgbClr r="0" g="0" b="0"/>
      </a:lnRef>
      <a:fillRef idx="1">
        <a:scrgbClr r="0" g="0" b="0"/>
      </a:fillRef>
      <a:effectRef idx="0">
        <a:scrgbClr r="0" g="0" b="0"/>
      </a:effectRef>
      <a:fontRef idx="minor"/>
    </dgm:style>
  </dgm:styleLbl>
  <dgm:styleLbl name="solidAlignAcc1">
    <dgm:scene3d>
      <a:camera prst="orthographicFront"/>
      <a:lightRig rig="threePt" dir="t"/>
    </dgm:scene3d>
    <dgm:sp3d extrusionH="50600" contourW="3000">
      <a:bevelT w="101600" h="80600" prst="relaxedInset"/>
      <a:bevelB w="80600" h="80600" prst="relaxedInset"/>
    </dgm:sp3d>
    <dgm:txPr/>
    <dgm:style>
      <a:lnRef idx="0">
        <a:scrgbClr r="0" g="0" b="0"/>
      </a:lnRef>
      <a:fillRef idx="1">
        <a:scrgbClr r="0" g="0" b="0"/>
      </a:fillRef>
      <a:effectRef idx="0">
        <a:scrgbClr r="0" g="0" b="0"/>
      </a:effectRef>
      <a:fontRef idx="minor"/>
    </dgm:style>
  </dgm:styleLbl>
  <dgm:styleLbl name="solidBgAcc1">
    <dgm:scene3d>
      <a:camera prst="orthographicFront"/>
      <a:lightRig rig="threePt" dir="t"/>
    </dgm:scene3d>
    <dgm:sp3d z="-161800" extrusionH="10600" contourW="3000">
      <a:bevelT w="48600" h="8600" prst="softRound"/>
      <a:bevelB w="48600" h="8600" prst="relaxedInset"/>
    </dgm:sp3d>
    <dgm:txPr/>
    <dgm:style>
      <a:lnRef idx="0">
        <a:scrgbClr r="0" g="0" b="0"/>
      </a:lnRef>
      <a:fillRef idx="1">
        <a:scrgbClr r="0" g="0" b="0"/>
      </a:fillRef>
      <a:effectRef idx="0">
        <a:scrgbClr r="0" g="0" b="0"/>
      </a:effectRef>
      <a:fontRef idx="minor"/>
    </dgm:style>
  </dgm:styleLbl>
  <dgm:styleLbl name="fgAccFollowNode1">
    <dgm:scene3d>
      <a:camera prst="orthographicFront"/>
      <a:lightRig rig="threePt" dir="t"/>
    </dgm:scene3d>
    <dgm:sp3d z="57200" extrusionH="600" contourW="3000">
      <a:bevelT w="48600" h="18600" prst="relaxedInset"/>
      <a:bevelB w="48600" h="8600" prst="relaxedInset"/>
    </dgm:sp3d>
    <dgm:txPr/>
    <dgm:style>
      <a:lnRef idx="0">
        <a:scrgbClr r="0" g="0" b="0"/>
      </a:lnRef>
      <a:fillRef idx="1">
        <a:scrgbClr r="0" g="0" b="0"/>
      </a:fillRef>
      <a:effectRef idx="0">
        <a:scrgbClr r="0" g="0" b="0"/>
      </a:effectRef>
      <a:fontRef idx="minor"/>
    </dgm:style>
  </dgm:styleLbl>
  <dgm:styleLbl name="alignAccFollowNode1">
    <dgm:scene3d>
      <a:camera prst="orthographicFront"/>
      <a:lightRig rig="threePt" dir="t"/>
    </dgm:scene3d>
    <dgm:sp3d extrusionH="50600" contourW="3000">
      <a:bevelT w="101600" h="80600" prst="relaxedInset"/>
      <a:bevelB w="80600" h="80600" prst="relaxedInset"/>
    </dgm:sp3d>
    <dgm:txPr/>
    <dgm:style>
      <a:lnRef idx="0">
        <a:scrgbClr r="0" g="0" b="0"/>
      </a:lnRef>
      <a:fillRef idx="1">
        <a:scrgbClr r="0" g="0" b="0"/>
      </a:fillRef>
      <a:effectRef idx="0">
        <a:scrgbClr r="0" g="0" b="0"/>
      </a:effectRef>
      <a:fontRef idx="minor"/>
    </dgm:style>
  </dgm:styleLbl>
  <dgm:styleLbl name="bgAccFollowNode1">
    <dgm:scene3d>
      <a:camera prst="orthographicFront"/>
      <a:lightRig rig="threePt" dir="t"/>
    </dgm:scene3d>
    <dgm:sp3d z="-161800" extrusionH="10600" contourW="3000">
      <a:bevelT w="48600" h="8600" prst="relaxedInset"/>
      <a:bevelB w="48600" h="8600" prst="relaxedInset"/>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z="-161800" extrusionH="600" contourW="3000">
      <a:bevelT w="48600" h="18600" prst="relaxedInset"/>
      <a:bevelB w="48600" h="8600" prst="relaxedInset"/>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extrusionH="50600">
      <a:bevelT w="80600" h="80600" prst="relaxedInset"/>
      <a:bevelB w="80600" h="80600" prst="relaxedInset"/>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z="57200" extrusionH="600" contourW="3000" prstMaterial="plastic">
      <a:bevelT w="80600" h="18600" prst="relaxedInset"/>
      <a:bevelB w="80600" h="8600" prst="relaxedInset"/>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xml><?xml version="1.0" encoding="utf-8"?>
<dgm:styleDef xmlns:dgm="http://schemas.openxmlformats.org/drawingml/2006/diagram" xmlns:a="http://schemas.openxmlformats.org/drawingml/2006/main" uniqueId="urn:microsoft.com/office/officeart/2005/8/quickstyle/3d7">
  <dgm:title val=""/>
  <dgm:desc val=""/>
  <dgm:catLst>
    <dgm:cat type="3D" pri="11700"/>
  </dgm:catLst>
  <dgm:scene3d>
    <a:camera prst="perspectiveLeft" zoom="91000"/>
    <a:lightRig rig="threePt" dir="t">
      <a:rot lat="0" lon="0" rev="20640000"/>
    </a:lightRig>
  </dgm:scene3d>
  <dgm:styleLbl name="node0">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lnNode1">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vennNode1">
    <dgm:scene3d>
      <a:camera prst="orthographicFront"/>
      <a:lightRig rig="threePt" dir="t"/>
    </dgm:scene3d>
    <dgm:sp3d extrusionH="50600" prstMaterial="clear">
      <a:bevelT w="101600" h="80600" prst="relaxedInset"/>
      <a:bevelB w="80600" h="80600" prst="relaxedInset"/>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extrusionH="50600" prstMaterial="metal">
      <a:bevelT w="101600" h="80600" prst="relaxedInset"/>
      <a:bevelB w="80600" h="80600" prst="relaxedInset"/>
    </dgm:sp3d>
    <dgm:txPr/>
    <dgm:style>
      <a:lnRef idx="1">
        <a:scrgbClr r="0" g="0" b="0"/>
      </a:lnRef>
      <a:fillRef idx="1">
        <a:scrgbClr r="0" g="0" b="0"/>
      </a:fillRef>
      <a:effectRef idx="1">
        <a:scrgbClr r="0" g="0" b="0"/>
      </a:effectRef>
      <a:fontRef idx="minor">
        <a:schemeClr val="dk1"/>
      </a:fontRef>
    </dgm:style>
  </dgm:styleLbl>
  <dgm:styleLbl name="node1">
    <dgm:scene3d>
      <a:camera prst="orthographicFront"/>
      <a:lightRig rig="threePt" dir="t"/>
    </dgm:scene3d>
    <dgm:sp3d extrusionH="50600" prstMaterial="metal">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2">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3">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4">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fgImgPlace1">
    <dgm:scene3d>
      <a:camera prst="orthographicFront"/>
      <a:lightRig rig="threePt" dir="t"/>
    </dgm:scene3d>
    <dgm:sp3d z="57200" extrusionH="10600" prstMaterial="plastic">
      <a:bevelT w="101600" h="8600" prst="relaxedInset"/>
      <a:bevelB w="8600" h="8600" prst="relaxedInset"/>
    </dgm:sp3d>
    <dgm:txPr/>
    <dgm:style>
      <a:lnRef idx="0">
        <a:scrgbClr r="0" g="0" b="0"/>
      </a:lnRef>
      <a:fillRef idx="1">
        <a:scrgbClr r="0" g="0" b="0"/>
      </a:fillRef>
      <a:effectRef idx="1">
        <a:scrgbClr r="0" g="0" b="0"/>
      </a:effectRef>
      <a:fontRef idx="minor"/>
    </dgm:style>
  </dgm:styleLbl>
  <dgm:styleLbl name="alignImgPlace1">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dgm:style>
  </dgm:styleLbl>
  <dgm:styleLbl name="bgImgPlace1">
    <dgm:scene3d>
      <a:camera prst="orthographicFront"/>
      <a:lightRig rig="threePt" dir="t"/>
    </dgm:scene3d>
    <dgm:sp3d z="-211800" extrusionH="10600" prstMaterial="plastic">
      <a:bevelT w="101600" h="8600" prst="relaxedInset"/>
      <a:bevelB w="8600" h="8600" prst="relaxedInset"/>
    </dgm:sp3d>
    <dgm:txPr/>
    <dgm:style>
      <a:lnRef idx="0">
        <a:scrgbClr r="0" g="0" b="0"/>
      </a:lnRef>
      <a:fillRef idx="1">
        <a:scrgbClr r="0" g="0" b="0"/>
      </a:fillRef>
      <a:effectRef idx="1">
        <a:scrgbClr r="0" g="0" b="0"/>
      </a:effectRef>
      <a:fontRef idx="minor"/>
    </dgm:style>
  </dgm:styleLbl>
  <dgm:styleLbl name="sibTrans2D1">
    <dgm:scene3d>
      <a:camera prst="orthographicFront"/>
      <a:lightRig rig="threePt" dir="t"/>
    </dgm:scene3d>
    <dgm:sp3d z="-110000">
      <a:bevelT w="40600" h="20600" prst="relaxedInset"/>
    </dgm:sp3d>
    <dgm:txPr/>
    <dgm:style>
      <a:lnRef idx="0">
        <a:scrgbClr r="0" g="0" b="0"/>
      </a:lnRef>
      <a:fillRef idx="1">
        <a:scrgbClr r="0" g="0" b="0"/>
      </a:fillRef>
      <a:effectRef idx="2">
        <a:scrgbClr r="0" g="0" b="0"/>
      </a:effectRef>
      <a:fontRef idx="minor"/>
    </dgm:style>
  </dgm:styleLbl>
  <dgm:styleLbl name="fgSibTrans2D1">
    <dgm:scene3d>
      <a:camera prst="orthographicFront"/>
      <a:lightRig rig="threePt" dir="t"/>
    </dgm:scene3d>
    <dgm:sp3d z="10600">
      <a:bevelT w="40600" h="20600" prst="relaxedInset"/>
    </dgm:sp3d>
    <dgm:txPr/>
    <dgm:style>
      <a:lnRef idx="0">
        <a:scrgbClr r="0" g="0" b="0"/>
      </a:lnRef>
      <a:fillRef idx="1">
        <a:scrgbClr r="0" g="0" b="0"/>
      </a:fillRef>
      <a:effectRef idx="2">
        <a:scrgbClr r="0" g="0" b="0"/>
      </a:effectRef>
      <a:fontRef idx="minor"/>
    </dgm:style>
  </dgm:styleLbl>
  <dgm:styleLbl name="bgSibTrans2D1">
    <dgm:scene3d>
      <a:camera prst="orthographicFront"/>
      <a:lightRig rig="threePt" dir="t"/>
    </dgm:scene3d>
    <dgm:sp3d z="-211800">
      <a:bevelT w="40600" h="20600" prst="relaxedInset"/>
    </dgm:sp3d>
    <dgm:txPr/>
    <dgm:style>
      <a:lnRef idx="0">
        <a:scrgbClr r="0" g="0" b="0"/>
      </a:lnRef>
      <a:fillRef idx="1">
        <a:scrgbClr r="0" g="0" b="0"/>
      </a:fillRef>
      <a:effectRef idx="2">
        <a:scrgbClr r="0" g="0" b="0"/>
      </a:effectRef>
      <a:fontRef idx="minor"/>
    </dgm:style>
  </dgm:styleLbl>
  <dgm:styleLbl name="sibTrans1D1">
    <dgm:scene3d>
      <a:camera prst="orthographicFront"/>
      <a:lightRig rig="threePt" dir="t"/>
    </dgm:scene3d>
    <dgm:sp3d z="-110000"/>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0000"/>
    <dgm:txPr/>
    <dgm:style>
      <a:lnRef idx="1">
        <a:scrgbClr r="0" g="0" b="0"/>
      </a:lnRef>
      <a:fillRef idx="1">
        <a:scrgbClr r="0" g="0" b="0"/>
      </a:fillRef>
      <a:effectRef idx="0">
        <a:scrgbClr r="0" g="0" b="0"/>
      </a:effectRef>
      <a:fontRef idx="minor"/>
    </dgm:style>
  </dgm:styleLbl>
  <dgm:styleLbl name="asst0">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1">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2">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3">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4">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parChTrans2D1">
    <dgm:scene3d>
      <a:camera prst="orthographicFront"/>
      <a:lightRig rig="threePt" dir="t"/>
    </dgm:scene3d>
    <dgm:sp3d z="-110000">
      <a:bevelT w="40600" h="20600" prst="relaxedInset"/>
    </dgm:sp3d>
    <dgm:txPr/>
    <dgm:style>
      <a:lnRef idx="0">
        <a:scrgbClr r="0" g="0" b="0"/>
      </a:lnRef>
      <a:fillRef idx="1">
        <a:scrgbClr r="0" g="0" b="0"/>
      </a:fillRef>
      <a:effectRef idx="0">
        <a:scrgbClr r="0" g="0" b="0"/>
      </a:effectRef>
      <a:fontRef idx="minor"/>
    </dgm:style>
  </dgm:styleLbl>
  <dgm:styleLbl name="parChTrans2D2">
    <dgm:scene3d>
      <a:camera prst="orthographicFront"/>
      <a:lightRig rig="threePt" dir="t"/>
    </dgm:scene3d>
    <dgm:sp3d z="-110000">
      <a:bevelT w="40600" h="20600" prst="relaxedInset"/>
    </dgm:sp3d>
    <dgm:txPr/>
    <dgm:style>
      <a:lnRef idx="0">
        <a:scrgbClr r="0" g="0" b="0"/>
      </a:lnRef>
      <a:fillRef idx="1">
        <a:scrgbClr r="0" g="0" b="0"/>
      </a:fillRef>
      <a:effectRef idx="0">
        <a:scrgbClr r="0" g="0" b="0"/>
      </a:effectRef>
      <a:fontRef idx="minor"/>
    </dgm:style>
  </dgm:styleLbl>
  <dgm:styleLbl name="parChTrans2D3">
    <dgm:scene3d>
      <a:camera prst="orthographicFront"/>
      <a:lightRig rig="threePt" dir="t"/>
    </dgm:scene3d>
    <dgm:sp3d z="-110000"/>
    <dgm:txPr/>
    <dgm:style>
      <a:lnRef idx="0">
        <a:scrgbClr r="0" g="0" b="0"/>
      </a:lnRef>
      <a:fillRef idx="1">
        <a:scrgbClr r="0" g="0" b="0"/>
      </a:fillRef>
      <a:effectRef idx="0">
        <a:scrgbClr r="0" g="0" b="0"/>
      </a:effectRef>
      <a:fontRef idx="minor"/>
    </dgm:style>
  </dgm:styleLbl>
  <dgm:styleLbl name="parChTrans2D4">
    <dgm:scene3d>
      <a:camera prst="orthographicFront"/>
      <a:lightRig rig="threePt" dir="t"/>
    </dgm:scene3d>
    <dgm:sp3d z="-110000"/>
    <dgm:txPr/>
    <dgm:style>
      <a:lnRef idx="0">
        <a:scrgbClr r="0" g="0" b="0"/>
      </a:lnRef>
      <a:fillRef idx="1">
        <a:scrgbClr r="0" g="0" b="0"/>
      </a:fillRef>
      <a:effectRef idx="0">
        <a:scrgbClr r="0" g="0" b="0"/>
      </a:effectRef>
      <a:fontRef idx="minor"/>
    </dgm:style>
  </dgm:styleLbl>
  <dgm:styleLbl name="parChTrans1D1">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z="-161800" extrusionH="10600" prstMaterial="matte">
      <a:bevelT w="90600" h="18600" prst="softRound"/>
      <a:bevelB w="48600" h="8600" prst="relaxedInset"/>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extrusionH="50600">
      <a:bevelT w="101600" h="80600"/>
      <a:bevelB w="80600" h="80600"/>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extrusionH="50600">
      <a:bevelT w="101600" h="80600"/>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z="-161800" extrusionH="10600" prstMaterial="matte">
      <a:bevelT w="90600" h="18600" prst="softRound"/>
      <a:bevelB w="48600" h="8600" prst="relaxedInset"/>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z="57200" extrusionH="600" contourW="3000">
      <a:bevelT w="48600" h="18600" prst="relaxedInset"/>
      <a:bevelB w="48600" h="8600" prst="relaxedInset"/>
    </dgm:sp3d>
    <dgm:txPr/>
    <dgm:style>
      <a:lnRef idx="0">
        <a:scrgbClr r="0" g="0" b="0"/>
      </a:lnRef>
      <a:fillRef idx="1">
        <a:scrgbClr r="0" g="0" b="0"/>
      </a:fillRef>
      <a:effectRef idx="0">
        <a:scrgbClr r="0" g="0" b="0"/>
      </a:effectRef>
      <a:fontRef idx="minor"/>
    </dgm:style>
  </dgm:styleLbl>
  <dgm:styleLbl name="solidAlignAcc1">
    <dgm:scene3d>
      <a:camera prst="orthographicFront"/>
      <a:lightRig rig="threePt" dir="t"/>
    </dgm:scene3d>
    <dgm:sp3d extrusionH="50600" contourW="3000">
      <a:bevelT w="101600" h="80600" prst="relaxedInset"/>
      <a:bevelB w="80600" h="80600" prst="relaxedInset"/>
    </dgm:sp3d>
    <dgm:txPr/>
    <dgm:style>
      <a:lnRef idx="0">
        <a:scrgbClr r="0" g="0" b="0"/>
      </a:lnRef>
      <a:fillRef idx="1">
        <a:scrgbClr r="0" g="0" b="0"/>
      </a:fillRef>
      <a:effectRef idx="0">
        <a:scrgbClr r="0" g="0" b="0"/>
      </a:effectRef>
      <a:fontRef idx="minor"/>
    </dgm:style>
  </dgm:styleLbl>
  <dgm:styleLbl name="solidBgAcc1">
    <dgm:scene3d>
      <a:camera prst="orthographicFront"/>
      <a:lightRig rig="threePt" dir="t"/>
    </dgm:scene3d>
    <dgm:sp3d z="-161800" extrusionH="10600" contourW="3000">
      <a:bevelT w="48600" h="8600" prst="softRound"/>
      <a:bevelB w="48600" h="8600" prst="relaxedInset"/>
    </dgm:sp3d>
    <dgm:txPr/>
    <dgm:style>
      <a:lnRef idx="0">
        <a:scrgbClr r="0" g="0" b="0"/>
      </a:lnRef>
      <a:fillRef idx="1">
        <a:scrgbClr r="0" g="0" b="0"/>
      </a:fillRef>
      <a:effectRef idx="0">
        <a:scrgbClr r="0" g="0" b="0"/>
      </a:effectRef>
      <a:fontRef idx="minor"/>
    </dgm:style>
  </dgm:styleLbl>
  <dgm:styleLbl name="fgAccFollowNode1">
    <dgm:scene3d>
      <a:camera prst="orthographicFront"/>
      <a:lightRig rig="threePt" dir="t"/>
    </dgm:scene3d>
    <dgm:sp3d z="57200" extrusionH="600" contourW="3000">
      <a:bevelT w="48600" h="18600" prst="relaxedInset"/>
      <a:bevelB w="48600" h="8600" prst="relaxedInset"/>
    </dgm:sp3d>
    <dgm:txPr/>
    <dgm:style>
      <a:lnRef idx="0">
        <a:scrgbClr r="0" g="0" b="0"/>
      </a:lnRef>
      <a:fillRef idx="1">
        <a:scrgbClr r="0" g="0" b="0"/>
      </a:fillRef>
      <a:effectRef idx="0">
        <a:scrgbClr r="0" g="0" b="0"/>
      </a:effectRef>
      <a:fontRef idx="minor"/>
    </dgm:style>
  </dgm:styleLbl>
  <dgm:styleLbl name="alignAccFollowNode1">
    <dgm:scene3d>
      <a:camera prst="orthographicFront"/>
      <a:lightRig rig="threePt" dir="t"/>
    </dgm:scene3d>
    <dgm:sp3d extrusionH="50600" contourW="3000">
      <a:bevelT w="101600" h="80600" prst="relaxedInset"/>
      <a:bevelB w="80600" h="80600" prst="relaxedInset"/>
    </dgm:sp3d>
    <dgm:txPr/>
    <dgm:style>
      <a:lnRef idx="0">
        <a:scrgbClr r="0" g="0" b="0"/>
      </a:lnRef>
      <a:fillRef idx="1">
        <a:scrgbClr r="0" g="0" b="0"/>
      </a:fillRef>
      <a:effectRef idx="0">
        <a:scrgbClr r="0" g="0" b="0"/>
      </a:effectRef>
      <a:fontRef idx="minor"/>
    </dgm:style>
  </dgm:styleLbl>
  <dgm:styleLbl name="bgAccFollowNode1">
    <dgm:scene3d>
      <a:camera prst="orthographicFront"/>
      <a:lightRig rig="threePt" dir="t"/>
    </dgm:scene3d>
    <dgm:sp3d z="-161800" extrusionH="10600" contourW="3000">
      <a:bevelT w="48600" h="8600" prst="relaxedInset"/>
      <a:bevelB w="48600" h="8600" prst="relaxedInset"/>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z="-161800" extrusionH="600" contourW="3000">
      <a:bevelT w="48600" h="18600" prst="relaxedInset"/>
      <a:bevelB w="48600" h="8600" prst="relaxedInset"/>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extrusionH="50600">
      <a:bevelT w="80600" h="80600" prst="relaxedInset"/>
      <a:bevelB w="80600" h="80600" prst="relaxedInset"/>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z="57200" extrusionH="600" contourW="3000" prstMaterial="plastic">
      <a:bevelT w="80600" h="18600" prst="relaxedInset"/>
      <a:bevelB w="80600" h="8600" prst="relaxedInset"/>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8.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encabezado"/>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s-MX"/>
          </a:p>
        </p:txBody>
      </p:sp>
      <p:sp>
        <p:nvSpPr>
          <p:cNvPr id="3" name="2 Marcador de fecha"/>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875EBE7-97D7-4147-A4E0-FFA19FCACA56}" type="datetimeFigureOut">
              <a:rPr lang="es-MX" smtClean="0"/>
              <a:t>25/04/2017</a:t>
            </a:fld>
            <a:endParaRPr lang="es-MX"/>
          </a:p>
        </p:txBody>
      </p:sp>
      <p:sp>
        <p:nvSpPr>
          <p:cNvPr id="4" name="3 Marcador de imagen de diapositiva"/>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s-MX"/>
          </a:p>
        </p:txBody>
      </p:sp>
      <p:sp>
        <p:nvSpPr>
          <p:cNvPr id="5" name="4 Marcador de notas"/>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6" name="5 Marcador de pie de página"/>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s-MX"/>
          </a:p>
        </p:txBody>
      </p:sp>
      <p:sp>
        <p:nvSpPr>
          <p:cNvPr id="7" name="6 Marcador de número de diapositiva"/>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DA2339D-5F96-43C6-99AC-5287B4F6FE8C}" type="slidenum">
              <a:rPr lang="es-MX" smtClean="0"/>
              <a:t>‹Nº›</a:t>
            </a:fld>
            <a:endParaRPr lang="es-MX"/>
          </a:p>
        </p:txBody>
      </p:sp>
    </p:spTree>
    <p:extLst>
      <p:ext uri="{BB962C8B-B14F-4D97-AF65-F5344CB8AC3E}">
        <p14:creationId xmlns:p14="http://schemas.microsoft.com/office/powerpoint/2010/main" val="300614685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MX" dirty="0"/>
              <a:t>Entidades</a:t>
            </a:r>
            <a:r>
              <a:rPr lang="es-MX" baseline="0" dirty="0"/>
              <a:t> Responsables de Carga: </a:t>
            </a:r>
          </a:p>
          <a:p>
            <a:r>
              <a:rPr lang="es-MX" baseline="0" dirty="0"/>
              <a:t>SSB (Suministrador de Servicio Básico) ; </a:t>
            </a:r>
          </a:p>
          <a:p>
            <a:r>
              <a:rPr lang="es-MX" baseline="0" dirty="0"/>
              <a:t>SSC (Suministrador de Servicio Calificado) ; </a:t>
            </a:r>
          </a:p>
          <a:p>
            <a:r>
              <a:rPr lang="es-MX" baseline="0" dirty="0"/>
              <a:t>SUR (Suministrador de Último Recurso) ; </a:t>
            </a:r>
          </a:p>
          <a:p>
            <a:r>
              <a:rPr lang="es-MX" baseline="0" dirty="0"/>
              <a:t>UCPM (Usuarios Calificados Participantes del Mercado)</a:t>
            </a:r>
          </a:p>
          <a:p>
            <a:r>
              <a:rPr lang="es-MX" sz="1200" b="0" i="0" u="none" strike="noStrike" kern="1200" baseline="0" dirty="0">
                <a:solidFill>
                  <a:schemeClr val="tx1"/>
                </a:solidFill>
                <a:latin typeface="+mn-lt"/>
                <a:ea typeface="+mn-ea"/>
                <a:cs typeface="+mn-cs"/>
              </a:rPr>
              <a:t>El costo de adquisición de las Bases de Licitación será de </a:t>
            </a:r>
            <a:r>
              <a:rPr lang="es-MX" sz="1200" b="1" i="0" u="none" strike="noStrike" kern="1200" baseline="0" dirty="0">
                <a:solidFill>
                  <a:schemeClr val="tx1"/>
                </a:solidFill>
                <a:latin typeface="+mn-lt"/>
                <a:ea typeface="+mn-ea"/>
                <a:cs typeface="+mn-cs"/>
              </a:rPr>
              <a:t>5,000 </a:t>
            </a:r>
            <a:r>
              <a:rPr lang="es-MX" sz="1200" b="1" i="0" u="none" strike="noStrike" kern="1200" baseline="0" dirty="0" err="1">
                <a:solidFill>
                  <a:schemeClr val="tx1"/>
                </a:solidFill>
                <a:latin typeface="+mn-lt"/>
                <a:ea typeface="+mn-ea"/>
                <a:cs typeface="+mn-cs"/>
              </a:rPr>
              <a:t>UDIs</a:t>
            </a:r>
            <a:r>
              <a:rPr lang="es-MX" sz="1200" b="1" i="0" u="none" strike="noStrike" kern="1200" baseline="0" dirty="0">
                <a:solidFill>
                  <a:schemeClr val="tx1"/>
                </a:solidFill>
                <a:latin typeface="+mn-lt"/>
                <a:ea typeface="+mn-ea"/>
                <a:cs typeface="+mn-cs"/>
              </a:rPr>
              <a:t> </a:t>
            </a:r>
            <a:r>
              <a:rPr lang="es-MX" sz="1200" b="0" i="0" u="none" strike="noStrike" kern="1200" baseline="0" dirty="0">
                <a:solidFill>
                  <a:schemeClr val="tx1"/>
                </a:solidFill>
                <a:latin typeface="+mn-lt"/>
                <a:ea typeface="+mn-ea"/>
                <a:cs typeface="+mn-cs"/>
              </a:rPr>
              <a:t>para cada interesado.</a:t>
            </a:r>
            <a:endParaRPr lang="es-MX" baseline="0" dirty="0"/>
          </a:p>
          <a:p>
            <a:r>
              <a:rPr lang="es-MX" sz="1200" b="0" i="0" u="none" strike="noStrike" kern="1200" baseline="0" dirty="0">
                <a:solidFill>
                  <a:schemeClr val="tx1"/>
                </a:solidFill>
                <a:latin typeface="+mn-lt"/>
                <a:ea typeface="+mn-ea"/>
                <a:cs typeface="+mn-cs"/>
              </a:rPr>
              <a:t>El costo de la evaluación de solicitud de registro como Comprador Potencial será de </a:t>
            </a:r>
            <a:r>
              <a:rPr lang="es-MX" sz="1200" b="1" i="0" u="none" strike="noStrike" kern="1200" baseline="0" dirty="0">
                <a:solidFill>
                  <a:schemeClr val="tx1"/>
                </a:solidFill>
                <a:latin typeface="+mn-lt"/>
                <a:ea typeface="+mn-ea"/>
                <a:cs typeface="+mn-cs"/>
              </a:rPr>
              <a:t>50,000 </a:t>
            </a:r>
            <a:r>
              <a:rPr lang="es-MX" sz="1200" b="1" i="0" u="none" strike="noStrike" kern="1200" baseline="0" dirty="0" err="1">
                <a:solidFill>
                  <a:schemeClr val="tx1"/>
                </a:solidFill>
                <a:latin typeface="+mn-lt"/>
                <a:ea typeface="+mn-ea"/>
                <a:cs typeface="+mn-cs"/>
              </a:rPr>
              <a:t>UDIs</a:t>
            </a:r>
            <a:r>
              <a:rPr lang="es-MX" sz="1200" b="0" i="0" u="none" strike="noStrike" kern="1200" baseline="0" dirty="0">
                <a:solidFill>
                  <a:schemeClr val="tx1"/>
                </a:solidFill>
                <a:latin typeface="+mn-lt"/>
                <a:ea typeface="+mn-ea"/>
                <a:cs typeface="+mn-cs"/>
              </a:rPr>
              <a:t> para cada Entidad Responsable de Carga.</a:t>
            </a:r>
            <a:endParaRPr lang="es-MX" baseline="0" dirty="0"/>
          </a:p>
          <a:p>
            <a:r>
              <a:rPr lang="es-MX" baseline="0" dirty="0"/>
              <a:t>La solicitud de registro como compradores potenciales deberá realizarse en la fecha señalada en la convocatoria de la subasta y conforme al ANEXO ?? El CENACE cuenta con 10 días hábiles para registrar a la ERC. </a:t>
            </a:r>
            <a:r>
              <a:rPr lang="es-ES_tradnl" sz="1200" u="none" strike="noStrike" kern="1200" dirty="0">
                <a:solidFill>
                  <a:schemeClr val="tx1"/>
                </a:solidFill>
                <a:effectLst/>
                <a:latin typeface="+mn-lt"/>
                <a:ea typeface="+mn-ea"/>
                <a:cs typeface="+mn-cs"/>
              </a:rPr>
              <a:t>Si el CENACE considera que la información presentada por el Suministrador de Servicios Básicos y en su caso a las demás Entidades Responsables de Carga para su registro como Comprador Potencial es insuficiente, deberá hacérselos saber a más tardar al cuarto día hábil después de presentada su solicitud. El Suministrador de Servicios Básicos y en su caso las Entidades Responsables de Carga contará con un plazo de cinco días hábiles para subsanar la omisión. El plazo para que el CENACE registre al Suministrador de Servicios Básicos y en su caso las Entidades Responsables de Carga como Compradores Potenciales se reanudará al día siguiente a que éste presente la información faltante o adicional requerida por el CENACE. Si el Suministrador de Servicios Básicos y en su caso a las Entidades Responsables de Carga no subsana su omisión dentro del plazo señalado en el numeral anterior, el CENACE desechará su solicitud. </a:t>
            </a:r>
            <a:endParaRPr lang="es-MX" sz="1200" u="none" strike="noStrike" kern="1200" dirty="0">
              <a:solidFill>
                <a:schemeClr val="tx1"/>
              </a:solidFill>
              <a:effectLst/>
              <a:latin typeface="+mn-lt"/>
              <a:ea typeface="+mn-ea"/>
              <a:cs typeface="+mn-cs"/>
            </a:endParaRPr>
          </a:p>
          <a:p>
            <a:endParaRPr lang="es-MX" dirty="0"/>
          </a:p>
        </p:txBody>
      </p:sp>
      <p:sp>
        <p:nvSpPr>
          <p:cNvPr id="4" name="Marcador de número de diapositiva 3"/>
          <p:cNvSpPr>
            <a:spLocks noGrp="1"/>
          </p:cNvSpPr>
          <p:nvPr>
            <p:ph type="sldNum" sz="quarter" idx="10"/>
          </p:nvPr>
        </p:nvSpPr>
        <p:spPr/>
        <p:txBody>
          <a:bodyPr/>
          <a:lstStyle/>
          <a:p>
            <a:fld id="{BDA2339D-5F96-43C6-99AC-5287B4F6FE8C}" type="slidenum">
              <a:rPr lang="es-MX" smtClean="0"/>
              <a:t>21</a:t>
            </a:fld>
            <a:endParaRPr lang="es-MX"/>
          </a:p>
        </p:txBody>
      </p:sp>
    </p:spTree>
    <p:extLst>
      <p:ext uri="{BB962C8B-B14F-4D97-AF65-F5344CB8AC3E}">
        <p14:creationId xmlns:p14="http://schemas.microsoft.com/office/powerpoint/2010/main" val="150800498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MX" dirty="0"/>
              <a:t>Registro de vendedores, ofertas de venta y precalificación ???</a:t>
            </a:r>
          </a:p>
        </p:txBody>
      </p:sp>
      <p:sp>
        <p:nvSpPr>
          <p:cNvPr id="4" name="Marcador de número de diapositiva 3"/>
          <p:cNvSpPr>
            <a:spLocks noGrp="1"/>
          </p:cNvSpPr>
          <p:nvPr>
            <p:ph type="sldNum" sz="quarter" idx="10"/>
          </p:nvPr>
        </p:nvSpPr>
        <p:spPr/>
        <p:txBody>
          <a:bodyPr/>
          <a:lstStyle/>
          <a:p>
            <a:fld id="{BDA2339D-5F96-43C6-99AC-5287B4F6FE8C}" type="slidenum">
              <a:rPr lang="es-MX" smtClean="0"/>
              <a:t>33</a:t>
            </a:fld>
            <a:endParaRPr lang="es-MX"/>
          </a:p>
        </p:txBody>
      </p:sp>
    </p:spTree>
    <p:extLst>
      <p:ext uri="{BB962C8B-B14F-4D97-AF65-F5344CB8AC3E}">
        <p14:creationId xmlns:p14="http://schemas.microsoft.com/office/powerpoint/2010/main" val="59061041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MX" dirty="0"/>
          </a:p>
        </p:txBody>
      </p:sp>
      <p:sp>
        <p:nvSpPr>
          <p:cNvPr id="4" name="Marcador de número de diapositiva 3"/>
          <p:cNvSpPr>
            <a:spLocks noGrp="1"/>
          </p:cNvSpPr>
          <p:nvPr>
            <p:ph type="sldNum" sz="quarter" idx="10"/>
          </p:nvPr>
        </p:nvSpPr>
        <p:spPr/>
        <p:txBody>
          <a:bodyPr/>
          <a:lstStyle/>
          <a:p>
            <a:fld id="{BDA2339D-5F96-43C6-99AC-5287B4F6FE8C}" type="slidenum">
              <a:rPr lang="es-MX" smtClean="0"/>
              <a:t>34</a:t>
            </a:fld>
            <a:endParaRPr lang="es-MX"/>
          </a:p>
        </p:txBody>
      </p:sp>
    </p:spTree>
    <p:extLst>
      <p:ext uri="{BB962C8B-B14F-4D97-AF65-F5344CB8AC3E}">
        <p14:creationId xmlns:p14="http://schemas.microsoft.com/office/powerpoint/2010/main" val="200211253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MX" dirty="0"/>
          </a:p>
        </p:txBody>
      </p:sp>
      <p:sp>
        <p:nvSpPr>
          <p:cNvPr id="4" name="Marcador de número de diapositiva 3"/>
          <p:cNvSpPr>
            <a:spLocks noGrp="1"/>
          </p:cNvSpPr>
          <p:nvPr>
            <p:ph type="sldNum" sz="quarter" idx="10"/>
          </p:nvPr>
        </p:nvSpPr>
        <p:spPr/>
        <p:txBody>
          <a:bodyPr/>
          <a:lstStyle/>
          <a:p>
            <a:fld id="{BDA2339D-5F96-43C6-99AC-5287B4F6FE8C}" type="slidenum">
              <a:rPr lang="es-MX" smtClean="0"/>
              <a:t>43</a:t>
            </a:fld>
            <a:endParaRPr lang="es-MX"/>
          </a:p>
        </p:txBody>
      </p:sp>
    </p:spTree>
    <p:extLst>
      <p:ext uri="{BB962C8B-B14F-4D97-AF65-F5344CB8AC3E}">
        <p14:creationId xmlns:p14="http://schemas.microsoft.com/office/powerpoint/2010/main" val="360795792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MX" dirty="0"/>
          </a:p>
        </p:txBody>
      </p:sp>
      <p:sp>
        <p:nvSpPr>
          <p:cNvPr id="4" name="Marcador de número de diapositiva 3"/>
          <p:cNvSpPr>
            <a:spLocks noGrp="1"/>
          </p:cNvSpPr>
          <p:nvPr>
            <p:ph type="sldNum" sz="quarter" idx="10"/>
          </p:nvPr>
        </p:nvSpPr>
        <p:spPr/>
        <p:txBody>
          <a:bodyPr/>
          <a:lstStyle/>
          <a:p>
            <a:fld id="{BDA2339D-5F96-43C6-99AC-5287B4F6FE8C}" type="slidenum">
              <a:rPr lang="es-MX" smtClean="0"/>
              <a:t>53</a:t>
            </a:fld>
            <a:endParaRPr lang="es-MX"/>
          </a:p>
        </p:txBody>
      </p:sp>
    </p:spTree>
    <p:extLst>
      <p:ext uri="{BB962C8B-B14F-4D97-AF65-F5344CB8AC3E}">
        <p14:creationId xmlns:p14="http://schemas.microsoft.com/office/powerpoint/2010/main" val="397695487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MX" dirty="0"/>
              <a:t>Aclarar</a:t>
            </a:r>
            <a:r>
              <a:rPr lang="es-MX" baseline="0" dirty="0"/>
              <a:t> que se pueden realizar OV  únicamente de  EEA, siempre y cuando estén condicionadas a OV de Potencia o de CEL´s. </a:t>
            </a:r>
          </a:p>
          <a:p>
            <a:endParaRPr lang="es-MX" baseline="0" dirty="0"/>
          </a:p>
          <a:p>
            <a:r>
              <a:rPr lang="es-MX" baseline="0" dirty="0"/>
              <a:t>para </a:t>
            </a:r>
            <a:r>
              <a:rPr lang="es-MX" baseline="0" dirty="0" err="1"/>
              <a:t>Cel´s</a:t>
            </a:r>
            <a:r>
              <a:rPr lang="es-MX" baseline="0" dirty="0"/>
              <a:t> solo compromisos de energía</a:t>
            </a:r>
          </a:p>
          <a:p>
            <a:r>
              <a:rPr lang="es-MX" baseline="0" dirty="0"/>
              <a:t>para potencia solo compromisos de energías limpias de EEA y </a:t>
            </a:r>
            <a:r>
              <a:rPr lang="es-MX" baseline="0" dirty="0" err="1"/>
              <a:t>Cel’s</a:t>
            </a:r>
            <a:endParaRPr lang="es-MX" baseline="0" dirty="0"/>
          </a:p>
          <a:p>
            <a:r>
              <a:rPr lang="es-MX" dirty="0"/>
              <a:t>Compromisos para potencia y EEA de </a:t>
            </a:r>
            <a:r>
              <a:rPr lang="es-MX" dirty="0" err="1"/>
              <a:t>Cel’s</a:t>
            </a:r>
            <a:endParaRPr lang="es-MX" dirty="0"/>
          </a:p>
          <a:p>
            <a:endParaRPr lang="es-MX" dirty="0"/>
          </a:p>
        </p:txBody>
      </p:sp>
      <p:sp>
        <p:nvSpPr>
          <p:cNvPr id="4" name="Marcador de número de diapositiva 3"/>
          <p:cNvSpPr>
            <a:spLocks noGrp="1"/>
          </p:cNvSpPr>
          <p:nvPr>
            <p:ph type="sldNum" sz="quarter" idx="10"/>
          </p:nvPr>
        </p:nvSpPr>
        <p:spPr/>
        <p:txBody>
          <a:bodyPr/>
          <a:lstStyle/>
          <a:p>
            <a:fld id="{BDA2339D-5F96-43C6-99AC-5287B4F6FE8C}" type="slidenum">
              <a:rPr lang="es-MX" smtClean="0"/>
              <a:t>55</a:t>
            </a:fld>
            <a:endParaRPr lang="es-MX"/>
          </a:p>
        </p:txBody>
      </p:sp>
    </p:spTree>
    <p:extLst>
      <p:ext uri="{BB962C8B-B14F-4D97-AF65-F5344CB8AC3E}">
        <p14:creationId xmlns:p14="http://schemas.microsoft.com/office/powerpoint/2010/main" val="58260090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MX" dirty="0"/>
              <a:t>Se divide</a:t>
            </a:r>
            <a:r>
              <a:rPr lang="es-MX" baseline="0" dirty="0"/>
              <a:t> en dos posibilidades POR ZONAS EXPORTACIÓN Y POR ZONAS DE INTERCONEXIÓN</a:t>
            </a:r>
          </a:p>
          <a:p>
            <a:r>
              <a:rPr lang="es-MX" baseline="0" dirty="0"/>
              <a:t>La EEA se mide en </a:t>
            </a:r>
            <a:r>
              <a:rPr lang="es-MX" baseline="0" dirty="0" err="1"/>
              <a:t>GWh</a:t>
            </a:r>
            <a:endParaRPr lang="es-MX" baseline="0" dirty="0"/>
          </a:p>
          <a:p>
            <a:endParaRPr lang="es-MX" baseline="0" dirty="0"/>
          </a:p>
          <a:p>
            <a:r>
              <a:rPr lang="es-MX" baseline="0" dirty="0"/>
              <a:t>1 ZONA DE EXPORTACIÓN CENTRAL</a:t>
            </a:r>
          </a:p>
          <a:p>
            <a:r>
              <a:rPr lang="es-MX" baseline="0" dirty="0"/>
              <a:t>2 ZONA DE EXPORTACIÓN ORIENTAL</a:t>
            </a:r>
          </a:p>
          <a:p>
            <a:r>
              <a:rPr lang="es-MX" baseline="0" dirty="0"/>
              <a:t>3 ZONA DE EXPORTACIÓN OCCIDENTAL</a:t>
            </a:r>
          </a:p>
          <a:p>
            <a:r>
              <a:rPr lang="es-MX" baseline="0" dirty="0"/>
              <a:t>4 ZONA DE EXPORTACIÓN NOROESTE</a:t>
            </a:r>
          </a:p>
          <a:p>
            <a:r>
              <a:rPr lang="es-MX" baseline="0" dirty="0"/>
              <a:t>5 ZONA DE EXPORTACIÓN NORTE</a:t>
            </a:r>
          </a:p>
          <a:p>
            <a:r>
              <a:rPr lang="es-MX" baseline="0" dirty="0"/>
              <a:t>6 ZONA DE EXPORTACIÓN NORESTE</a:t>
            </a:r>
          </a:p>
          <a:p>
            <a:r>
              <a:rPr lang="es-MX" baseline="0" dirty="0"/>
              <a:t>7 ZONA DE EXPORTACIÓN BAJA CALIFORNIA</a:t>
            </a:r>
          </a:p>
          <a:p>
            <a:r>
              <a:rPr lang="es-MX" baseline="0" dirty="0"/>
              <a:t>8 ZONA DE EXPORTACIÓN PENINSULAR</a:t>
            </a:r>
          </a:p>
          <a:p>
            <a:r>
              <a:rPr lang="es-MX" baseline="0" dirty="0"/>
              <a:t>9 ZONA DE EXPORTACIÓN BAJA CALIFORNIA SUR</a:t>
            </a:r>
          </a:p>
          <a:p>
            <a:r>
              <a:rPr lang="es-MX" baseline="0" dirty="0"/>
              <a:t>9 ZONA DE EXPORTACIÓN SISTEMA INTERCONECTADO MULEGÉ</a:t>
            </a:r>
            <a:endParaRPr lang="es-MX" dirty="0"/>
          </a:p>
        </p:txBody>
      </p:sp>
      <p:sp>
        <p:nvSpPr>
          <p:cNvPr id="4" name="Marcador de número de diapositiva 3"/>
          <p:cNvSpPr>
            <a:spLocks noGrp="1"/>
          </p:cNvSpPr>
          <p:nvPr>
            <p:ph type="sldNum" sz="quarter" idx="10"/>
          </p:nvPr>
        </p:nvSpPr>
        <p:spPr/>
        <p:txBody>
          <a:bodyPr/>
          <a:lstStyle/>
          <a:p>
            <a:fld id="{BDA2339D-5F96-43C6-99AC-5287B4F6FE8C}" type="slidenum">
              <a:rPr lang="es-MX" smtClean="0"/>
              <a:t>61</a:t>
            </a:fld>
            <a:endParaRPr lang="es-MX"/>
          </a:p>
        </p:txBody>
      </p:sp>
    </p:spTree>
    <p:extLst>
      <p:ext uri="{BB962C8B-B14F-4D97-AF65-F5344CB8AC3E}">
        <p14:creationId xmlns:p14="http://schemas.microsoft.com/office/powerpoint/2010/main" val="411669589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0" marR="0" lvl="4" indent="0" algn="l" defTabSz="914400" rtl="0" eaLnBrk="1" fontAlgn="auto" latinLnBrk="0" hangingPunct="1">
              <a:lnSpc>
                <a:spcPct val="100000"/>
              </a:lnSpc>
              <a:spcBef>
                <a:spcPts val="0"/>
              </a:spcBef>
              <a:spcAft>
                <a:spcPts val="0"/>
              </a:spcAft>
              <a:buClrTx/>
              <a:buSzTx/>
              <a:buFontTx/>
              <a:buNone/>
              <a:tabLst/>
              <a:defRPr/>
            </a:pPr>
            <a:r>
              <a:rPr lang="es-MX" sz="1100" b="1" kern="0" dirty="0">
                <a:latin typeface="Calibri" panose="020F0502020204030204" pitchFamily="34" charset="0"/>
                <a:ea typeface="Times New Roman" panose="02020603050405020304" pitchFamily="18" charset="0"/>
                <a:cs typeface="Arial" panose="020B0604020202020204" pitchFamily="34" charset="0"/>
              </a:rPr>
              <a:t>SIN ESTUDIOS DE LÍMITE: </a:t>
            </a:r>
            <a:r>
              <a:rPr lang="es-MX" sz="900" b="0" kern="0" dirty="0">
                <a:latin typeface="Calibri" panose="020F0502020204030204" pitchFamily="34" charset="0"/>
                <a:ea typeface="Times New Roman" panose="02020603050405020304" pitchFamily="18" charset="0"/>
                <a:cs typeface="Arial" panose="020B0604020202020204" pitchFamily="34" charset="0"/>
              </a:rPr>
              <a:t>En estos puntos de interconexión no se tiene una capacidad definida,  por lo que se podrá ofertar cualquier cantidad de productos tomando en cuenta que existe un elevado riesgo de requerir refuerzos en la red nacional de transmisión y/o la red general de distribución, dichos refuerzos serán a cargo del licitante. Competirán</a:t>
            </a:r>
            <a:r>
              <a:rPr lang="es-MX" sz="900" b="0" kern="0" baseline="0" dirty="0">
                <a:latin typeface="Calibri" panose="020F0502020204030204" pitchFamily="34" charset="0"/>
                <a:ea typeface="Times New Roman" panose="02020603050405020304" pitchFamily="18" charset="0"/>
                <a:cs typeface="Arial" panose="020B0604020202020204" pitchFamily="34" charset="0"/>
              </a:rPr>
              <a:t> en la subasta sin restricción.</a:t>
            </a:r>
            <a:endParaRPr lang="es-MX" sz="900" b="0" kern="0" dirty="0">
              <a:latin typeface="Calibri" panose="020F0502020204030204" pitchFamily="34" charset="0"/>
              <a:ea typeface="Times New Roman" panose="02020603050405020304" pitchFamily="18" charset="0"/>
              <a:cs typeface="Arial" panose="020B0604020202020204" pitchFamily="34" charset="0"/>
            </a:endParaRPr>
          </a:p>
          <a:p>
            <a:pPr marL="0" marR="0" lvl="4" indent="0" algn="l" defTabSz="914400" rtl="0" eaLnBrk="1" fontAlgn="auto" latinLnBrk="0" hangingPunct="1">
              <a:lnSpc>
                <a:spcPct val="100000"/>
              </a:lnSpc>
              <a:spcBef>
                <a:spcPts val="0"/>
              </a:spcBef>
              <a:spcAft>
                <a:spcPts val="0"/>
              </a:spcAft>
              <a:buClrTx/>
              <a:buSzTx/>
              <a:buFontTx/>
              <a:buNone/>
              <a:tabLst/>
              <a:defRPr/>
            </a:pPr>
            <a:endParaRPr lang="es-ES_tradnl" sz="900" b="0" kern="0" dirty="0">
              <a:latin typeface="Calibri" panose="020F0502020204030204" pitchFamily="34" charset="0"/>
              <a:ea typeface="Times New Roman" panose="02020603050405020304" pitchFamily="18" charset="0"/>
              <a:cs typeface="Arial" panose="020B0604020202020204" pitchFamily="34" charset="0"/>
            </a:endParaRPr>
          </a:p>
          <a:p>
            <a:pPr marL="0" marR="0" lvl="4" indent="0" algn="l" defTabSz="914400" rtl="0" eaLnBrk="1" fontAlgn="auto" latinLnBrk="0" hangingPunct="1">
              <a:lnSpc>
                <a:spcPct val="100000"/>
              </a:lnSpc>
              <a:spcBef>
                <a:spcPts val="0"/>
              </a:spcBef>
              <a:spcAft>
                <a:spcPts val="0"/>
              </a:spcAft>
              <a:buClrTx/>
              <a:buSzTx/>
              <a:buFontTx/>
              <a:buNone/>
              <a:tabLst/>
              <a:defRPr/>
            </a:pPr>
            <a:r>
              <a:rPr lang="es-ES_tradnl" sz="1100" b="1" kern="0" dirty="0">
                <a:latin typeface="Calibri" panose="020F0502020204030204" pitchFamily="34" charset="0"/>
                <a:ea typeface="Times New Roman" panose="02020603050405020304" pitchFamily="18" charset="0"/>
                <a:cs typeface="Arial" panose="020B0604020202020204" pitchFamily="34" charset="0"/>
              </a:rPr>
              <a:t>Las restricciones se aplicarán </a:t>
            </a:r>
            <a:r>
              <a:rPr lang="es-ES_tradnl" sz="1100" kern="0" dirty="0">
                <a:latin typeface="Calibri" panose="020F0502020204030204" pitchFamily="34" charset="0"/>
                <a:ea typeface="Times New Roman" panose="02020603050405020304" pitchFamily="18" charset="0"/>
                <a:cs typeface="Arial" panose="020B0604020202020204" pitchFamily="34" charset="0"/>
              </a:rPr>
              <a:t>asegurando que el total de la capacidad instalada (capacidad de placa) de las </a:t>
            </a:r>
            <a:r>
              <a:rPr lang="es-ES_tradnl" sz="1100" b="1" kern="0" dirty="0">
                <a:latin typeface="Calibri" panose="020F0502020204030204" pitchFamily="34" charset="0"/>
                <a:ea typeface="Times New Roman" panose="02020603050405020304" pitchFamily="18" charset="0"/>
                <a:cs typeface="Arial" panose="020B0604020202020204" pitchFamily="34" charset="0"/>
              </a:rPr>
              <a:t>Centrales Eléctricas sin prelación </a:t>
            </a:r>
            <a:r>
              <a:rPr lang="es-ES_tradnl" sz="1100" kern="0" dirty="0">
                <a:latin typeface="Calibri" panose="020F0502020204030204" pitchFamily="34" charset="0"/>
                <a:ea typeface="Times New Roman" panose="02020603050405020304" pitchFamily="18" charset="0"/>
                <a:cs typeface="Arial" panose="020B0604020202020204" pitchFamily="34" charset="0"/>
              </a:rPr>
              <a:t>calificada, incluidas en las Ofertas de Venta seleccionadas, no rebase la capacidad de interconexión.</a:t>
            </a:r>
          </a:p>
          <a:p>
            <a:pPr marL="0" marR="0" lvl="4" indent="0" algn="l" defTabSz="914400" rtl="0" eaLnBrk="1" fontAlgn="auto" latinLnBrk="0" hangingPunct="1">
              <a:lnSpc>
                <a:spcPct val="100000"/>
              </a:lnSpc>
              <a:spcBef>
                <a:spcPts val="0"/>
              </a:spcBef>
              <a:spcAft>
                <a:spcPts val="0"/>
              </a:spcAft>
              <a:buClrTx/>
              <a:buSzTx/>
              <a:buFontTx/>
              <a:buNone/>
              <a:tabLst/>
              <a:defRPr/>
            </a:pPr>
            <a:endParaRPr lang="es-ES_tradnl" sz="1100" u="none" strike="noStrike" kern="0" spc="0" dirty="0">
              <a:effectLst/>
              <a:latin typeface="Calibri" panose="020F0502020204030204" pitchFamily="34" charset="0"/>
              <a:ea typeface="Times New Roman" panose="02020603050405020304" pitchFamily="18" charset="0"/>
              <a:cs typeface="Arial" panose="020B0604020202020204" pitchFamily="34" charset="0"/>
            </a:endParaRPr>
          </a:p>
          <a:p>
            <a:pPr marL="0" marR="0" lvl="4" indent="0" algn="l" defTabSz="914400" rtl="0" eaLnBrk="1" fontAlgn="auto" latinLnBrk="0" hangingPunct="1">
              <a:lnSpc>
                <a:spcPct val="100000"/>
              </a:lnSpc>
              <a:spcBef>
                <a:spcPts val="0"/>
              </a:spcBef>
              <a:spcAft>
                <a:spcPts val="0"/>
              </a:spcAft>
              <a:buClrTx/>
              <a:buSzTx/>
              <a:buFontTx/>
              <a:buNone/>
              <a:tabLst/>
              <a:defRPr/>
            </a:pPr>
            <a:endParaRPr lang="es-MX" sz="1100" u="none" strike="noStrike" kern="0" spc="0" dirty="0">
              <a:effectLst/>
              <a:latin typeface="Calibri" panose="020F0502020204030204" pitchFamily="34" charset="0"/>
              <a:ea typeface="Times New Roman" panose="02020603050405020304" pitchFamily="18" charset="0"/>
              <a:cs typeface="Arial" panose="020B0604020202020204" pitchFamily="34" charset="0"/>
            </a:endParaRPr>
          </a:p>
          <a:p>
            <a:endParaRPr lang="es-MX" dirty="0"/>
          </a:p>
        </p:txBody>
      </p:sp>
      <p:sp>
        <p:nvSpPr>
          <p:cNvPr id="4" name="Marcador de número de diapositiva 3"/>
          <p:cNvSpPr>
            <a:spLocks noGrp="1"/>
          </p:cNvSpPr>
          <p:nvPr>
            <p:ph type="sldNum" sz="quarter" idx="10"/>
          </p:nvPr>
        </p:nvSpPr>
        <p:spPr/>
        <p:txBody>
          <a:bodyPr/>
          <a:lstStyle/>
          <a:p>
            <a:fld id="{BDA2339D-5F96-43C6-99AC-5287B4F6FE8C}" type="slidenum">
              <a:rPr lang="es-MX" smtClean="0"/>
              <a:t>71</a:t>
            </a:fld>
            <a:endParaRPr lang="es-MX"/>
          </a:p>
        </p:txBody>
      </p:sp>
    </p:spTree>
    <p:extLst>
      <p:ext uri="{BB962C8B-B14F-4D97-AF65-F5344CB8AC3E}">
        <p14:creationId xmlns:p14="http://schemas.microsoft.com/office/powerpoint/2010/main" val="112843281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MX" dirty="0"/>
              <a:t>Lista</a:t>
            </a:r>
            <a:r>
              <a:rPr lang="es-MX" baseline="0" dirty="0"/>
              <a:t> de documentos probatorios anexo V.1 Capacidad o experiencia técnica o de ejecución punto 16.</a:t>
            </a:r>
          </a:p>
        </p:txBody>
      </p:sp>
      <p:sp>
        <p:nvSpPr>
          <p:cNvPr id="4" name="Marcador de número de diapositiva 3"/>
          <p:cNvSpPr>
            <a:spLocks noGrp="1"/>
          </p:cNvSpPr>
          <p:nvPr>
            <p:ph type="sldNum" sz="quarter" idx="10"/>
          </p:nvPr>
        </p:nvSpPr>
        <p:spPr/>
        <p:txBody>
          <a:bodyPr/>
          <a:lstStyle/>
          <a:p>
            <a:fld id="{BDA2339D-5F96-43C6-99AC-5287B4F6FE8C}" type="slidenum">
              <a:rPr lang="es-MX" smtClean="0"/>
              <a:t>78</a:t>
            </a:fld>
            <a:endParaRPr lang="es-MX"/>
          </a:p>
        </p:txBody>
      </p:sp>
    </p:spTree>
    <p:extLst>
      <p:ext uri="{BB962C8B-B14F-4D97-AF65-F5344CB8AC3E}">
        <p14:creationId xmlns:p14="http://schemas.microsoft.com/office/powerpoint/2010/main" val="412180686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MX" sz="1200" b="1" i="0" u="none" strike="noStrike" kern="1200" dirty="0">
                <a:solidFill>
                  <a:schemeClr val="tx1"/>
                </a:solidFill>
                <a:effectLst/>
                <a:latin typeface="+mn-lt"/>
                <a:ea typeface="+mn-ea"/>
                <a:cs typeface="+mn-cs"/>
              </a:rPr>
              <a:t>5.5.4            </a:t>
            </a:r>
            <a:r>
              <a:rPr lang="es-MX" sz="1200" b="0" i="0" u="none" strike="noStrike" kern="1200" dirty="0">
                <a:solidFill>
                  <a:schemeClr val="tx1"/>
                </a:solidFill>
                <a:effectLst/>
                <a:latin typeface="+mn-lt"/>
                <a:ea typeface="+mn-ea"/>
                <a:cs typeface="+mn-cs"/>
              </a:rPr>
              <a:t>El monto mínimo de la Garantía de Seriedad será calculado por cada Licitante conforme a lo siguiente; lo señalado en los incisos b, c y d se refiere a las cantidades a ofrecer en un año:</a:t>
            </a:r>
            <a:r>
              <a:rPr lang="es-MX" dirty="0"/>
              <a:t> </a:t>
            </a:r>
          </a:p>
          <a:p>
            <a:r>
              <a:rPr lang="es-MX" sz="1200" b="0" i="0" u="none" strike="noStrike" kern="1200" dirty="0">
                <a:solidFill>
                  <a:schemeClr val="tx1"/>
                </a:solidFill>
                <a:effectLst/>
                <a:latin typeface="+mn-lt"/>
                <a:ea typeface="+mn-ea"/>
                <a:cs typeface="+mn-cs"/>
              </a:rPr>
              <a:t>(a)          300,000 (trescientas mil) </a:t>
            </a:r>
            <a:r>
              <a:rPr lang="es-MX" sz="1200" b="0" i="0" u="none" strike="noStrike" kern="1200" dirty="0" err="1">
                <a:solidFill>
                  <a:schemeClr val="tx1"/>
                </a:solidFill>
                <a:effectLst/>
                <a:latin typeface="+mn-lt"/>
                <a:ea typeface="+mn-ea"/>
                <a:cs typeface="+mn-cs"/>
              </a:rPr>
              <a:t>UDIs</a:t>
            </a:r>
            <a:r>
              <a:rPr lang="es-MX" sz="1200" b="0" i="0" u="none" strike="noStrike" kern="1200" dirty="0">
                <a:solidFill>
                  <a:schemeClr val="tx1"/>
                </a:solidFill>
                <a:effectLst/>
                <a:latin typeface="+mn-lt"/>
                <a:ea typeface="+mn-ea"/>
                <a:cs typeface="+mn-cs"/>
              </a:rPr>
              <a:t>, sin importar el número de Ofertas de Venta que pretenda presentar, más</a:t>
            </a:r>
            <a:r>
              <a:rPr lang="es-MX" dirty="0"/>
              <a:t> </a:t>
            </a:r>
          </a:p>
          <a:p>
            <a:r>
              <a:rPr lang="es-MX" sz="1200" b="0" i="0" u="none" strike="noStrike" kern="1200" dirty="0">
                <a:solidFill>
                  <a:schemeClr val="tx1"/>
                </a:solidFill>
                <a:effectLst/>
                <a:latin typeface="+mn-lt"/>
                <a:ea typeface="+mn-ea"/>
                <a:cs typeface="+mn-cs"/>
              </a:rPr>
              <a:t>(b)          65,000 (sesenta y cinco mil) </a:t>
            </a:r>
            <a:r>
              <a:rPr lang="es-MX" sz="1200" b="0" i="0" u="none" strike="noStrike" kern="1200" dirty="0" err="1">
                <a:solidFill>
                  <a:schemeClr val="tx1"/>
                </a:solidFill>
                <a:effectLst/>
                <a:latin typeface="+mn-lt"/>
                <a:ea typeface="+mn-ea"/>
                <a:cs typeface="+mn-cs"/>
              </a:rPr>
              <a:t>UDIs</a:t>
            </a:r>
            <a:r>
              <a:rPr lang="es-MX" sz="1200" b="0" i="0" u="none" strike="noStrike" kern="1200" dirty="0">
                <a:solidFill>
                  <a:schemeClr val="tx1"/>
                </a:solidFill>
                <a:effectLst/>
                <a:latin typeface="+mn-lt"/>
                <a:ea typeface="+mn-ea"/>
                <a:cs typeface="+mn-cs"/>
              </a:rPr>
              <a:t> por MW de Potencia que pretenda ofrecer en la Subasta, en un año, más</a:t>
            </a:r>
            <a:r>
              <a:rPr lang="es-MX" dirty="0"/>
              <a:t> </a:t>
            </a:r>
          </a:p>
          <a:p>
            <a:r>
              <a:rPr lang="es-MX" sz="1200" b="0" i="0" u="none" strike="noStrike" kern="1200" dirty="0">
                <a:solidFill>
                  <a:schemeClr val="tx1"/>
                </a:solidFill>
                <a:effectLst/>
                <a:latin typeface="+mn-lt"/>
                <a:ea typeface="+mn-ea"/>
                <a:cs typeface="+mn-cs"/>
              </a:rPr>
              <a:t>(c)          30 (treinta) </a:t>
            </a:r>
            <a:r>
              <a:rPr lang="es-MX" sz="1200" b="0" i="0" u="none" strike="noStrike" kern="1200" dirty="0" err="1">
                <a:solidFill>
                  <a:schemeClr val="tx1"/>
                </a:solidFill>
                <a:effectLst/>
                <a:latin typeface="+mn-lt"/>
                <a:ea typeface="+mn-ea"/>
                <a:cs typeface="+mn-cs"/>
              </a:rPr>
              <a:t>UDIs</a:t>
            </a:r>
            <a:r>
              <a:rPr lang="es-MX" sz="1200" b="0" i="0" u="none" strike="noStrike" kern="1200" dirty="0">
                <a:solidFill>
                  <a:schemeClr val="tx1"/>
                </a:solidFill>
                <a:effectLst/>
                <a:latin typeface="+mn-lt"/>
                <a:ea typeface="+mn-ea"/>
                <a:cs typeface="+mn-cs"/>
              </a:rPr>
              <a:t> por cada </a:t>
            </a:r>
            <a:r>
              <a:rPr lang="es-MX" sz="1200" b="0" i="0" u="none" strike="noStrike" kern="1200" dirty="0" err="1">
                <a:solidFill>
                  <a:schemeClr val="tx1"/>
                </a:solidFill>
                <a:effectLst/>
                <a:latin typeface="+mn-lt"/>
                <a:ea typeface="+mn-ea"/>
                <a:cs typeface="+mn-cs"/>
              </a:rPr>
              <a:t>MWh</a:t>
            </a:r>
            <a:r>
              <a:rPr lang="es-MX" sz="1200" b="0" i="0" u="none" strike="noStrike" kern="1200" dirty="0">
                <a:solidFill>
                  <a:schemeClr val="tx1"/>
                </a:solidFill>
                <a:effectLst/>
                <a:latin typeface="+mn-lt"/>
                <a:ea typeface="+mn-ea"/>
                <a:cs typeface="+mn-cs"/>
              </a:rPr>
              <a:t> de Energía Eléctrica Acumulable que pretenda ofrecer en la Subasta, en un año, más </a:t>
            </a:r>
            <a:r>
              <a:rPr lang="es-MX" dirty="0"/>
              <a:t> </a:t>
            </a:r>
          </a:p>
          <a:p>
            <a:r>
              <a:rPr lang="es-MX" sz="1200" b="0" i="0" u="none" strike="noStrike" kern="1200" dirty="0">
                <a:solidFill>
                  <a:schemeClr val="tx1"/>
                </a:solidFill>
                <a:effectLst/>
                <a:latin typeface="+mn-lt"/>
                <a:ea typeface="+mn-ea"/>
                <a:cs typeface="+mn-cs"/>
              </a:rPr>
              <a:t>(d)          15 (quince) </a:t>
            </a:r>
            <a:r>
              <a:rPr lang="es-MX" sz="1200" b="0" i="0" u="none" strike="noStrike" kern="1200" dirty="0" err="1">
                <a:solidFill>
                  <a:schemeClr val="tx1"/>
                </a:solidFill>
                <a:effectLst/>
                <a:latin typeface="+mn-lt"/>
                <a:ea typeface="+mn-ea"/>
                <a:cs typeface="+mn-cs"/>
              </a:rPr>
              <a:t>UDIs</a:t>
            </a:r>
            <a:r>
              <a:rPr lang="es-MX" sz="1200" b="0" i="0" u="none" strike="noStrike" kern="1200" dirty="0">
                <a:solidFill>
                  <a:schemeClr val="tx1"/>
                </a:solidFill>
                <a:effectLst/>
                <a:latin typeface="+mn-lt"/>
                <a:ea typeface="+mn-ea"/>
                <a:cs typeface="+mn-cs"/>
              </a:rPr>
              <a:t> por cada CEL que pretenda ofrecer en la Subasta, en un año.</a:t>
            </a:r>
          </a:p>
        </p:txBody>
      </p:sp>
      <p:sp>
        <p:nvSpPr>
          <p:cNvPr id="4" name="Marcador de número de diapositiva 3"/>
          <p:cNvSpPr>
            <a:spLocks noGrp="1"/>
          </p:cNvSpPr>
          <p:nvPr>
            <p:ph type="sldNum" sz="quarter" idx="10"/>
          </p:nvPr>
        </p:nvSpPr>
        <p:spPr/>
        <p:txBody>
          <a:bodyPr/>
          <a:lstStyle/>
          <a:p>
            <a:fld id="{2DA858D7-3A23-4B52-99CD-18BF835B1B8D}" type="slidenum">
              <a:rPr lang="es-MX" smtClean="0"/>
              <a:t>80</a:t>
            </a:fld>
            <a:endParaRPr lang="es-MX"/>
          </a:p>
        </p:txBody>
      </p:sp>
    </p:spTree>
    <p:extLst>
      <p:ext uri="{BB962C8B-B14F-4D97-AF65-F5344CB8AC3E}">
        <p14:creationId xmlns:p14="http://schemas.microsoft.com/office/powerpoint/2010/main" val="109391614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MX" sz="1200" b="1" i="0" u="none" strike="noStrike" kern="1200" dirty="0">
                <a:solidFill>
                  <a:schemeClr val="tx1"/>
                </a:solidFill>
                <a:effectLst/>
                <a:latin typeface="+mn-lt"/>
                <a:ea typeface="+mn-ea"/>
                <a:cs typeface="+mn-cs"/>
              </a:rPr>
              <a:t>Área</a:t>
            </a:r>
          </a:p>
          <a:p>
            <a:r>
              <a:rPr lang="es-MX" sz="1200" b="1" i="0" u="none" strike="noStrike" kern="1200" dirty="0">
                <a:solidFill>
                  <a:schemeClr val="tx1"/>
                </a:solidFill>
                <a:effectLst/>
                <a:latin typeface="+mn-lt"/>
                <a:ea typeface="+mn-ea"/>
                <a:cs typeface="+mn-cs"/>
              </a:rPr>
              <a:t>5.5.6            </a:t>
            </a:r>
            <a:r>
              <a:rPr lang="es-MX" sz="1200" b="0" i="0" u="none" strike="noStrike" kern="1200" dirty="0">
                <a:solidFill>
                  <a:schemeClr val="tx1"/>
                </a:solidFill>
                <a:effectLst/>
                <a:latin typeface="+mn-lt"/>
                <a:ea typeface="+mn-ea"/>
                <a:cs typeface="+mn-cs"/>
              </a:rPr>
              <a:t>Si previo a la entrega de la Garantía de Seriedad, un Licitante otorgó al CENACE Garantías Financieras para respaldar las obligaciones asociadas al proceso de interconexión de las Centrales Eléctricas incluidas en la o las respectivas Ofertas de Venta, el monto mínimo de la Garantía de Seriedad podrá ser reducido en el mismo monto de la Garantía Financiera, sin que tal reducción pueda exceder del 50% del monto mínimo de la Garantía de Seriedad calculado conforme al numeral 5.5.4. Para ello, al menos 10 días hábiles antes de la fecha límite para la presentación de la Garantía de Seriedad correspondiente a la Subasta, los Licitantes deberán solicitar dicha reducción al CENACE, mediante la presentación del formato contenido en el </a:t>
            </a:r>
            <a:r>
              <a:rPr lang="es-MX" sz="1200" b="1" i="0" u="none" strike="noStrike" kern="1200" dirty="0">
                <a:solidFill>
                  <a:schemeClr val="tx1"/>
                </a:solidFill>
                <a:effectLst/>
                <a:latin typeface="+mn-lt"/>
                <a:ea typeface="+mn-ea"/>
                <a:cs typeface="+mn-cs"/>
              </a:rPr>
              <a:t>Anexo V.23</a:t>
            </a:r>
            <a:r>
              <a:rPr lang="es-MX" sz="1200" b="0" i="0" u="none" strike="noStrike" kern="1200" dirty="0">
                <a:solidFill>
                  <a:schemeClr val="tx1"/>
                </a:solidFill>
                <a:effectLst/>
                <a:latin typeface="+mn-lt"/>
                <a:ea typeface="+mn-ea"/>
                <a:cs typeface="+mn-cs"/>
              </a:rPr>
              <a:t>, al cual se le deberá adjuntar comprobante de recepción de las garantías asociadas al proceso de interconexión de las Centrales Eléctricas incluidas en la o las respectivas Ofertas de Venta. El CENACE, en un plazo de tres días hábiles a partir de la presentación de los documentos mencionados en este inciso, autorizará o negará el monto reducido de la Garantía de Seriedad al que hace referencia este numeral. Para determinar el monto de la reducción, </a:t>
            </a:r>
            <a:r>
              <a:rPr lang="es-MX" sz="1200" b="1" i="1" u="none" strike="noStrike" kern="1200" dirty="0">
                <a:solidFill>
                  <a:srgbClr val="FF0000"/>
                </a:solidFill>
                <a:effectLst/>
                <a:latin typeface="+mn-lt"/>
                <a:ea typeface="+mn-ea"/>
                <a:cs typeface="+mn-cs"/>
              </a:rPr>
              <a:t>no se considerarán las garantías otorgadas en un proceso de interconexión cuya entrega sea obligatoria conforme a las disposiciones legales aplicables.</a:t>
            </a:r>
            <a:r>
              <a:rPr lang="es-MX" sz="1200" b="0" i="0" u="none" strike="noStrike" kern="1200" dirty="0">
                <a:solidFill>
                  <a:schemeClr val="tx1"/>
                </a:solidFill>
                <a:effectLst/>
                <a:latin typeface="+mn-lt"/>
                <a:ea typeface="+mn-ea"/>
                <a:cs typeface="+mn-cs"/>
              </a:rPr>
              <a:t> Cuando la capacidad incluida en el proceso de interconexión rebase la capacidad incluida en la Oferta de Venta, sólo la parte proporcional de la garantía que corresponda a la interconexión se utilizará para dicha reducción.</a:t>
            </a:r>
            <a:r>
              <a:rPr lang="es-MX" dirty="0"/>
              <a:t> </a:t>
            </a:r>
          </a:p>
          <a:p>
            <a:r>
              <a:rPr lang="es-MX" sz="1200" b="1" i="0" u="none" strike="noStrike" kern="1200" dirty="0">
                <a:solidFill>
                  <a:schemeClr val="tx1"/>
                </a:solidFill>
                <a:effectLst/>
                <a:latin typeface="+mn-lt"/>
                <a:ea typeface="+mn-ea"/>
                <a:cs typeface="+mn-cs"/>
              </a:rPr>
              <a:t>5.5.12         </a:t>
            </a:r>
            <a:r>
              <a:rPr lang="es-MX" sz="1200" b="0" i="0" u="none" strike="noStrike" kern="1200" dirty="0">
                <a:solidFill>
                  <a:schemeClr val="tx1"/>
                </a:solidFill>
                <a:effectLst/>
                <a:latin typeface="+mn-lt"/>
                <a:ea typeface="+mn-ea"/>
                <a:cs typeface="+mn-cs"/>
              </a:rPr>
              <a:t>Si un Licitante resulta asignatario y previo a esto no ha realizado ningún trámite relacionado al proceso de interconexión de las Centrales Eléctricas incluidas en la o las respectivas Ofertas de Venta, este deberá cumplir con lo establecido en los “CRITERIOS mediante los que se establecen las características específicas de la infraestructura requerida para la Interconexión de Centrales Eléctricas y Conexión de Centros de Carga” publicados en el Diario Oficial de la Federación el 2 de junio de 2015, en relación a la Garantías solicitadas en los mismos.</a:t>
            </a:r>
            <a:r>
              <a:rPr lang="es-MX" dirty="0"/>
              <a:t> </a:t>
            </a:r>
          </a:p>
          <a:p>
            <a:endParaRPr lang="es-MX" dirty="0"/>
          </a:p>
          <a:p>
            <a:endParaRPr lang="es-MX" dirty="0"/>
          </a:p>
        </p:txBody>
      </p:sp>
      <p:sp>
        <p:nvSpPr>
          <p:cNvPr id="4" name="Marcador de número de diapositiva 3"/>
          <p:cNvSpPr>
            <a:spLocks noGrp="1"/>
          </p:cNvSpPr>
          <p:nvPr>
            <p:ph type="sldNum" sz="quarter" idx="10"/>
          </p:nvPr>
        </p:nvSpPr>
        <p:spPr/>
        <p:txBody>
          <a:bodyPr/>
          <a:lstStyle/>
          <a:p>
            <a:fld id="{2DA858D7-3A23-4B52-99CD-18BF835B1B8D}" type="slidenum">
              <a:rPr lang="es-MX" smtClean="0"/>
              <a:t>81</a:t>
            </a:fld>
            <a:endParaRPr lang="es-MX"/>
          </a:p>
        </p:txBody>
      </p:sp>
    </p:spTree>
    <p:extLst>
      <p:ext uri="{BB962C8B-B14F-4D97-AF65-F5344CB8AC3E}">
        <p14:creationId xmlns:p14="http://schemas.microsoft.com/office/powerpoint/2010/main" val="151596548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MX" dirty="0"/>
              <a:t>Inicio</a:t>
            </a:r>
            <a:r>
              <a:rPr lang="es-MX" baseline="0" dirty="0"/>
              <a:t> regular puede ser antes de la fecha o después de la fecha de inicio estándar</a:t>
            </a:r>
          </a:p>
          <a:p>
            <a:r>
              <a:rPr lang="es-MX" sz="1200" b="0" i="0" u="none" strike="noStrike" kern="1200" baseline="0" dirty="0">
                <a:solidFill>
                  <a:schemeClr val="tx1"/>
                </a:solidFill>
                <a:latin typeface="+mn-lt"/>
                <a:ea typeface="+mn-ea"/>
                <a:cs typeface="+mn-cs"/>
              </a:rPr>
              <a:t>Las cantidades, precios y parámetros de los Productos que serán objeto de una Subasta dependerán OC que SSB presenten en las Subastas. Las OC que presenten las demás ERC </a:t>
            </a:r>
            <a:r>
              <a:rPr lang="es-MX" sz="1200" b="1" i="0" u="none" strike="noStrike" kern="1200" baseline="0" dirty="0">
                <a:solidFill>
                  <a:schemeClr val="tx1"/>
                </a:solidFill>
                <a:latin typeface="+mn-lt"/>
                <a:ea typeface="+mn-ea"/>
                <a:cs typeface="+mn-cs"/>
              </a:rPr>
              <a:t>únicamente podrán aumentar </a:t>
            </a:r>
            <a:r>
              <a:rPr lang="es-MX" sz="1200" b="0" i="0" u="none" strike="noStrike" kern="1200" baseline="0" dirty="0">
                <a:solidFill>
                  <a:schemeClr val="tx1"/>
                </a:solidFill>
                <a:latin typeface="+mn-lt"/>
                <a:ea typeface="+mn-ea"/>
                <a:cs typeface="+mn-cs"/>
              </a:rPr>
              <a:t>la cantidad de esos Productos, ya que los precios y parámetros correspondientes se definirán en función de las OC presentadas por los SSB. </a:t>
            </a:r>
          </a:p>
          <a:p>
            <a:r>
              <a:rPr lang="es-MX" sz="1200" b="0" i="0" u="none" strike="noStrike" kern="1200" baseline="0" dirty="0">
                <a:solidFill>
                  <a:schemeClr val="tx1"/>
                </a:solidFill>
                <a:latin typeface="+mn-lt"/>
                <a:ea typeface="+mn-ea"/>
                <a:cs typeface="+mn-cs"/>
              </a:rPr>
              <a:t>Es decir, las ERC distintas a los SSB sólo podrán ofrecer comprar cantidades de Productos en proporción al portafolio de Productos que obtengan los SSB en esa Subasta, y la porción que ofrezcan comprar se tomará en cuenta sólo para definir las cantidades demandadas, pero no para definir los precios y otros parámetros.</a:t>
            </a:r>
            <a:endParaRPr lang="es-MX" dirty="0"/>
          </a:p>
        </p:txBody>
      </p:sp>
      <p:sp>
        <p:nvSpPr>
          <p:cNvPr id="4" name="Marcador de número de diapositiva 3"/>
          <p:cNvSpPr>
            <a:spLocks noGrp="1"/>
          </p:cNvSpPr>
          <p:nvPr>
            <p:ph type="sldNum" sz="quarter" idx="10"/>
          </p:nvPr>
        </p:nvSpPr>
        <p:spPr/>
        <p:txBody>
          <a:bodyPr/>
          <a:lstStyle/>
          <a:p>
            <a:fld id="{BDA2339D-5F96-43C6-99AC-5287B4F6FE8C}" type="slidenum">
              <a:rPr lang="es-MX" smtClean="0"/>
              <a:t>24</a:t>
            </a:fld>
            <a:endParaRPr lang="es-MX"/>
          </a:p>
        </p:txBody>
      </p:sp>
    </p:spTree>
    <p:extLst>
      <p:ext uri="{BB962C8B-B14F-4D97-AF65-F5344CB8AC3E}">
        <p14:creationId xmlns:p14="http://schemas.microsoft.com/office/powerpoint/2010/main" val="294236074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MX" sz="1200" b="1" i="0" u="none" strike="noStrike" kern="1200" dirty="0">
                <a:solidFill>
                  <a:schemeClr val="tx1"/>
                </a:solidFill>
                <a:effectLst/>
                <a:latin typeface="+mn-lt"/>
                <a:ea typeface="+mn-ea"/>
                <a:cs typeface="+mn-cs"/>
              </a:rPr>
              <a:t>5.5.6            </a:t>
            </a:r>
            <a:r>
              <a:rPr lang="es-MX" sz="1200" b="0" i="0" u="none" strike="noStrike" kern="1200" dirty="0">
                <a:solidFill>
                  <a:schemeClr val="tx1"/>
                </a:solidFill>
                <a:effectLst/>
                <a:latin typeface="+mn-lt"/>
                <a:ea typeface="+mn-ea"/>
                <a:cs typeface="+mn-cs"/>
              </a:rPr>
              <a:t>Si previo a la entrega de la Garantía de Seriedad, un Licitante otorgó al CENACE Garantías Financieras para respaldar las obligaciones asociadas al proceso de interconexión de las Centrales Eléctricas incluidas en la o las respectivas Ofertas de Venta, el monto mínimo de la Garantía de Seriedad podrá ser reducido en el mismo monto de la Garantía Financiera, sin que tal reducción pueda exceder del 50% del monto mínimo de la Garantía de Seriedad calculado conforme al numeral 5.5.4. Para ello, al menos 10 días hábiles antes de la fecha límite para la presentación de la Garantía de Seriedad correspondiente a la Subasta, los Licitantes deberán solicitar dicha reducción al CENACE, mediante la presentación del formato contenido en el </a:t>
            </a:r>
            <a:r>
              <a:rPr lang="es-MX" sz="1200" b="1" i="0" u="none" strike="noStrike" kern="1200" dirty="0">
                <a:solidFill>
                  <a:schemeClr val="tx1"/>
                </a:solidFill>
                <a:effectLst/>
                <a:latin typeface="+mn-lt"/>
                <a:ea typeface="+mn-ea"/>
                <a:cs typeface="+mn-cs"/>
              </a:rPr>
              <a:t>Anexo V.23</a:t>
            </a:r>
            <a:r>
              <a:rPr lang="es-MX" sz="1200" b="0" i="0" u="none" strike="noStrike" kern="1200" dirty="0">
                <a:solidFill>
                  <a:schemeClr val="tx1"/>
                </a:solidFill>
                <a:effectLst/>
                <a:latin typeface="+mn-lt"/>
                <a:ea typeface="+mn-ea"/>
                <a:cs typeface="+mn-cs"/>
              </a:rPr>
              <a:t>, al cual se le deberá adjuntar comprobante de recepción de las garantías asociadas al proceso de interconexión de las Centrales Eléctricas incluidas en la o las respectivas Ofertas de Venta. El CENACE, en un plazo de tres días hábiles a partir de la presentación de los documentos mencionados en este inciso, autorizará o negará el monto reducido de la Garantía de Seriedad al que hace referencia este numeral. Para determinar el monto de la reducción, </a:t>
            </a:r>
            <a:r>
              <a:rPr lang="es-MX" sz="1200" b="1" i="1" u="none" strike="noStrike" kern="1200" dirty="0">
                <a:solidFill>
                  <a:srgbClr val="FF0000"/>
                </a:solidFill>
                <a:effectLst/>
                <a:latin typeface="+mn-lt"/>
                <a:ea typeface="+mn-ea"/>
                <a:cs typeface="+mn-cs"/>
              </a:rPr>
              <a:t>no se considerarán las garantías otorgadas en un proceso de interconexión cuya entrega sea obligatoria conforme a las disposiciones legales aplicables.</a:t>
            </a:r>
            <a:r>
              <a:rPr lang="es-MX" sz="1200" b="0" i="0" u="none" strike="noStrike" kern="1200" dirty="0">
                <a:solidFill>
                  <a:schemeClr val="tx1"/>
                </a:solidFill>
                <a:effectLst/>
                <a:latin typeface="+mn-lt"/>
                <a:ea typeface="+mn-ea"/>
                <a:cs typeface="+mn-cs"/>
              </a:rPr>
              <a:t> Cuando la capacidad incluida en el proceso de interconexión rebase la capacidad incluida en la Oferta de Venta, sólo la parte proporcional de la garantía que corresponda a la interconexión se utilizará para dicha reducción.</a:t>
            </a:r>
            <a:r>
              <a:rPr lang="es-MX" dirty="0"/>
              <a:t> </a:t>
            </a:r>
          </a:p>
          <a:p>
            <a:endParaRPr lang="es-MX" dirty="0"/>
          </a:p>
          <a:p>
            <a:endParaRPr lang="es-MX" dirty="0"/>
          </a:p>
        </p:txBody>
      </p:sp>
      <p:sp>
        <p:nvSpPr>
          <p:cNvPr id="4" name="Marcador de número de diapositiva 3"/>
          <p:cNvSpPr>
            <a:spLocks noGrp="1"/>
          </p:cNvSpPr>
          <p:nvPr>
            <p:ph type="sldNum" sz="quarter" idx="10"/>
          </p:nvPr>
        </p:nvSpPr>
        <p:spPr/>
        <p:txBody>
          <a:bodyPr/>
          <a:lstStyle/>
          <a:p>
            <a:fld id="{2DA858D7-3A23-4B52-99CD-18BF835B1B8D}" type="slidenum">
              <a:rPr lang="es-MX" smtClean="0"/>
              <a:t>82</a:t>
            </a:fld>
            <a:endParaRPr lang="es-MX"/>
          </a:p>
        </p:txBody>
      </p:sp>
    </p:spTree>
    <p:extLst>
      <p:ext uri="{BB962C8B-B14F-4D97-AF65-F5344CB8AC3E}">
        <p14:creationId xmlns:p14="http://schemas.microsoft.com/office/powerpoint/2010/main" val="109245104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MX" sz="1200" b="1" i="0" u="none" strike="noStrike" kern="1200" dirty="0">
                <a:solidFill>
                  <a:schemeClr val="tx1"/>
                </a:solidFill>
                <a:effectLst/>
                <a:latin typeface="+mn-lt"/>
                <a:ea typeface="+mn-ea"/>
                <a:cs typeface="+mn-cs"/>
              </a:rPr>
              <a:t>5.5.3            </a:t>
            </a:r>
            <a:r>
              <a:rPr lang="es-MX" sz="1200" b="0" i="0" u="none" strike="noStrike" kern="1200" dirty="0">
                <a:solidFill>
                  <a:schemeClr val="tx1"/>
                </a:solidFill>
                <a:effectLst/>
                <a:latin typeface="+mn-lt"/>
                <a:ea typeface="+mn-ea"/>
                <a:cs typeface="+mn-cs"/>
              </a:rPr>
              <a:t>La Garantía de Seriedad tendrá las siguientes características: </a:t>
            </a:r>
            <a:r>
              <a:rPr lang="es-MX" dirty="0"/>
              <a:t> </a:t>
            </a:r>
          </a:p>
          <a:p>
            <a:r>
              <a:rPr lang="es-MX" sz="1200" b="0" i="0" u="none" strike="noStrike" kern="1200" dirty="0">
                <a:solidFill>
                  <a:schemeClr val="tx1"/>
                </a:solidFill>
                <a:effectLst/>
                <a:latin typeface="+mn-lt"/>
                <a:ea typeface="+mn-ea"/>
                <a:cs typeface="+mn-cs"/>
              </a:rPr>
              <a:t>(a)          Deberá ser otorgada a través de carta de crédito incondicional e irrevocable </a:t>
            </a:r>
            <a:r>
              <a:rPr lang="es-MX" sz="1200" b="0" i="1" u="none" strike="noStrike" kern="1200" dirty="0" err="1">
                <a:solidFill>
                  <a:schemeClr val="tx1"/>
                </a:solidFill>
                <a:effectLst/>
                <a:latin typeface="+mn-lt"/>
                <a:ea typeface="+mn-ea"/>
                <a:cs typeface="+mn-cs"/>
              </a:rPr>
              <a:t>standby</a:t>
            </a:r>
            <a:r>
              <a:rPr lang="es-MX" sz="1200" b="0" i="1" u="none" strike="noStrike" kern="1200" dirty="0">
                <a:solidFill>
                  <a:schemeClr val="tx1"/>
                </a:solidFill>
                <a:effectLst/>
                <a:latin typeface="+mn-lt"/>
                <a:ea typeface="+mn-ea"/>
                <a:cs typeface="+mn-cs"/>
              </a:rPr>
              <a:t>,</a:t>
            </a:r>
            <a:r>
              <a:rPr lang="es-MX" sz="1200" b="0" i="0" u="none" strike="noStrike" kern="1200" dirty="0">
                <a:solidFill>
                  <a:schemeClr val="tx1"/>
                </a:solidFill>
                <a:effectLst/>
                <a:latin typeface="+mn-lt"/>
                <a:ea typeface="+mn-ea"/>
                <a:cs typeface="+mn-cs"/>
              </a:rPr>
              <a:t> emitida en favor del CENACE conforme al modelo previsto en el </a:t>
            </a:r>
            <a:r>
              <a:rPr lang="es-MX" sz="1200" b="1" i="0" u="none" strike="noStrike" kern="1200" dirty="0">
                <a:solidFill>
                  <a:schemeClr val="tx1"/>
                </a:solidFill>
                <a:effectLst/>
                <a:latin typeface="+mn-lt"/>
                <a:ea typeface="+mn-ea"/>
                <a:cs typeface="+mn-cs"/>
              </a:rPr>
              <a:t>Anexo V.22</a:t>
            </a:r>
            <a:r>
              <a:rPr lang="es-MX" sz="1200" b="0" i="0" u="none" strike="noStrike" kern="1200" dirty="0">
                <a:solidFill>
                  <a:schemeClr val="tx1"/>
                </a:solidFill>
                <a:effectLst/>
                <a:latin typeface="+mn-lt"/>
                <a:ea typeface="+mn-ea"/>
                <a:cs typeface="+mn-cs"/>
              </a:rPr>
              <a:t>. </a:t>
            </a:r>
            <a:r>
              <a:rPr lang="es-MX" dirty="0"/>
              <a:t> </a:t>
            </a:r>
          </a:p>
          <a:p>
            <a:r>
              <a:rPr lang="es-MX" sz="1200" b="0" i="0" u="none" strike="noStrike" kern="1200" dirty="0">
                <a:solidFill>
                  <a:schemeClr val="tx1"/>
                </a:solidFill>
                <a:effectLst/>
                <a:latin typeface="+mn-lt"/>
                <a:ea typeface="+mn-ea"/>
                <a:cs typeface="+mn-cs"/>
              </a:rPr>
              <a:t>(b)          Deberá haber sido emitida por una institución de crédito integrante del Sistema Bancario Mexicano que esté legalmente facultada para emitir Cartas de Crédito de acuerdo a la Ley de Instituciones de Crédito, mismas que podrán ser consultadas en el padrón de entidades supervisadas en el portal de la Comisión Nacional Bancaria y de Valores.</a:t>
            </a:r>
            <a:r>
              <a:rPr lang="es-MX" dirty="0"/>
              <a:t> </a:t>
            </a:r>
          </a:p>
          <a:p>
            <a:r>
              <a:rPr lang="es-MX" sz="1200" b="0" i="0" u="none" strike="noStrike" kern="1200" dirty="0">
                <a:solidFill>
                  <a:schemeClr val="tx1"/>
                </a:solidFill>
                <a:effectLst/>
                <a:latin typeface="+mn-lt"/>
                <a:ea typeface="+mn-ea"/>
                <a:cs typeface="+mn-cs"/>
              </a:rPr>
              <a:t>(c)          Podrá ser presentada en Pesos o en Dólares. En este último caso, para determinar su monto en Pesos se utilizará el tipo de cambio publicado por el Banco de México en el DOF cinco días hábiles antes a la fecha de presentación de dicha Garantía ante el CENACE. </a:t>
            </a:r>
            <a:r>
              <a:rPr lang="es-MX" dirty="0"/>
              <a:t> </a:t>
            </a:r>
          </a:p>
          <a:p>
            <a:r>
              <a:rPr lang="es-MX" sz="1200" b="0" i="0" u="none" strike="noStrike" kern="1200" dirty="0">
                <a:solidFill>
                  <a:schemeClr val="tx1"/>
                </a:solidFill>
                <a:effectLst/>
                <a:latin typeface="+mn-lt"/>
                <a:ea typeface="+mn-ea"/>
                <a:cs typeface="+mn-cs"/>
              </a:rPr>
              <a:t>(d)          El nombre, razón o denominación social del Licitante cuyas obligaciones se garantizan deberá ser idéntico a aquél con el que se registró el Licitante ante CENACE y consta en la documentación legal presentada; en caso de ser un Consorcio, deberá hacer referencia a cada uno de los miembros del Consorcio, pero bastará con que se refiere al menos a uno de ellos en virtud de que estos asumen una responsabilidad solidaria dentro de la Subasta.</a:t>
            </a:r>
            <a:r>
              <a:rPr lang="es-MX" dirty="0"/>
              <a:t> </a:t>
            </a:r>
          </a:p>
          <a:p>
            <a:endParaRPr lang="es-MX" dirty="0"/>
          </a:p>
          <a:p>
            <a:endParaRPr lang="es-MX" dirty="0"/>
          </a:p>
        </p:txBody>
      </p:sp>
      <p:sp>
        <p:nvSpPr>
          <p:cNvPr id="4" name="Marcador de número de diapositiva 3"/>
          <p:cNvSpPr>
            <a:spLocks noGrp="1"/>
          </p:cNvSpPr>
          <p:nvPr>
            <p:ph type="sldNum" sz="quarter" idx="10"/>
          </p:nvPr>
        </p:nvSpPr>
        <p:spPr/>
        <p:txBody>
          <a:bodyPr/>
          <a:lstStyle/>
          <a:p>
            <a:fld id="{2DA858D7-3A23-4B52-99CD-18BF835B1B8D}" type="slidenum">
              <a:rPr lang="es-MX" smtClean="0"/>
              <a:t>83</a:t>
            </a:fld>
            <a:endParaRPr lang="es-MX"/>
          </a:p>
        </p:txBody>
      </p:sp>
    </p:spTree>
    <p:extLst>
      <p:ext uri="{BB962C8B-B14F-4D97-AF65-F5344CB8AC3E}">
        <p14:creationId xmlns:p14="http://schemas.microsoft.com/office/powerpoint/2010/main" val="293111515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MX" sz="1200" b="1" i="0" u="none" strike="noStrike" kern="1200" dirty="0">
                <a:solidFill>
                  <a:schemeClr val="tx1"/>
                </a:solidFill>
                <a:effectLst/>
                <a:latin typeface="+mn-lt"/>
                <a:ea typeface="+mn-ea"/>
                <a:cs typeface="+mn-cs"/>
              </a:rPr>
              <a:t>5.3.7            </a:t>
            </a:r>
            <a:r>
              <a:rPr lang="es-MX" sz="1200" b="0" i="0" u="none" strike="noStrike" kern="1200" dirty="0">
                <a:solidFill>
                  <a:schemeClr val="tx1"/>
                </a:solidFill>
                <a:effectLst/>
                <a:latin typeface="+mn-lt"/>
                <a:ea typeface="+mn-ea"/>
                <a:cs typeface="+mn-cs"/>
              </a:rPr>
              <a:t>Sólo las Garantías de Seriedad deberán ser presentadas en forma física.</a:t>
            </a:r>
            <a:r>
              <a:rPr lang="es-MX" dirty="0"/>
              <a:t> </a:t>
            </a:r>
            <a:r>
              <a:rPr lang="es-MX" sz="1200" b="0" i="0" u="none" strike="noStrike" kern="1200" dirty="0">
                <a:solidFill>
                  <a:schemeClr val="tx1"/>
                </a:solidFill>
                <a:effectLst/>
                <a:latin typeface="+mn-lt"/>
                <a:ea typeface="+mn-ea"/>
                <a:cs typeface="+mn-cs"/>
              </a:rPr>
              <a:t>(c)          Para obtener la Constancia de Precalificación respectiva, el Licitante deberá presentar la Garantía de Seriedad correspondiente, dentro del plazo comprendido entre el momento en que presentó su solicitud de precalificación hasta la fecha límite indicada en el Calendario de la Subasta para tal efecto.</a:t>
            </a:r>
            <a:r>
              <a:rPr lang="es-MX" dirty="0"/>
              <a:t> </a:t>
            </a:r>
          </a:p>
          <a:p>
            <a:r>
              <a:rPr lang="es-MX" sz="1200" b="1" i="0" u="none" strike="noStrike" kern="1200" dirty="0">
                <a:solidFill>
                  <a:schemeClr val="tx1"/>
                </a:solidFill>
                <a:effectLst/>
                <a:latin typeface="+mn-lt"/>
                <a:ea typeface="+mn-ea"/>
                <a:cs typeface="+mn-cs"/>
              </a:rPr>
              <a:t>5.5.1            </a:t>
            </a:r>
            <a:r>
              <a:rPr lang="es-MX" sz="1200" b="0" i="0" u="none" strike="noStrike" kern="1200" dirty="0">
                <a:solidFill>
                  <a:schemeClr val="tx1"/>
                </a:solidFill>
                <a:effectLst/>
                <a:latin typeface="+mn-lt"/>
                <a:ea typeface="+mn-ea"/>
                <a:cs typeface="+mn-cs"/>
              </a:rPr>
              <a:t>Para que el Licitante obtenga una Constancia de Precalificación de Oferta de Venta, deberá presentar, una Garantía de Seriedad que cumpla con lo previsto en los numerales  5.6.1(h) y 5.6.1(i), del Manual, así como en este numeral y en el </a:t>
            </a:r>
            <a:r>
              <a:rPr lang="es-MX" sz="1200" b="1" i="0" u="none" strike="noStrike" kern="1200" dirty="0">
                <a:solidFill>
                  <a:schemeClr val="tx1"/>
                </a:solidFill>
                <a:effectLst/>
                <a:latin typeface="+mn-lt"/>
                <a:ea typeface="+mn-ea"/>
                <a:cs typeface="+mn-cs"/>
              </a:rPr>
              <a:t>Anexo V.22</a:t>
            </a:r>
            <a:r>
              <a:rPr lang="es-MX" sz="1200" b="0" i="0" u="none" strike="noStrike" kern="1200" dirty="0">
                <a:solidFill>
                  <a:schemeClr val="tx1"/>
                </a:solidFill>
                <a:effectLst/>
                <a:latin typeface="+mn-lt"/>
                <a:ea typeface="+mn-ea"/>
                <a:cs typeface="+mn-cs"/>
              </a:rPr>
              <a:t>. Dicha Garantía de Seriedad podrá exhibirse en uno o varios instrumentos, siempre que se presenten conforme al modelo previsto en el </a:t>
            </a:r>
            <a:r>
              <a:rPr lang="es-MX" sz="1200" b="1" i="0" u="none" strike="noStrike" kern="1200" dirty="0">
                <a:solidFill>
                  <a:schemeClr val="tx1"/>
                </a:solidFill>
                <a:effectLst/>
                <a:latin typeface="+mn-lt"/>
                <a:ea typeface="+mn-ea"/>
                <a:cs typeface="+mn-cs"/>
              </a:rPr>
              <a:t>Anexo V.22</a:t>
            </a:r>
            <a:r>
              <a:rPr lang="es-MX" sz="1200" b="0" i="0" u="none" strike="noStrike" kern="1200" dirty="0">
                <a:solidFill>
                  <a:schemeClr val="tx1"/>
                </a:solidFill>
                <a:effectLst/>
                <a:latin typeface="+mn-lt"/>
                <a:ea typeface="+mn-ea"/>
                <a:cs typeface="+mn-cs"/>
              </a:rPr>
              <a:t>. El original de dicha Garantía de Seriedad deberá entregarse físicamente en un sobre dirigido al Ing. Martín Vivar López, a más tardar en la fecha señalada en el Calendario de la Subasta para tal efecto, en el domicilio ubicado en Boulevard Adolfo López Mateos No. 2157, piso 11, Colonia. Los Alpes, Delegación Álvaro Obregón, C.P. 01010, Ciudad de México, de lunes a viernes, en un horario de 9:00 a 15:00 horas.</a:t>
            </a:r>
            <a:r>
              <a:rPr lang="es-MX" dirty="0"/>
              <a:t> </a:t>
            </a:r>
          </a:p>
          <a:p>
            <a:r>
              <a:rPr lang="es-MX" sz="1200" b="1" i="0" u="none" strike="noStrike" kern="1200" dirty="0">
                <a:solidFill>
                  <a:schemeClr val="tx1"/>
                </a:solidFill>
                <a:effectLst/>
                <a:latin typeface="+mn-lt"/>
                <a:ea typeface="+mn-ea"/>
                <a:cs typeface="+mn-cs"/>
              </a:rPr>
              <a:t>5.5.2            </a:t>
            </a:r>
            <a:r>
              <a:rPr lang="es-MX" sz="1200" b="0" i="0" u="none" strike="noStrike" kern="1200" dirty="0">
                <a:solidFill>
                  <a:schemeClr val="tx1"/>
                </a:solidFill>
                <a:effectLst/>
                <a:latin typeface="+mn-lt"/>
                <a:ea typeface="+mn-ea"/>
                <a:cs typeface="+mn-cs"/>
              </a:rPr>
              <a:t>Si el Licitante desea que el CENACE revise el contenido de la Garantía de Seriedad para verificar que cumple con lo aquí señalado -de manera que, de ser necesario, el Licitante tenga la oportunidad de ajustar dicho contenido a lo establecido en el numeral 5.5, deberá presentar dicha Garantía a más tardar cinco días hábiles antes de la fecha límite indicada en el Calendario para la presentación de las Garantías de Seriedad, en el entendido de que el CENACE contará con un plazo de tres días hábiles para revisarla y notificar al Licitante en lo conducente, y que este plazo es independiente del tiempo que requiera el Licitante para llevar a cabo las modificaciones que corresponda. </a:t>
            </a:r>
            <a:endParaRPr lang="es-MX" sz="2400" b="1" i="0" u="none" strike="noStrike" kern="1200" dirty="0">
              <a:solidFill>
                <a:schemeClr val="tx1"/>
              </a:solidFill>
              <a:effectLst/>
              <a:latin typeface="+mn-lt"/>
              <a:ea typeface="+mn-ea"/>
              <a:cs typeface="+mn-cs"/>
            </a:endParaRPr>
          </a:p>
          <a:p>
            <a:endParaRPr lang="es-MX" sz="2400" b="1" i="0" u="none" strike="noStrike" kern="1200" dirty="0">
              <a:solidFill>
                <a:schemeClr val="tx1"/>
              </a:solidFill>
              <a:effectLst/>
              <a:latin typeface="+mn-lt"/>
              <a:ea typeface="+mn-ea"/>
              <a:cs typeface="+mn-cs"/>
            </a:endParaRPr>
          </a:p>
          <a:p>
            <a:r>
              <a:rPr lang="es-MX" sz="2400" b="1" i="0" u="none" strike="noStrike" kern="1200" dirty="0">
                <a:solidFill>
                  <a:schemeClr val="tx1"/>
                </a:solidFill>
                <a:effectLst/>
                <a:latin typeface="+mn-lt"/>
                <a:ea typeface="+mn-ea"/>
                <a:cs typeface="+mn-cs"/>
              </a:rPr>
              <a:t>7 Septiembre</a:t>
            </a:r>
            <a:r>
              <a:rPr lang="es-MX" sz="2400" b="1" i="0" u="none" strike="noStrike" kern="1200" baseline="0" dirty="0">
                <a:solidFill>
                  <a:schemeClr val="tx1"/>
                </a:solidFill>
                <a:effectLst/>
                <a:latin typeface="+mn-lt"/>
                <a:ea typeface="+mn-ea"/>
                <a:cs typeface="+mn-cs"/>
              </a:rPr>
              <a:t> checado</a:t>
            </a:r>
            <a:endParaRPr lang="es-MX" sz="2400" b="1" i="0" u="none" strike="noStrike" kern="1200" dirty="0">
              <a:solidFill>
                <a:schemeClr val="tx1"/>
              </a:solidFill>
              <a:effectLst/>
              <a:latin typeface="+mn-lt"/>
              <a:ea typeface="+mn-ea"/>
              <a:cs typeface="+mn-cs"/>
            </a:endParaRPr>
          </a:p>
          <a:p>
            <a:endParaRPr lang="es-MX" sz="1200" b="0" i="0" u="none" strike="noStrike" kern="1200" dirty="0">
              <a:solidFill>
                <a:schemeClr val="tx1"/>
              </a:solidFill>
              <a:effectLst/>
              <a:latin typeface="+mn-lt"/>
              <a:ea typeface="+mn-ea"/>
              <a:cs typeface="+mn-cs"/>
            </a:endParaRPr>
          </a:p>
          <a:p>
            <a:endParaRPr lang="es-MX" dirty="0"/>
          </a:p>
        </p:txBody>
      </p:sp>
      <p:sp>
        <p:nvSpPr>
          <p:cNvPr id="4" name="Marcador de número de diapositiva 3"/>
          <p:cNvSpPr>
            <a:spLocks noGrp="1"/>
          </p:cNvSpPr>
          <p:nvPr>
            <p:ph type="sldNum" sz="quarter" idx="10"/>
          </p:nvPr>
        </p:nvSpPr>
        <p:spPr/>
        <p:txBody>
          <a:bodyPr/>
          <a:lstStyle/>
          <a:p>
            <a:fld id="{2DA858D7-3A23-4B52-99CD-18BF835B1B8D}" type="slidenum">
              <a:rPr lang="es-MX" smtClean="0"/>
              <a:t>84</a:t>
            </a:fld>
            <a:endParaRPr lang="es-MX"/>
          </a:p>
        </p:txBody>
      </p:sp>
    </p:spTree>
    <p:extLst>
      <p:ext uri="{BB962C8B-B14F-4D97-AF65-F5344CB8AC3E}">
        <p14:creationId xmlns:p14="http://schemas.microsoft.com/office/powerpoint/2010/main" val="194668414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MX" dirty="0"/>
              <a:t>Motivos de </a:t>
            </a:r>
            <a:r>
              <a:rPr lang="es-MX" dirty="0" err="1"/>
              <a:t>desechamiento</a:t>
            </a:r>
            <a:r>
              <a:rPr lang="es-MX" dirty="0"/>
              <a:t>:</a:t>
            </a:r>
          </a:p>
          <a:p>
            <a:endParaRPr lang="es-MX" dirty="0"/>
          </a:p>
          <a:p>
            <a:r>
              <a:rPr lang="es-MX" dirty="0"/>
              <a:t>Se ponen creativos</a:t>
            </a:r>
            <a:r>
              <a:rPr lang="es-MX" baseline="0" dirty="0"/>
              <a:t> con el formato</a:t>
            </a:r>
            <a:endParaRPr lang="es-MX" dirty="0"/>
          </a:p>
          <a:p>
            <a:endParaRPr lang="es-MX" dirty="0"/>
          </a:p>
          <a:p>
            <a:r>
              <a:rPr lang="es-MX" dirty="0"/>
              <a:t>Direcciones de gerencias</a:t>
            </a:r>
            <a:r>
              <a:rPr lang="es-MX" baseline="0" dirty="0"/>
              <a:t> de </a:t>
            </a:r>
            <a:r>
              <a:rPr lang="es-MX" baseline="0" dirty="0" err="1"/>
              <a:t>crontrol</a:t>
            </a:r>
            <a:r>
              <a:rPr lang="es-MX" baseline="0" dirty="0"/>
              <a:t>, la de magna sur, la correcta es que viene el Formato la de Don Manuelito, la de SENER.</a:t>
            </a:r>
          </a:p>
          <a:p>
            <a:endParaRPr lang="es-MX" baseline="0" dirty="0"/>
          </a:p>
          <a:p>
            <a:r>
              <a:rPr lang="es-MX" baseline="0" dirty="0"/>
              <a:t>Fecha de vigencia al menos de una semana mas allá de firma de contrato de cobertura.</a:t>
            </a:r>
          </a:p>
          <a:p>
            <a:endParaRPr lang="es-MX" baseline="0" dirty="0"/>
          </a:p>
          <a:p>
            <a:r>
              <a:rPr lang="es-MX" baseline="0" dirty="0"/>
              <a:t>Es importante tomar el nuevo formato de Carta de Crédito ya que anterior tiene un error (La publicación en el DOF)</a:t>
            </a:r>
            <a:endParaRPr lang="es-MX" dirty="0"/>
          </a:p>
        </p:txBody>
      </p:sp>
      <p:sp>
        <p:nvSpPr>
          <p:cNvPr id="4" name="Marcador de número de diapositiva 3"/>
          <p:cNvSpPr>
            <a:spLocks noGrp="1"/>
          </p:cNvSpPr>
          <p:nvPr>
            <p:ph type="sldNum" sz="quarter" idx="10"/>
          </p:nvPr>
        </p:nvSpPr>
        <p:spPr/>
        <p:txBody>
          <a:bodyPr/>
          <a:lstStyle/>
          <a:p>
            <a:fld id="{2DA858D7-3A23-4B52-99CD-18BF835B1B8D}" type="slidenum">
              <a:rPr lang="es-MX" smtClean="0"/>
              <a:t>85</a:t>
            </a:fld>
            <a:endParaRPr lang="es-MX"/>
          </a:p>
        </p:txBody>
      </p:sp>
    </p:spTree>
    <p:extLst>
      <p:ext uri="{BB962C8B-B14F-4D97-AF65-F5344CB8AC3E}">
        <p14:creationId xmlns:p14="http://schemas.microsoft.com/office/powerpoint/2010/main" val="36066781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MX" dirty="0"/>
              <a:t>Anexos correspondientes según bases de licitació</a:t>
            </a:r>
            <a:r>
              <a:rPr lang="es-MX" baseline="0" dirty="0"/>
              <a:t>n y bases de licitación finales</a:t>
            </a:r>
            <a:endParaRPr lang="es-MX" dirty="0"/>
          </a:p>
        </p:txBody>
      </p:sp>
      <p:sp>
        <p:nvSpPr>
          <p:cNvPr id="4" name="Marcador de número de diapositiva 3"/>
          <p:cNvSpPr>
            <a:spLocks noGrp="1"/>
          </p:cNvSpPr>
          <p:nvPr>
            <p:ph type="sldNum" sz="quarter" idx="10"/>
          </p:nvPr>
        </p:nvSpPr>
        <p:spPr/>
        <p:txBody>
          <a:bodyPr/>
          <a:lstStyle/>
          <a:p>
            <a:fld id="{BDA2339D-5F96-43C6-99AC-5287B4F6FE8C}" type="slidenum">
              <a:rPr lang="es-MX" smtClean="0"/>
              <a:t>91</a:t>
            </a:fld>
            <a:endParaRPr lang="es-MX"/>
          </a:p>
        </p:txBody>
      </p:sp>
    </p:spTree>
    <p:extLst>
      <p:ext uri="{BB962C8B-B14F-4D97-AF65-F5344CB8AC3E}">
        <p14:creationId xmlns:p14="http://schemas.microsoft.com/office/powerpoint/2010/main" val="242551998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MX"/>
          </a:p>
        </p:txBody>
      </p:sp>
      <p:sp>
        <p:nvSpPr>
          <p:cNvPr id="4" name="Marcador de número de diapositiva 3"/>
          <p:cNvSpPr>
            <a:spLocks noGrp="1"/>
          </p:cNvSpPr>
          <p:nvPr>
            <p:ph type="sldNum" sz="quarter" idx="10"/>
          </p:nvPr>
        </p:nvSpPr>
        <p:spPr/>
        <p:txBody>
          <a:bodyPr/>
          <a:lstStyle/>
          <a:p>
            <a:fld id="{BDA2339D-5F96-43C6-99AC-5287B4F6FE8C}" type="slidenum">
              <a:rPr lang="es-MX" smtClean="0"/>
              <a:t>96</a:t>
            </a:fld>
            <a:endParaRPr lang="es-MX"/>
          </a:p>
        </p:txBody>
      </p:sp>
    </p:spTree>
    <p:extLst>
      <p:ext uri="{BB962C8B-B14F-4D97-AF65-F5344CB8AC3E}">
        <p14:creationId xmlns:p14="http://schemas.microsoft.com/office/powerpoint/2010/main" val="209387905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MX" dirty="0"/>
              <a:t>Diagrama de como se obtienen los resultados preliminares</a:t>
            </a:r>
            <a:r>
              <a:rPr lang="es-MX" baseline="0" dirty="0"/>
              <a:t> y en caso de existir proceso iterativo realizarlo para volver a ejecutar el modelo de enteros mixtos</a:t>
            </a:r>
            <a:endParaRPr lang="es-MX" dirty="0"/>
          </a:p>
        </p:txBody>
      </p:sp>
      <p:sp>
        <p:nvSpPr>
          <p:cNvPr id="4" name="Marcador de número de diapositiva 3"/>
          <p:cNvSpPr>
            <a:spLocks noGrp="1"/>
          </p:cNvSpPr>
          <p:nvPr>
            <p:ph type="sldNum" sz="quarter" idx="10"/>
          </p:nvPr>
        </p:nvSpPr>
        <p:spPr/>
        <p:txBody>
          <a:bodyPr/>
          <a:lstStyle/>
          <a:p>
            <a:fld id="{BDA2339D-5F96-43C6-99AC-5287B4F6FE8C}" type="slidenum">
              <a:rPr lang="es-MX" smtClean="0"/>
              <a:t>106</a:t>
            </a:fld>
            <a:endParaRPr lang="es-MX"/>
          </a:p>
        </p:txBody>
      </p:sp>
    </p:spTree>
    <p:extLst>
      <p:ext uri="{BB962C8B-B14F-4D97-AF65-F5344CB8AC3E}">
        <p14:creationId xmlns:p14="http://schemas.microsoft.com/office/powerpoint/2010/main" val="52216416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MX" dirty="0"/>
              <a:t>Diagrama de como se obtienen los resultados preliminares</a:t>
            </a:r>
            <a:r>
              <a:rPr lang="es-MX" baseline="0" dirty="0"/>
              <a:t> y en caso de existir proceso iterativo realizarlo para volver a ejecutar el modelo de enteros mixtos</a:t>
            </a:r>
            <a:endParaRPr lang="es-MX" dirty="0"/>
          </a:p>
        </p:txBody>
      </p:sp>
      <p:sp>
        <p:nvSpPr>
          <p:cNvPr id="4" name="Marcador de número de diapositiva 3"/>
          <p:cNvSpPr>
            <a:spLocks noGrp="1"/>
          </p:cNvSpPr>
          <p:nvPr>
            <p:ph type="sldNum" sz="quarter" idx="10"/>
          </p:nvPr>
        </p:nvSpPr>
        <p:spPr/>
        <p:txBody>
          <a:bodyPr/>
          <a:lstStyle/>
          <a:p>
            <a:fld id="{BDA2339D-5F96-43C6-99AC-5287B4F6FE8C}" type="slidenum">
              <a:rPr lang="es-MX" smtClean="0"/>
              <a:t>108</a:t>
            </a:fld>
            <a:endParaRPr lang="es-MX"/>
          </a:p>
        </p:txBody>
      </p:sp>
    </p:spTree>
    <p:extLst>
      <p:ext uri="{BB962C8B-B14F-4D97-AF65-F5344CB8AC3E}">
        <p14:creationId xmlns:p14="http://schemas.microsoft.com/office/powerpoint/2010/main" val="365427518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MX" dirty="0"/>
              <a:t>En</a:t>
            </a:r>
            <a:r>
              <a:rPr lang="es-MX" baseline="0" dirty="0"/>
              <a:t> esta presentación se habla de la validación de los resultados de la SLP, utilizando la herramienta de optimización AMPL utilizando motor de solución CPLEX,  FUNCION OBJETIVO + RESTRICCIONES  “</a:t>
            </a:r>
            <a:r>
              <a:rPr lang="es-MX" sz="1200" b="0" i="0" u="none" strike="noStrike" kern="1200" baseline="0" dirty="0">
                <a:solidFill>
                  <a:schemeClr val="tx1"/>
                </a:solidFill>
                <a:latin typeface="+mn-lt"/>
                <a:ea typeface="+mn-ea"/>
                <a:cs typeface="+mn-cs"/>
              </a:rPr>
              <a:t>De acuerdo a las cantidades de productos ofrecidos por los participantes, PARA LA SLP 2016 se logró asignar de manera eficiente el </a:t>
            </a:r>
            <a:r>
              <a:rPr lang="es-MX" sz="1200" b="1" i="0" u="none" strike="noStrike" kern="1200" baseline="0" dirty="0">
                <a:solidFill>
                  <a:schemeClr val="tx1"/>
                </a:solidFill>
                <a:latin typeface="+mn-lt"/>
                <a:ea typeface="+mn-ea"/>
                <a:cs typeface="+mn-cs"/>
              </a:rPr>
              <a:t>80.05% de la oferta de compra total de Potencia</a:t>
            </a:r>
            <a:r>
              <a:rPr lang="es-MX" sz="1200" b="0" i="0" u="none" strike="noStrike" kern="1200" baseline="0" dirty="0">
                <a:solidFill>
                  <a:schemeClr val="tx1"/>
                </a:solidFill>
                <a:latin typeface="+mn-lt"/>
                <a:ea typeface="+mn-ea"/>
                <a:cs typeface="+mn-cs"/>
              </a:rPr>
              <a:t>, </a:t>
            </a:r>
            <a:r>
              <a:rPr lang="es-MX" sz="1200" b="1" i="0" u="none" strike="noStrike" kern="1200" baseline="0" dirty="0">
                <a:solidFill>
                  <a:schemeClr val="tx1"/>
                </a:solidFill>
                <a:latin typeface="+mn-lt"/>
                <a:ea typeface="+mn-ea"/>
                <a:cs typeface="+mn-cs"/>
              </a:rPr>
              <a:t>el 83.82% de la oferta de compra de energía </a:t>
            </a:r>
            <a:r>
              <a:rPr lang="es-MX" sz="1200" b="0" i="0" u="none" strike="noStrike" kern="1200" baseline="0" dirty="0">
                <a:solidFill>
                  <a:schemeClr val="tx1"/>
                </a:solidFill>
                <a:latin typeface="+mn-lt"/>
                <a:ea typeface="+mn-ea"/>
                <a:cs typeface="+mn-cs"/>
              </a:rPr>
              <a:t>y </a:t>
            </a:r>
            <a:r>
              <a:rPr lang="es-MX" sz="1200" b="1" i="0" u="none" strike="noStrike" kern="1200" baseline="0" dirty="0">
                <a:solidFill>
                  <a:schemeClr val="tx1"/>
                </a:solidFill>
                <a:latin typeface="+mn-lt"/>
                <a:ea typeface="+mn-ea"/>
                <a:cs typeface="+mn-cs"/>
              </a:rPr>
              <a:t>el 87.26% de la oferta de compra de Certificados de Energías Limpias (CEL)</a:t>
            </a:r>
            <a:r>
              <a:rPr lang="es-MX" sz="1200" b="0" i="0" u="none" strike="noStrike" kern="1200" baseline="0" dirty="0">
                <a:solidFill>
                  <a:schemeClr val="tx1"/>
                </a:solidFill>
                <a:latin typeface="+mn-lt"/>
                <a:ea typeface="+mn-ea"/>
                <a:cs typeface="+mn-cs"/>
              </a:rPr>
              <a:t>. Estas cantidades </a:t>
            </a:r>
            <a:r>
              <a:rPr lang="es-MX" sz="1200" b="1" i="0" u="none" strike="noStrike" kern="1200" baseline="0" dirty="0">
                <a:solidFill>
                  <a:schemeClr val="tx1"/>
                </a:solidFill>
                <a:latin typeface="+mn-lt"/>
                <a:ea typeface="+mn-ea"/>
                <a:cs typeface="+mn-cs"/>
              </a:rPr>
              <a:t>coincidieron totalmente </a:t>
            </a:r>
            <a:r>
              <a:rPr lang="es-MX" sz="1200" b="0" i="0" u="none" strike="noStrike" kern="1200" baseline="0" dirty="0">
                <a:solidFill>
                  <a:schemeClr val="tx1"/>
                </a:solidFill>
                <a:latin typeface="+mn-lt"/>
                <a:ea typeface="+mn-ea"/>
                <a:cs typeface="+mn-cs"/>
              </a:rPr>
              <a:t>con las reportadas por el Centro Nacional de Control de la Energía como resultado de la segunda subasta de energía. “</a:t>
            </a:r>
          </a:p>
          <a:p>
            <a:r>
              <a:rPr lang="es-MX" sz="1200" b="0" i="0" u="none" strike="noStrike" kern="1200" baseline="0" dirty="0">
                <a:solidFill>
                  <a:schemeClr val="tx1"/>
                </a:solidFill>
                <a:latin typeface="+mn-lt"/>
                <a:ea typeface="+mn-ea"/>
                <a:cs typeface="+mn-cs"/>
              </a:rPr>
              <a:t>Se espera que para esta subasta se realicen las mismas verificaciones</a:t>
            </a:r>
            <a:endParaRPr lang="es-MX" dirty="0"/>
          </a:p>
        </p:txBody>
      </p:sp>
      <p:sp>
        <p:nvSpPr>
          <p:cNvPr id="4" name="Marcador de número de diapositiva 3"/>
          <p:cNvSpPr>
            <a:spLocks noGrp="1"/>
          </p:cNvSpPr>
          <p:nvPr>
            <p:ph type="sldNum" sz="quarter" idx="10"/>
          </p:nvPr>
        </p:nvSpPr>
        <p:spPr/>
        <p:txBody>
          <a:bodyPr/>
          <a:lstStyle/>
          <a:p>
            <a:fld id="{BDA2339D-5F96-43C6-99AC-5287B4F6FE8C}" type="slidenum">
              <a:rPr lang="es-MX" smtClean="0"/>
              <a:t>109</a:t>
            </a:fld>
            <a:endParaRPr lang="es-MX"/>
          </a:p>
        </p:txBody>
      </p:sp>
    </p:spTree>
    <p:extLst>
      <p:ext uri="{BB962C8B-B14F-4D97-AF65-F5344CB8AC3E}">
        <p14:creationId xmlns:p14="http://schemas.microsoft.com/office/powerpoint/2010/main" val="10624971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MX" dirty="0"/>
              <a:t>Este</a:t>
            </a:r>
            <a:r>
              <a:rPr lang="es-MX" baseline="0" dirty="0"/>
              <a:t> proceso se realiza con el simulador en donde se revisa que todas las ofertas de venta puedan resultar ganadoras, siempre dentro de los límites permitidos.</a:t>
            </a:r>
          </a:p>
          <a:p>
            <a:r>
              <a:rPr lang="es-MX" baseline="0" dirty="0"/>
              <a:t>En la imagen superior izquierda se muestra como solo el paquete 3 del Generador 45 resulto aceptado, y en simulaciones posteriores se muestra que todos sus paquetes podrían resultar ganadores.</a:t>
            </a:r>
            <a:endParaRPr lang="es-MX" dirty="0"/>
          </a:p>
        </p:txBody>
      </p:sp>
      <p:sp>
        <p:nvSpPr>
          <p:cNvPr id="4" name="Marcador de número de diapositiva 3"/>
          <p:cNvSpPr>
            <a:spLocks noGrp="1"/>
          </p:cNvSpPr>
          <p:nvPr>
            <p:ph type="sldNum" sz="quarter" idx="10"/>
          </p:nvPr>
        </p:nvSpPr>
        <p:spPr/>
        <p:txBody>
          <a:bodyPr/>
          <a:lstStyle/>
          <a:p>
            <a:fld id="{BDA2339D-5F96-43C6-99AC-5287B4F6FE8C}" type="slidenum">
              <a:rPr lang="es-MX" smtClean="0"/>
              <a:t>110</a:t>
            </a:fld>
            <a:endParaRPr lang="es-MX"/>
          </a:p>
        </p:txBody>
      </p:sp>
    </p:spTree>
    <p:extLst>
      <p:ext uri="{BB962C8B-B14F-4D97-AF65-F5344CB8AC3E}">
        <p14:creationId xmlns:p14="http://schemas.microsoft.com/office/powerpoint/2010/main" val="408143373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MX" sz="1200" b="0" i="0" u="none" strike="noStrike" kern="1200" baseline="0" dirty="0">
                <a:solidFill>
                  <a:schemeClr val="tx1"/>
                </a:solidFill>
                <a:latin typeface="+mn-lt"/>
                <a:ea typeface="+mn-ea"/>
                <a:cs typeface="+mn-cs"/>
              </a:rPr>
              <a:t>La Fecha de Operación Comercial Ofertada podrá ser hasta un año antes o dos años después de la Fecha de Operación Comercial Estándar. Los Licitantes podrán presentar Ofertas de Venta para cualquier fecha dentro de estos rangos.</a:t>
            </a:r>
          </a:p>
          <a:p>
            <a:endParaRPr lang="es-MX" sz="1200" b="0" i="0" u="none" strike="noStrike" kern="1200" baseline="0" dirty="0">
              <a:solidFill>
                <a:schemeClr val="tx1"/>
              </a:solidFill>
              <a:latin typeface="+mn-lt"/>
              <a:ea typeface="+mn-ea"/>
              <a:cs typeface="+mn-cs"/>
            </a:endParaRPr>
          </a:p>
          <a:p>
            <a:r>
              <a:rPr lang="es-MX" sz="1200" b="0" i="0" u="none" strike="noStrike" kern="1200" baseline="0" dirty="0">
                <a:solidFill>
                  <a:schemeClr val="tx1"/>
                </a:solidFill>
                <a:latin typeface="+mn-lt"/>
                <a:ea typeface="+mn-ea"/>
                <a:cs typeface="+mn-cs"/>
              </a:rPr>
              <a:t>Se considerará que una Fecha de Operación Comercial Ofertada es regular cuando se encuentre dentro de un rango de seis meses antes o después de la Fecha de Operación Comercial Estándar. Las demás Fechas de Operación Comercial Ofertadas se considerarán irregulares.</a:t>
            </a:r>
            <a:endParaRPr lang="es-MX" dirty="0"/>
          </a:p>
        </p:txBody>
      </p:sp>
      <p:sp>
        <p:nvSpPr>
          <p:cNvPr id="4" name="Marcador de número de diapositiva 3"/>
          <p:cNvSpPr>
            <a:spLocks noGrp="1"/>
          </p:cNvSpPr>
          <p:nvPr>
            <p:ph type="sldNum" sz="quarter" idx="10"/>
          </p:nvPr>
        </p:nvSpPr>
        <p:spPr/>
        <p:txBody>
          <a:bodyPr/>
          <a:lstStyle/>
          <a:p>
            <a:fld id="{BDA2339D-5F96-43C6-99AC-5287B4F6FE8C}" type="slidenum">
              <a:rPr lang="es-MX" smtClean="0"/>
              <a:t>25</a:t>
            </a:fld>
            <a:endParaRPr lang="es-MX"/>
          </a:p>
        </p:txBody>
      </p:sp>
    </p:spTree>
    <p:extLst>
      <p:ext uri="{BB962C8B-B14F-4D97-AF65-F5344CB8AC3E}">
        <p14:creationId xmlns:p14="http://schemas.microsoft.com/office/powerpoint/2010/main" val="39900338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MX" b="1" dirty="0"/>
              <a:t>Son</a:t>
            </a:r>
            <a:r>
              <a:rPr lang="es-MX" b="1" baseline="0" dirty="0"/>
              <a:t> los elementos con los que debe contar el fallo,  una vez validados los resultados preliminares. Estos documentos (anexos) del fallo se publicaran en el sitio del CENACE.</a:t>
            </a:r>
          </a:p>
          <a:p>
            <a:r>
              <a:rPr lang="es-MX" b="1" dirty="0"/>
              <a:t>El día hábil siguiente a que se emita el Fallo de la Subasta, el CENACE publicará un extracto de dicho Fallo en el Sistema de Información del Mercado, en el sitio web del CENACE o en el Sitio, según se determine en las Bases de Licitación, que contendrá al menos la siguiente información</a:t>
            </a:r>
          </a:p>
          <a:p>
            <a:r>
              <a:rPr lang="es-MX" b="1" dirty="0"/>
              <a:t>Dentro de los dos días hábiles siguientes a la emisión del Fallo de la Subasta respectiva, el CENACE notificará por escrito, a cada Licitante, las Ofertas de Venta que fueron seleccionadas</a:t>
            </a:r>
            <a:r>
              <a:rPr lang="es-MX" dirty="0"/>
              <a:t>, </a:t>
            </a:r>
          </a:p>
        </p:txBody>
      </p:sp>
      <p:sp>
        <p:nvSpPr>
          <p:cNvPr id="4" name="Marcador de número de diapositiva 3"/>
          <p:cNvSpPr>
            <a:spLocks noGrp="1"/>
          </p:cNvSpPr>
          <p:nvPr>
            <p:ph type="sldNum" sz="quarter" idx="10"/>
          </p:nvPr>
        </p:nvSpPr>
        <p:spPr/>
        <p:txBody>
          <a:bodyPr/>
          <a:lstStyle/>
          <a:p>
            <a:fld id="{BDA2339D-5F96-43C6-99AC-5287B4F6FE8C}" type="slidenum">
              <a:rPr lang="es-MX" smtClean="0"/>
              <a:t>111</a:t>
            </a:fld>
            <a:endParaRPr lang="es-MX"/>
          </a:p>
        </p:txBody>
      </p:sp>
    </p:spTree>
    <p:extLst>
      <p:ext uri="{BB962C8B-B14F-4D97-AF65-F5344CB8AC3E}">
        <p14:creationId xmlns:p14="http://schemas.microsoft.com/office/powerpoint/2010/main" val="306028975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MX" sz="1200" b="0" i="0" u="none" strike="noStrike" kern="1200" baseline="0" dirty="0">
                <a:solidFill>
                  <a:schemeClr val="tx1"/>
                </a:solidFill>
                <a:latin typeface="+mn-lt"/>
                <a:ea typeface="+mn-ea"/>
                <a:cs typeface="+mn-cs"/>
              </a:rPr>
              <a:t>CARACTERISTICAS DE ELASTICIDAD</a:t>
            </a:r>
          </a:p>
          <a:p>
            <a:endParaRPr lang="es-MX" sz="1200" b="0" i="0" u="none" strike="noStrike" kern="1200" baseline="0" dirty="0">
              <a:solidFill>
                <a:schemeClr val="tx1"/>
              </a:solidFill>
              <a:latin typeface="+mn-lt"/>
              <a:ea typeface="+mn-ea"/>
              <a:cs typeface="+mn-cs"/>
            </a:endParaRPr>
          </a:p>
          <a:p>
            <a:r>
              <a:rPr lang="es-MX" sz="1200" b="0" i="0" u="none" strike="noStrike" kern="1200" baseline="0" dirty="0">
                <a:solidFill>
                  <a:schemeClr val="tx1"/>
                </a:solidFill>
                <a:latin typeface="+mn-lt"/>
                <a:ea typeface="+mn-ea"/>
                <a:cs typeface="+mn-cs"/>
              </a:rPr>
              <a:t>Cuando menos el 80% de la cantidad total que se ofrezca comprar para cada Producto deberá ofrecerse con un precio igual o menor al 95% del precio más alto presentado por los Suministradores de Servicios Básicos para dicho Producto.</a:t>
            </a:r>
          </a:p>
          <a:p>
            <a:r>
              <a:rPr lang="es-MX" sz="1200" b="0" i="0" u="none" strike="noStrike" kern="1200" baseline="0" dirty="0">
                <a:solidFill>
                  <a:schemeClr val="tx1"/>
                </a:solidFill>
                <a:latin typeface="+mn-lt"/>
                <a:ea typeface="+mn-ea"/>
                <a:cs typeface="+mn-cs"/>
              </a:rPr>
              <a:t>Cuando menos el 60% de la cantidad total que se ofrezca comprar para cada Producto deberá ofrecerse con un precio igual o menor al 90% del precio más alto presentado por los Suministradores de Servicios Básicos para dicho Producto.</a:t>
            </a:r>
          </a:p>
          <a:p>
            <a:r>
              <a:rPr lang="es-MX" sz="1200" b="0" i="0" u="none" strike="noStrike" kern="1200" baseline="0" dirty="0">
                <a:solidFill>
                  <a:schemeClr val="tx1"/>
                </a:solidFill>
                <a:latin typeface="+mn-lt"/>
                <a:ea typeface="+mn-ea"/>
                <a:cs typeface="+mn-cs"/>
              </a:rPr>
              <a:t>Cuando menos el 40% de la cantidad total que se ofrezca comprar para cada Producto deberá ofrecerse con un precio igual o menor al 85% del precio más alto presentado por los Suministradores de Servicios Básicos para dicho Producto.</a:t>
            </a:r>
          </a:p>
          <a:p>
            <a:r>
              <a:rPr lang="es-MX" sz="1200" b="0" i="0" u="none" strike="noStrike" kern="1200" baseline="0" dirty="0">
                <a:solidFill>
                  <a:schemeClr val="tx1"/>
                </a:solidFill>
                <a:latin typeface="+mn-lt"/>
                <a:ea typeface="+mn-ea"/>
                <a:cs typeface="+mn-cs"/>
              </a:rPr>
              <a:t>Cuando menos el 20% de la cantidad total que se ofrezca comprar para cada Producto deberá ofrecerse con un precio igual o menor al 80% del precio más alto presentado por los Suministradores de Servicios Básicos para dicho Producto.</a:t>
            </a:r>
          </a:p>
          <a:p>
            <a:r>
              <a:rPr lang="es-MX" sz="1200" b="0" i="0" u="none" strike="noStrike" kern="1200" baseline="0" dirty="0">
                <a:solidFill>
                  <a:schemeClr val="tx1"/>
                </a:solidFill>
                <a:latin typeface="+mn-lt"/>
                <a:ea typeface="+mn-ea"/>
                <a:cs typeface="+mn-cs"/>
              </a:rPr>
              <a:t>En caso de incumplimiento, el CENACE ajustará las Ofertas de Compra</a:t>
            </a:r>
          </a:p>
          <a:p>
            <a:endParaRPr lang="es-MX" dirty="0"/>
          </a:p>
        </p:txBody>
      </p:sp>
      <p:sp>
        <p:nvSpPr>
          <p:cNvPr id="4" name="Marcador de número de diapositiva 3"/>
          <p:cNvSpPr>
            <a:spLocks noGrp="1"/>
          </p:cNvSpPr>
          <p:nvPr>
            <p:ph type="sldNum" sz="quarter" idx="10"/>
          </p:nvPr>
        </p:nvSpPr>
        <p:spPr/>
        <p:txBody>
          <a:bodyPr/>
          <a:lstStyle/>
          <a:p>
            <a:fld id="{BDA2339D-5F96-43C6-99AC-5287B4F6FE8C}" type="slidenum">
              <a:rPr lang="es-MX" smtClean="0"/>
              <a:t>26</a:t>
            </a:fld>
            <a:endParaRPr lang="es-MX"/>
          </a:p>
        </p:txBody>
      </p:sp>
    </p:spTree>
    <p:extLst>
      <p:ext uri="{BB962C8B-B14F-4D97-AF65-F5344CB8AC3E}">
        <p14:creationId xmlns:p14="http://schemas.microsoft.com/office/powerpoint/2010/main" val="157678411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MX" dirty="0"/>
          </a:p>
        </p:txBody>
      </p:sp>
      <p:sp>
        <p:nvSpPr>
          <p:cNvPr id="4" name="Marcador de número de diapositiva 3"/>
          <p:cNvSpPr>
            <a:spLocks noGrp="1"/>
          </p:cNvSpPr>
          <p:nvPr>
            <p:ph type="sldNum" sz="quarter" idx="10"/>
          </p:nvPr>
        </p:nvSpPr>
        <p:spPr/>
        <p:txBody>
          <a:bodyPr/>
          <a:lstStyle/>
          <a:p>
            <a:fld id="{BDA2339D-5F96-43C6-99AC-5287B4F6FE8C}" type="slidenum">
              <a:rPr lang="es-MX" smtClean="0"/>
              <a:t>27</a:t>
            </a:fld>
            <a:endParaRPr lang="es-MX"/>
          </a:p>
        </p:txBody>
      </p:sp>
    </p:spTree>
    <p:extLst>
      <p:ext uri="{BB962C8B-B14F-4D97-AF65-F5344CB8AC3E}">
        <p14:creationId xmlns:p14="http://schemas.microsoft.com/office/powerpoint/2010/main" val="394095112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MX" dirty="0"/>
              <a:t>Este ejemplo</a:t>
            </a:r>
            <a:r>
              <a:rPr lang="es-MX" baseline="0" dirty="0"/>
              <a:t> es del caso uno la OC Aceptada cuenta con los tres productos.</a:t>
            </a:r>
          </a:p>
          <a:p>
            <a:r>
              <a:rPr lang="es-MX" baseline="0" dirty="0"/>
              <a:t>Y solo se ve el producto POTENCIA.</a:t>
            </a:r>
            <a:endParaRPr lang="es-MX" dirty="0"/>
          </a:p>
        </p:txBody>
      </p:sp>
      <p:sp>
        <p:nvSpPr>
          <p:cNvPr id="4" name="Marcador de número de diapositiva 3"/>
          <p:cNvSpPr>
            <a:spLocks noGrp="1"/>
          </p:cNvSpPr>
          <p:nvPr>
            <p:ph type="sldNum" sz="quarter" idx="10"/>
          </p:nvPr>
        </p:nvSpPr>
        <p:spPr/>
        <p:txBody>
          <a:bodyPr/>
          <a:lstStyle/>
          <a:p>
            <a:fld id="{BDA2339D-5F96-43C6-99AC-5287B4F6FE8C}" type="slidenum">
              <a:rPr lang="es-MX" smtClean="0"/>
              <a:t>28</a:t>
            </a:fld>
            <a:endParaRPr lang="es-MX"/>
          </a:p>
        </p:txBody>
      </p:sp>
    </p:spTree>
    <p:extLst>
      <p:ext uri="{BB962C8B-B14F-4D97-AF65-F5344CB8AC3E}">
        <p14:creationId xmlns:p14="http://schemas.microsoft.com/office/powerpoint/2010/main" val="117373497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MX" dirty="0"/>
              <a:t>PARA ESTE EJEMPLO LA</a:t>
            </a:r>
            <a:r>
              <a:rPr lang="es-MX" baseline="0" dirty="0"/>
              <a:t> ERC oferta comprar el 10% del portafolios del SSB</a:t>
            </a:r>
          </a:p>
          <a:p>
            <a:endParaRPr lang="es-MX" baseline="0" dirty="0"/>
          </a:p>
          <a:p>
            <a:r>
              <a:rPr lang="es-MX" sz="1200" b="0" i="0" u="none" strike="noStrike" kern="1200" baseline="0" dirty="0">
                <a:solidFill>
                  <a:schemeClr val="tx1"/>
                </a:solidFill>
                <a:latin typeface="+mn-lt"/>
                <a:ea typeface="+mn-ea"/>
                <a:cs typeface="+mn-cs"/>
              </a:rPr>
              <a:t>En caso de que las OC Aceptadas de los SSB no incluyan CELs, las demás ERC deberán presentar solamente la cantidad de Potencia que deseen adquirir; la cantidad ofrecida de EEA se calculará por el CENACE de manera proporcional.</a:t>
            </a:r>
          </a:p>
          <a:p>
            <a:r>
              <a:rPr lang="es-MX" sz="1200" b="0" i="0" u="none" strike="noStrike" kern="1200" baseline="0" dirty="0">
                <a:solidFill>
                  <a:schemeClr val="tx1"/>
                </a:solidFill>
                <a:latin typeface="+mn-lt"/>
                <a:ea typeface="+mn-ea"/>
                <a:cs typeface="+mn-cs"/>
              </a:rPr>
              <a:t>En caso de que las OC Aceptadas de los SSB no incluyan ni CELs ni Potencia, las demás ERC deberán presentar solamente la cantidad de EEA que deseen adquirir.</a:t>
            </a:r>
          </a:p>
          <a:p>
            <a:endParaRPr lang="es-MX" baseline="0" dirty="0"/>
          </a:p>
          <a:p>
            <a:r>
              <a:rPr lang="es-MX" dirty="0"/>
              <a:t>El CENACE </a:t>
            </a:r>
            <a:r>
              <a:rPr lang="es-MX" b="1" dirty="0"/>
              <a:t>verificará</a:t>
            </a:r>
            <a:r>
              <a:rPr lang="es-MX" dirty="0"/>
              <a:t> que las Ofertas de Compra presentadas por las Entidades Responsables de Carga que no sean Suministradores de Servicios Básicos</a:t>
            </a:r>
          </a:p>
          <a:p>
            <a:r>
              <a:rPr lang="es-MX" dirty="0"/>
              <a:t>correspondan al registro de Compradores Potenciales. En caso que las cantidades ofertadas rebasen las cantidades que una Entidad Responsable de Carga está registrado para ofrecer comprar, las cantidades de dicha Entidad Responsable de Carga serán reducidas de manera proporcional.</a:t>
            </a:r>
          </a:p>
          <a:p>
            <a:endParaRPr lang="es-MX" dirty="0"/>
          </a:p>
        </p:txBody>
      </p:sp>
      <p:sp>
        <p:nvSpPr>
          <p:cNvPr id="4" name="Marcador de número de diapositiva 3"/>
          <p:cNvSpPr>
            <a:spLocks noGrp="1"/>
          </p:cNvSpPr>
          <p:nvPr>
            <p:ph type="sldNum" sz="quarter" idx="10"/>
          </p:nvPr>
        </p:nvSpPr>
        <p:spPr/>
        <p:txBody>
          <a:bodyPr/>
          <a:lstStyle/>
          <a:p>
            <a:fld id="{BDA2339D-5F96-43C6-99AC-5287B4F6FE8C}" type="slidenum">
              <a:rPr lang="es-MX" smtClean="0"/>
              <a:t>29</a:t>
            </a:fld>
            <a:endParaRPr lang="es-MX"/>
          </a:p>
        </p:txBody>
      </p:sp>
    </p:spTree>
    <p:extLst>
      <p:ext uri="{BB962C8B-B14F-4D97-AF65-F5344CB8AC3E}">
        <p14:creationId xmlns:p14="http://schemas.microsoft.com/office/powerpoint/2010/main" val="96455616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MX" dirty="0"/>
              <a:t>PARA ESTE EJEMPLO LA</a:t>
            </a:r>
            <a:r>
              <a:rPr lang="es-MX" baseline="0" dirty="0"/>
              <a:t> ERC2 oferta comprar el 15% del portafolios del SSB</a:t>
            </a:r>
          </a:p>
          <a:p>
            <a:endParaRPr lang="es-MX" baseline="0" dirty="0"/>
          </a:p>
          <a:p>
            <a:r>
              <a:rPr lang="es-MX" dirty="0"/>
              <a:t>El CENACE </a:t>
            </a:r>
            <a:r>
              <a:rPr lang="es-MX" b="1" dirty="0"/>
              <a:t>verificará</a:t>
            </a:r>
            <a:r>
              <a:rPr lang="es-MX" dirty="0"/>
              <a:t> que las Ofertas de Compra presentadas por las Entidades Responsables de Carga que no sean Suministradores de Servicios Básicos</a:t>
            </a:r>
          </a:p>
          <a:p>
            <a:r>
              <a:rPr lang="es-MX" dirty="0"/>
              <a:t>correspondan al registro de Compradores Potenciales. En caso que las cantidades ofertadas rebasen las cantidades que una Entidad Responsable de Carga está registrado para ofrecer comprar, las cantidades de dicha Entidad Responsable de Carga serán reducidas de manera proporcional.</a:t>
            </a:r>
          </a:p>
          <a:p>
            <a:endParaRPr lang="es-MX" baseline="0" dirty="0"/>
          </a:p>
          <a:p>
            <a:endParaRPr lang="es-MX" baseline="0" dirty="0"/>
          </a:p>
          <a:p>
            <a:r>
              <a:rPr lang="es-MX" sz="1200" b="0" i="0" u="none" strike="noStrike" kern="1200" baseline="0" dirty="0">
                <a:solidFill>
                  <a:schemeClr val="tx1"/>
                </a:solidFill>
                <a:latin typeface="+mn-lt"/>
                <a:ea typeface="+mn-ea"/>
                <a:cs typeface="+mn-cs"/>
              </a:rPr>
              <a:t>Las ERC No deben entregar precios de oferta; se utilizarán los mismos precios fijados por los Suministradores de Servicios Básicos.</a:t>
            </a:r>
          </a:p>
          <a:p>
            <a:r>
              <a:rPr lang="es-MX" sz="1200" b="0" i="0" u="none" strike="noStrike" kern="1200" baseline="0" dirty="0">
                <a:solidFill>
                  <a:schemeClr val="tx1"/>
                </a:solidFill>
                <a:latin typeface="+mn-lt"/>
                <a:ea typeface="+mn-ea"/>
                <a:cs typeface="+mn-cs"/>
              </a:rPr>
              <a:t>Las ERC No deben entregar porcentajes máximos de ofertas aceptados con fechas irregulares; se utilizarán los mismos parámetros fijados por los Suministradores de Servicios Básicos.</a:t>
            </a:r>
          </a:p>
          <a:p>
            <a:endParaRPr lang="es-MX" sz="1200" b="0" i="0" u="none" strike="noStrike" kern="1200" baseline="0" dirty="0">
              <a:solidFill>
                <a:schemeClr val="tx1"/>
              </a:solidFill>
              <a:latin typeface="+mn-lt"/>
              <a:ea typeface="+mn-ea"/>
              <a:cs typeface="+mn-cs"/>
            </a:endParaRPr>
          </a:p>
          <a:p>
            <a:endParaRPr lang="es-MX" sz="1200" b="0" i="0" u="none" strike="noStrike" kern="1200" baseline="0" dirty="0">
              <a:solidFill>
                <a:schemeClr val="tx1"/>
              </a:solidFill>
              <a:latin typeface="+mn-lt"/>
              <a:ea typeface="+mn-ea"/>
              <a:cs typeface="+mn-cs"/>
            </a:endParaRPr>
          </a:p>
          <a:p>
            <a:endParaRPr lang="es-MX" dirty="0"/>
          </a:p>
        </p:txBody>
      </p:sp>
      <p:sp>
        <p:nvSpPr>
          <p:cNvPr id="4" name="Marcador de número de diapositiva 3"/>
          <p:cNvSpPr>
            <a:spLocks noGrp="1"/>
          </p:cNvSpPr>
          <p:nvPr>
            <p:ph type="sldNum" sz="quarter" idx="10"/>
          </p:nvPr>
        </p:nvSpPr>
        <p:spPr/>
        <p:txBody>
          <a:bodyPr/>
          <a:lstStyle/>
          <a:p>
            <a:fld id="{BDA2339D-5F96-43C6-99AC-5287B4F6FE8C}" type="slidenum">
              <a:rPr lang="es-MX" smtClean="0"/>
              <a:t>30</a:t>
            </a:fld>
            <a:endParaRPr lang="es-MX"/>
          </a:p>
        </p:txBody>
      </p:sp>
    </p:spTree>
    <p:extLst>
      <p:ext uri="{BB962C8B-B14F-4D97-AF65-F5344CB8AC3E}">
        <p14:creationId xmlns:p14="http://schemas.microsoft.com/office/powerpoint/2010/main" val="207429249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MX" dirty="0"/>
              <a:t>ESTE EJEMPLO ES PARA OFERTA DE POTENCIA EXCLUSIVAMENTE, las ofertas de CELS Y EEA se construyen de la misma forma.</a:t>
            </a:r>
          </a:p>
          <a:p>
            <a:endParaRPr lang="es-MX" dirty="0"/>
          </a:p>
        </p:txBody>
      </p:sp>
      <p:sp>
        <p:nvSpPr>
          <p:cNvPr id="4" name="Marcador de número de diapositiva 3"/>
          <p:cNvSpPr>
            <a:spLocks noGrp="1"/>
          </p:cNvSpPr>
          <p:nvPr>
            <p:ph type="sldNum" sz="quarter" idx="10"/>
          </p:nvPr>
        </p:nvSpPr>
        <p:spPr/>
        <p:txBody>
          <a:bodyPr/>
          <a:lstStyle/>
          <a:p>
            <a:fld id="{BDA2339D-5F96-43C6-99AC-5287B4F6FE8C}" type="slidenum">
              <a:rPr lang="es-MX" smtClean="0"/>
              <a:t>31</a:t>
            </a:fld>
            <a:endParaRPr lang="es-MX"/>
          </a:p>
        </p:txBody>
      </p:sp>
    </p:spTree>
    <p:extLst>
      <p:ext uri="{BB962C8B-B14F-4D97-AF65-F5344CB8AC3E}">
        <p14:creationId xmlns:p14="http://schemas.microsoft.com/office/powerpoint/2010/main" val="161870884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1_Diapositiva de título">
    <p:spTree>
      <p:nvGrpSpPr>
        <p:cNvPr id="1" name=""/>
        <p:cNvGrpSpPr/>
        <p:nvPr/>
      </p:nvGrpSpPr>
      <p:grpSpPr>
        <a:xfrm>
          <a:off x="0" y="0"/>
          <a:ext cx="0" cy="0"/>
          <a:chOff x="0" y="0"/>
          <a:chExt cx="0" cy="0"/>
        </a:xfrm>
      </p:grpSpPr>
      <p:sp>
        <p:nvSpPr>
          <p:cNvPr id="2" name="1 Título"/>
          <p:cNvSpPr>
            <a:spLocks noGrp="1"/>
          </p:cNvSpPr>
          <p:nvPr>
            <p:ph type="ctrTitle" hasCustomPrompt="1"/>
          </p:nvPr>
        </p:nvSpPr>
        <p:spPr>
          <a:xfrm>
            <a:off x="755576" y="3212976"/>
            <a:ext cx="7772400" cy="1470025"/>
          </a:xfrm>
        </p:spPr>
        <p:txBody>
          <a:bodyPr/>
          <a:lstStyle>
            <a:lvl1pPr>
              <a:defRPr>
                <a:solidFill>
                  <a:schemeClr val="tx1">
                    <a:lumMod val="65000"/>
                    <a:lumOff val="35000"/>
                  </a:schemeClr>
                </a:solidFill>
                <a:latin typeface="Trajan Pro" pitchFamily="18" charset="0"/>
              </a:defRPr>
            </a:lvl1pPr>
          </a:lstStyle>
          <a:p>
            <a:r>
              <a:rPr lang="es-ES" dirty="0"/>
              <a:t>Titulo de la Presentación</a:t>
            </a:r>
            <a:endParaRPr lang="es-MX" dirty="0"/>
          </a:p>
        </p:txBody>
      </p:sp>
      <p:sp>
        <p:nvSpPr>
          <p:cNvPr id="3" name="2 Subtítulo"/>
          <p:cNvSpPr>
            <a:spLocks noGrp="1"/>
          </p:cNvSpPr>
          <p:nvPr>
            <p:ph type="subTitle" idx="1" hasCustomPrompt="1"/>
          </p:nvPr>
        </p:nvSpPr>
        <p:spPr>
          <a:xfrm>
            <a:off x="1475656" y="5085184"/>
            <a:ext cx="6400800" cy="648072"/>
          </a:xfrm>
        </p:spPr>
        <p:txBody>
          <a:bodyPr/>
          <a:lstStyle>
            <a:lvl1pPr marL="0" indent="0" algn="ct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_tradnl" dirty="0"/>
              <a:t>Subtitulo de la presentación</a:t>
            </a:r>
            <a:endParaRPr lang="es-MX" dirty="0"/>
          </a:p>
        </p:txBody>
      </p:sp>
      <p:sp>
        <p:nvSpPr>
          <p:cNvPr id="4" name="3 Marcador de fecha"/>
          <p:cNvSpPr>
            <a:spLocks noGrp="1"/>
          </p:cNvSpPr>
          <p:nvPr>
            <p:ph type="dt" sz="half" idx="10"/>
          </p:nvPr>
        </p:nvSpPr>
        <p:spPr/>
        <p:txBody>
          <a:bodyPr/>
          <a:lstStyle/>
          <a:p>
            <a:fld id="{254B96F1-D810-4D21-B8D9-8BCA9FFCB76B}" type="datetimeFigureOut">
              <a:rPr lang="es-MX" smtClean="0"/>
              <a:t>25/04/2017</a:t>
            </a:fld>
            <a:endParaRPr lang="es-MX"/>
          </a:p>
        </p:txBody>
      </p:sp>
      <p:sp>
        <p:nvSpPr>
          <p:cNvPr id="5" name="4 Marcador de pie de página"/>
          <p:cNvSpPr>
            <a:spLocks noGrp="1"/>
          </p:cNvSpPr>
          <p:nvPr>
            <p:ph type="ftr" sz="quarter" idx="11"/>
          </p:nvPr>
        </p:nvSpPr>
        <p:spPr/>
        <p:txBody>
          <a:bodyPr/>
          <a:lstStyle/>
          <a:p>
            <a:endParaRPr lang="es-MX"/>
          </a:p>
        </p:txBody>
      </p:sp>
      <p:sp>
        <p:nvSpPr>
          <p:cNvPr id="6" name="5 Marcador de número de diapositiva"/>
          <p:cNvSpPr>
            <a:spLocks noGrp="1"/>
          </p:cNvSpPr>
          <p:nvPr>
            <p:ph type="sldNum" sz="quarter" idx="12"/>
          </p:nvPr>
        </p:nvSpPr>
        <p:spPr/>
        <p:txBody>
          <a:bodyPr/>
          <a:lstStyle/>
          <a:p>
            <a:fld id="{F3B225A0-C0DF-4AAB-93BB-8155C420DD96}" type="slidenum">
              <a:rPr lang="es-MX" smtClean="0"/>
              <a:t>‹Nº›</a:t>
            </a:fld>
            <a:endParaRPr lang="es-MX"/>
          </a:p>
        </p:txBody>
      </p:sp>
      <p:grpSp>
        <p:nvGrpSpPr>
          <p:cNvPr id="7" name="Agrupar 7"/>
          <p:cNvGrpSpPr/>
          <p:nvPr/>
        </p:nvGrpSpPr>
        <p:grpSpPr>
          <a:xfrm>
            <a:off x="466889" y="2678275"/>
            <a:ext cx="8217228" cy="41087"/>
            <a:chOff x="466889" y="3632697"/>
            <a:chExt cx="8217228" cy="37352"/>
          </a:xfrm>
        </p:grpSpPr>
        <p:cxnSp>
          <p:nvCxnSpPr>
            <p:cNvPr id="9" name="Conector recto 2"/>
            <p:cNvCxnSpPr/>
            <p:nvPr/>
          </p:nvCxnSpPr>
          <p:spPr>
            <a:xfrm>
              <a:off x="466889" y="3632697"/>
              <a:ext cx="8217228" cy="0"/>
            </a:xfrm>
            <a:prstGeom prst="line">
              <a:avLst/>
            </a:prstGeom>
            <a:ln w="3175" cmpd="sng">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10" name="Conector recto 6"/>
            <p:cNvCxnSpPr/>
            <p:nvPr/>
          </p:nvCxnSpPr>
          <p:spPr>
            <a:xfrm>
              <a:off x="466889" y="3670049"/>
              <a:ext cx="8217228" cy="0"/>
            </a:xfrm>
            <a:prstGeom prst="line">
              <a:avLst/>
            </a:prstGeom>
            <a:ln w="3175" cmpd="sng">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grpSp>
      <p:pic>
        <p:nvPicPr>
          <p:cNvPr id="12" name="Picture 2"/>
          <p:cNvPicPr>
            <a:picLocks/>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897071" y="548680"/>
            <a:ext cx="5400600" cy="1872208"/>
          </a:xfrm>
          <a:prstGeom prst="rect">
            <a:avLst/>
          </a:prstGeom>
          <a:noFill/>
          <a:ln>
            <a:noFill/>
          </a:ln>
          <a:effectLst/>
          <a:extLst/>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ólo el título">
    <p:spTree>
      <p:nvGrpSpPr>
        <p:cNvPr id="1" name=""/>
        <p:cNvGrpSpPr/>
        <p:nvPr/>
      </p:nvGrpSpPr>
      <p:grpSpPr>
        <a:xfrm>
          <a:off x="0" y="0"/>
          <a:ext cx="0" cy="0"/>
          <a:chOff x="0" y="0"/>
          <a:chExt cx="0" cy="0"/>
        </a:xfrm>
      </p:grpSpPr>
      <p:sp>
        <p:nvSpPr>
          <p:cNvPr id="2" name="Marcador de fecha 3"/>
          <p:cNvSpPr>
            <a:spLocks noGrp="1"/>
          </p:cNvSpPr>
          <p:nvPr>
            <p:ph type="dt" sz="half" idx="10"/>
          </p:nvPr>
        </p:nvSpPr>
        <p:spPr>
          <a:xfrm>
            <a:off x="457200" y="6356350"/>
            <a:ext cx="2133600" cy="365125"/>
          </a:xfrm>
          <a:prstGeom prst="rect">
            <a:avLst/>
          </a:prstGeom>
        </p:spPr>
        <p:txBody>
          <a:bodyPr/>
          <a:lstStyle>
            <a:lvl1pPr>
              <a:defRPr>
                <a:latin typeface="Arial" charset="0"/>
                <a:cs typeface="Arial" charset="0"/>
              </a:defRPr>
            </a:lvl1pPr>
          </a:lstStyle>
          <a:p>
            <a:pPr fontAlgn="base">
              <a:spcBef>
                <a:spcPct val="0"/>
              </a:spcBef>
              <a:spcAft>
                <a:spcPct val="0"/>
              </a:spcAft>
              <a:defRPr/>
            </a:pPr>
            <a:endParaRPr lang="es-ES" dirty="0">
              <a:solidFill>
                <a:prstClr val="black"/>
              </a:solidFill>
            </a:endParaRPr>
          </a:p>
        </p:txBody>
      </p:sp>
      <p:sp>
        <p:nvSpPr>
          <p:cNvPr id="3" name="Marcador de pie de página 4"/>
          <p:cNvSpPr>
            <a:spLocks noGrp="1"/>
          </p:cNvSpPr>
          <p:nvPr>
            <p:ph type="ftr" sz="quarter" idx="11"/>
          </p:nvPr>
        </p:nvSpPr>
        <p:spPr>
          <a:xfrm>
            <a:off x="3124200" y="6356350"/>
            <a:ext cx="2895600" cy="365125"/>
          </a:xfrm>
          <a:prstGeom prst="rect">
            <a:avLst/>
          </a:prstGeom>
        </p:spPr>
        <p:txBody>
          <a:bodyPr/>
          <a:lstStyle>
            <a:lvl1pPr>
              <a:defRPr>
                <a:latin typeface="Arial" charset="0"/>
                <a:cs typeface="Arial" charset="0"/>
              </a:defRPr>
            </a:lvl1pPr>
          </a:lstStyle>
          <a:p>
            <a:pPr fontAlgn="base">
              <a:spcBef>
                <a:spcPct val="0"/>
              </a:spcBef>
              <a:spcAft>
                <a:spcPct val="0"/>
              </a:spcAft>
              <a:defRPr/>
            </a:pPr>
            <a:endParaRPr lang="es-ES" dirty="0">
              <a:solidFill>
                <a:prstClr val="black"/>
              </a:solidFill>
            </a:endParaRPr>
          </a:p>
        </p:txBody>
      </p:sp>
      <p:sp>
        <p:nvSpPr>
          <p:cNvPr id="4" name="Marcador de número de diapositiva 5"/>
          <p:cNvSpPr>
            <a:spLocks noGrp="1"/>
          </p:cNvSpPr>
          <p:nvPr>
            <p:ph type="sldNum" sz="quarter" idx="12"/>
          </p:nvPr>
        </p:nvSpPr>
        <p:spPr>
          <a:xfrm>
            <a:off x="6553200" y="6356350"/>
            <a:ext cx="2133600" cy="365125"/>
          </a:xfrm>
          <a:prstGeom prst="rect">
            <a:avLst/>
          </a:prstGeom>
        </p:spPr>
        <p:txBody>
          <a:bodyPr/>
          <a:lstStyle>
            <a:lvl1pPr>
              <a:defRPr>
                <a:latin typeface="Arial" charset="0"/>
                <a:cs typeface="Arial" charset="0"/>
              </a:defRPr>
            </a:lvl1pPr>
          </a:lstStyle>
          <a:p>
            <a:pPr fontAlgn="base">
              <a:spcBef>
                <a:spcPct val="0"/>
              </a:spcBef>
              <a:spcAft>
                <a:spcPct val="0"/>
              </a:spcAft>
              <a:defRPr/>
            </a:pPr>
            <a:endParaRPr lang="es-ES" dirty="0">
              <a:solidFill>
                <a:prstClr val="black"/>
              </a:solidFill>
            </a:endParaRPr>
          </a:p>
        </p:txBody>
      </p:sp>
    </p:spTree>
    <p:extLst>
      <p:ext uri="{BB962C8B-B14F-4D97-AF65-F5344CB8AC3E}">
        <p14:creationId xmlns:p14="http://schemas.microsoft.com/office/powerpoint/2010/main" val="3717252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3"/>
          <p:cNvSpPr>
            <a:spLocks noGrp="1"/>
          </p:cNvSpPr>
          <p:nvPr>
            <p:ph type="dt" sz="half" idx="10"/>
          </p:nvPr>
        </p:nvSpPr>
        <p:spPr>
          <a:xfrm>
            <a:off x="457200" y="6356350"/>
            <a:ext cx="2133600" cy="365125"/>
          </a:xfrm>
          <a:prstGeom prst="rect">
            <a:avLst/>
          </a:prstGeom>
        </p:spPr>
        <p:txBody>
          <a:bodyPr/>
          <a:lstStyle>
            <a:lvl1pPr>
              <a:defRPr>
                <a:latin typeface="Arial" charset="0"/>
                <a:cs typeface="Arial" charset="0"/>
              </a:defRPr>
            </a:lvl1pPr>
          </a:lstStyle>
          <a:p>
            <a:pPr fontAlgn="base">
              <a:spcBef>
                <a:spcPct val="0"/>
              </a:spcBef>
              <a:spcAft>
                <a:spcPct val="0"/>
              </a:spcAft>
              <a:defRPr/>
            </a:pPr>
            <a:endParaRPr lang="es-ES" dirty="0">
              <a:solidFill>
                <a:prstClr val="black"/>
              </a:solidFill>
            </a:endParaRPr>
          </a:p>
        </p:txBody>
      </p:sp>
      <p:sp>
        <p:nvSpPr>
          <p:cNvPr id="3" name="Marcador de pie de página 4"/>
          <p:cNvSpPr>
            <a:spLocks noGrp="1"/>
          </p:cNvSpPr>
          <p:nvPr>
            <p:ph type="ftr" sz="quarter" idx="11"/>
          </p:nvPr>
        </p:nvSpPr>
        <p:spPr>
          <a:xfrm>
            <a:off x="3124200" y="6356350"/>
            <a:ext cx="2895600" cy="365125"/>
          </a:xfrm>
          <a:prstGeom prst="rect">
            <a:avLst/>
          </a:prstGeom>
        </p:spPr>
        <p:txBody>
          <a:bodyPr/>
          <a:lstStyle>
            <a:lvl1pPr>
              <a:defRPr>
                <a:latin typeface="Arial" charset="0"/>
                <a:cs typeface="Arial" charset="0"/>
              </a:defRPr>
            </a:lvl1pPr>
          </a:lstStyle>
          <a:p>
            <a:pPr fontAlgn="base">
              <a:spcBef>
                <a:spcPct val="0"/>
              </a:spcBef>
              <a:spcAft>
                <a:spcPct val="0"/>
              </a:spcAft>
              <a:defRPr/>
            </a:pPr>
            <a:endParaRPr lang="es-ES" dirty="0">
              <a:solidFill>
                <a:prstClr val="black"/>
              </a:solidFill>
            </a:endParaRPr>
          </a:p>
        </p:txBody>
      </p:sp>
      <p:sp>
        <p:nvSpPr>
          <p:cNvPr id="4" name="Marcador de número de diapositiva 5"/>
          <p:cNvSpPr>
            <a:spLocks noGrp="1"/>
          </p:cNvSpPr>
          <p:nvPr>
            <p:ph type="sldNum" sz="quarter" idx="12"/>
          </p:nvPr>
        </p:nvSpPr>
        <p:spPr>
          <a:xfrm>
            <a:off x="6553200" y="6356350"/>
            <a:ext cx="2133600" cy="365125"/>
          </a:xfrm>
          <a:prstGeom prst="rect">
            <a:avLst/>
          </a:prstGeom>
        </p:spPr>
        <p:txBody>
          <a:bodyPr/>
          <a:lstStyle>
            <a:lvl1pPr>
              <a:defRPr>
                <a:latin typeface="Arial" charset="0"/>
                <a:cs typeface="Arial" charset="0"/>
              </a:defRPr>
            </a:lvl1pPr>
          </a:lstStyle>
          <a:p>
            <a:pPr fontAlgn="base">
              <a:spcBef>
                <a:spcPct val="0"/>
              </a:spcBef>
              <a:spcAft>
                <a:spcPct val="0"/>
              </a:spcAft>
              <a:defRPr/>
            </a:pPr>
            <a:fld id="{2BEC0F7B-776C-43FA-B3D6-B1A0A3DC9AB9}" type="slidenum">
              <a:rPr lang="es-ES">
                <a:solidFill>
                  <a:prstClr val="black"/>
                </a:solidFill>
              </a:rPr>
              <a:pPr fontAlgn="base">
                <a:spcBef>
                  <a:spcPct val="0"/>
                </a:spcBef>
                <a:spcAft>
                  <a:spcPct val="0"/>
                </a:spcAft>
                <a:defRPr/>
              </a:pPr>
              <a:t>‹Nº›</a:t>
            </a:fld>
            <a:endParaRPr lang="es-ES" dirty="0">
              <a:solidFill>
                <a:prstClr val="black"/>
              </a:solidFill>
            </a:endParaRPr>
          </a:p>
        </p:txBody>
      </p:sp>
    </p:spTree>
    <p:extLst>
      <p:ext uri="{BB962C8B-B14F-4D97-AF65-F5344CB8AC3E}">
        <p14:creationId xmlns:p14="http://schemas.microsoft.com/office/powerpoint/2010/main" val="408716310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3050"/>
            <a:ext cx="3008313" cy="1162050"/>
          </a:xfrm>
          <a:prstGeom prst="rect">
            <a:avLst/>
          </a:prstGeom>
        </p:spPr>
        <p:txBody>
          <a:bodyPr anchor="b"/>
          <a:lstStyle>
            <a:lvl1pPr algn="l">
              <a:defRPr sz="2000" b="1"/>
            </a:lvl1pPr>
          </a:lstStyle>
          <a:p>
            <a:r>
              <a:rPr lang="es-ES_tradnl"/>
              <a:t>Clic para editar título</a:t>
            </a:r>
            <a:endParaRPr lang="es-ES"/>
          </a:p>
        </p:txBody>
      </p:sp>
      <p:sp>
        <p:nvSpPr>
          <p:cNvPr id="3" name="Marcador de contenido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endParaRPr lang="es-ES"/>
          </a:p>
        </p:txBody>
      </p:sp>
      <p:sp>
        <p:nvSpPr>
          <p:cNvPr id="4" name="Marcador de texto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a:t>Haga clic para modificar el estilo de texto del patrón</a:t>
            </a:r>
          </a:p>
        </p:txBody>
      </p:sp>
      <p:sp>
        <p:nvSpPr>
          <p:cNvPr id="5" name="Marcador de fecha 3"/>
          <p:cNvSpPr>
            <a:spLocks noGrp="1"/>
          </p:cNvSpPr>
          <p:nvPr>
            <p:ph type="dt" sz="half" idx="10"/>
          </p:nvPr>
        </p:nvSpPr>
        <p:spPr>
          <a:xfrm>
            <a:off x="457200" y="6356350"/>
            <a:ext cx="2133600" cy="365125"/>
          </a:xfrm>
          <a:prstGeom prst="rect">
            <a:avLst/>
          </a:prstGeom>
        </p:spPr>
        <p:txBody>
          <a:bodyPr/>
          <a:lstStyle>
            <a:lvl1pPr>
              <a:defRPr>
                <a:latin typeface="Arial" charset="0"/>
                <a:cs typeface="Arial" charset="0"/>
              </a:defRPr>
            </a:lvl1pPr>
          </a:lstStyle>
          <a:p>
            <a:pPr fontAlgn="base">
              <a:spcBef>
                <a:spcPct val="0"/>
              </a:spcBef>
              <a:spcAft>
                <a:spcPct val="0"/>
              </a:spcAft>
              <a:defRPr/>
            </a:pPr>
            <a:endParaRPr lang="es-ES" dirty="0">
              <a:solidFill>
                <a:prstClr val="black"/>
              </a:solidFill>
            </a:endParaRPr>
          </a:p>
        </p:txBody>
      </p:sp>
      <p:sp>
        <p:nvSpPr>
          <p:cNvPr id="6" name="Marcador de pie de página 4"/>
          <p:cNvSpPr>
            <a:spLocks noGrp="1"/>
          </p:cNvSpPr>
          <p:nvPr>
            <p:ph type="ftr" sz="quarter" idx="11"/>
          </p:nvPr>
        </p:nvSpPr>
        <p:spPr>
          <a:xfrm>
            <a:off x="3124200" y="6356350"/>
            <a:ext cx="2895600" cy="365125"/>
          </a:xfrm>
          <a:prstGeom prst="rect">
            <a:avLst/>
          </a:prstGeom>
        </p:spPr>
        <p:txBody>
          <a:bodyPr/>
          <a:lstStyle>
            <a:lvl1pPr>
              <a:defRPr>
                <a:latin typeface="Arial" charset="0"/>
                <a:cs typeface="Arial" charset="0"/>
              </a:defRPr>
            </a:lvl1pPr>
          </a:lstStyle>
          <a:p>
            <a:pPr fontAlgn="base">
              <a:spcBef>
                <a:spcPct val="0"/>
              </a:spcBef>
              <a:spcAft>
                <a:spcPct val="0"/>
              </a:spcAft>
              <a:defRPr/>
            </a:pPr>
            <a:endParaRPr lang="es-ES" dirty="0">
              <a:solidFill>
                <a:prstClr val="black"/>
              </a:solidFill>
            </a:endParaRPr>
          </a:p>
        </p:txBody>
      </p:sp>
      <p:sp>
        <p:nvSpPr>
          <p:cNvPr id="7" name="Marcador de número de diapositiva 5"/>
          <p:cNvSpPr>
            <a:spLocks noGrp="1"/>
          </p:cNvSpPr>
          <p:nvPr>
            <p:ph type="sldNum" sz="quarter" idx="12"/>
          </p:nvPr>
        </p:nvSpPr>
        <p:spPr>
          <a:xfrm>
            <a:off x="6553200" y="6356350"/>
            <a:ext cx="2133600" cy="365125"/>
          </a:xfrm>
          <a:prstGeom prst="rect">
            <a:avLst/>
          </a:prstGeom>
        </p:spPr>
        <p:txBody>
          <a:bodyPr/>
          <a:lstStyle>
            <a:lvl1pPr>
              <a:defRPr>
                <a:latin typeface="Arial" charset="0"/>
                <a:cs typeface="Arial" charset="0"/>
              </a:defRPr>
            </a:lvl1pPr>
          </a:lstStyle>
          <a:p>
            <a:pPr fontAlgn="base">
              <a:spcBef>
                <a:spcPct val="0"/>
              </a:spcBef>
              <a:spcAft>
                <a:spcPct val="0"/>
              </a:spcAft>
              <a:defRPr/>
            </a:pPr>
            <a:fld id="{DD1E29B9-3A48-490E-A048-4FF8561F3361}" type="slidenum">
              <a:rPr lang="es-ES">
                <a:solidFill>
                  <a:prstClr val="black"/>
                </a:solidFill>
              </a:rPr>
              <a:pPr fontAlgn="base">
                <a:spcBef>
                  <a:spcPct val="0"/>
                </a:spcBef>
                <a:spcAft>
                  <a:spcPct val="0"/>
                </a:spcAft>
                <a:defRPr/>
              </a:pPr>
              <a:t>‹Nº›</a:t>
            </a:fld>
            <a:endParaRPr lang="es-ES" dirty="0">
              <a:solidFill>
                <a:prstClr val="black"/>
              </a:solidFill>
            </a:endParaRPr>
          </a:p>
        </p:txBody>
      </p:sp>
    </p:spTree>
    <p:extLst>
      <p:ext uri="{BB962C8B-B14F-4D97-AF65-F5344CB8AC3E}">
        <p14:creationId xmlns:p14="http://schemas.microsoft.com/office/powerpoint/2010/main" val="69877625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1792288" y="4800600"/>
            <a:ext cx="5486400" cy="566738"/>
          </a:xfrm>
          <a:prstGeom prst="rect">
            <a:avLst/>
          </a:prstGeom>
        </p:spPr>
        <p:txBody>
          <a:bodyPr anchor="b"/>
          <a:lstStyle>
            <a:lvl1pPr algn="l">
              <a:defRPr sz="2000" b="1"/>
            </a:lvl1pPr>
          </a:lstStyle>
          <a:p>
            <a:r>
              <a:rPr lang="es-ES_tradnl"/>
              <a:t>Clic para editar título</a:t>
            </a:r>
            <a:endParaRPr lang="es-ES"/>
          </a:p>
        </p:txBody>
      </p:sp>
      <p:sp>
        <p:nvSpPr>
          <p:cNvPr id="3" name="Marcador de posición de imagen 2"/>
          <p:cNvSpPr>
            <a:spLocks noGrp="1"/>
          </p:cNvSpPr>
          <p:nvPr>
            <p:ph type="pic" idx="1"/>
          </p:nvPr>
        </p:nvSpPr>
        <p:spPr>
          <a:xfrm>
            <a:off x="1792288" y="612775"/>
            <a:ext cx="5486400" cy="4114800"/>
          </a:xfrm>
          <a:prstGeom prst="rect">
            <a:avLst/>
          </a:prstGeo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s-ES" noProof="0" dirty="0"/>
          </a:p>
        </p:txBody>
      </p:sp>
      <p:sp>
        <p:nvSpPr>
          <p:cNvPr id="4" name="Marcador de texto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a:t>Haga clic para modificar el estilo de texto del patrón</a:t>
            </a:r>
          </a:p>
        </p:txBody>
      </p:sp>
      <p:sp>
        <p:nvSpPr>
          <p:cNvPr id="5" name="Marcador de fecha 3"/>
          <p:cNvSpPr>
            <a:spLocks noGrp="1"/>
          </p:cNvSpPr>
          <p:nvPr>
            <p:ph type="dt" sz="half" idx="10"/>
          </p:nvPr>
        </p:nvSpPr>
        <p:spPr>
          <a:xfrm>
            <a:off x="457200" y="6356350"/>
            <a:ext cx="2133600" cy="365125"/>
          </a:xfrm>
          <a:prstGeom prst="rect">
            <a:avLst/>
          </a:prstGeom>
        </p:spPr>
        <p:txBody>
          <a:bodyPr/>
          <a:lstStyle>
            <a:lvl1pPr>
              <a:defRPr>
                <a:latin typeface="Arial" charset="0"/>
                <a:cs typeface="Arial" charset="0"/>
              </a:defRPr>
            </a:lvl1pPr>
          </a:lstStyle>
          <a:p>
            <a:pPr fontAlgn="base">
              <a:spcBef>
                <a:spcPct val="0"/>
              </a:spcBef>
              <a:spcAft>
                <a:spcPct val="0"/>
              </a:spcAft>
              <a:defRPr/>
            </a:pPr>
            <a:endParaRPr lang="es-ES" dirty="0">
              <a:solidFill>
                <a:prstClr val="black"/>
              </a:solidFill>
            </a:endParaRPr>
          </a:p>
        </p:txBody>
      </p:sp>
      <p:sp>
        <p:nvSpPr>
          <p:cNvPr id="6" name="Marcador de pie de página 4"/>
          <p:cNvSpPr>
            <a:spLocks noGrp="1"/>
          </p:cNvSpPr>
          <p:nvPr>
            <p:ph type="ftr" sz="quarter" idx="11"/>
          </p:nvPr>
        </p:nvSpPr>
        <p:spPr>
          <a:xfrm>
            <a:off x="3124200" y="6356350"/>
            <a:ext cx="2895600" cy="365125"/>
          </a:xfrm>
          <a:prstGeom prst="rect">
            <a:avLst/>
          </a:prstGeom>
        </p:spPr>
        <p:txBody>
          <a:bodyPr/>
          <a:lstStyle>
            <a:lvl1pPr>
              <a:defRPr>
                <a:latin typeface="Arial" charset="0"/>
                <a:cs typeface="Arial" charset="0"/>
              </a:defRPr>
            </a:lvl1pPr>
          </a:lstStyle>
          <a:p>
            <a:pPr fontAlgn="base">
              <a:spcBef>
                <a:spcPct val="0"/>
              </a:spcBef>
              <a:spcAft>
                <a:spcPct val="0"/>
              </a:spcAft>
              <a:defRPr/>
            </a:pPr>
            <a:endParaRPr lang="es-ES" dirty="0">
              <a:solidFill>
                <a:prstClr val="black"/>
              </a:solidFill>
            </a:endParaRPr>
          </a:p>
        </p:txBody>
      </p:sp>
      <p:sp>
        <p:nvSpPr>
          <p:cNvPr id="7" name="Marcador de número de diapositiva 5"/>
          <p:cNvSpPr>
            <a:spLocks noGrp="1"/>
          </p:cNvSpPr>
          <p:nvPr>
            <p:ph type="sldNum" sz="quarter" idx="12"/>
          </p:nvPr>
        </p:nvSpPr>
        <p:spPr>
          <a:xfrm>
            <a:off x="6553200" y="6356350"/>
            <a:ext cx="2133600" cy="365125"/>
          </a:xfrm>
          <a:prstGeom prst="rect">
            <a:avLst/>
          </a:prstGeom>
        </p:spPr>
        <p:txBody>
          <a:bodyPr/>
          <a:lstStyle>
            <a:lvl1pPr>
              <a:defRPr>
                <a:latin typeface="Arial" charset="0"/>
                <a:cs typeface="Arial" charset="0"/>
              </a:defRPr>
            </a:lvl1pPr>
          </a:lstStyle>
          <a:p>
            <a:pPr fontAlgn="base">
              <a:spcBef>
                <a:spcPct val="0"/>
              </a:spcBef>
              <a:spcAft>
                <a:spcPct val="0"/>
              </a:spcAft>
              <a:defRPr/>
            </a:pPr>
            <a:fld id="{24BAA159-E668-479F-A283-C73698A42268}" type="slidenum">
              <a:rPr lang="es-ES">
                <a:solidFill>
                  <a:prstClr val="black"/>
                </a:solidFill>
              </a:rPr>
              <a:pPr fontAlgn="base">
                <a:spcBef>
                  <a:spcPct val="0"/>
                </a:spcBef>
                <a:spcAft>
                  <a:spcPct val="0"/>
                </a:spcAft>
                <a:defRPr/>
              </a:pPr>
              <a:t>‹Nº›</a:t>
            </a:fld>
            <a:endParaRPr lang="es-ES" dirty="0">
              <a:solidFill>
                <a:prstClr val="black"/>
              </a:solidFill>
            </a:endParaRPr>
          </a:p>
        </p:txBody>
      </p:sp>
    </p:spTree>
    <p:extLst>
      <p:ext uri="{BB962C8B-B14F-4D97-AF65-F5344CB8AC3E}">
        <p14:creationId xmlns:p14="http://schemas.microsoft.com/office/powerpoint/2010/main" val="416244343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4638"/>
            <a:ext cx="8229600" cy="1143000"/>
          </a:xfrm>
          <a:prstGeom prst="rect">
            <a:avLst/>
          </a:prstGeom>
        </p:spPr>
        <p:txBody>
          <a:bodyPr/>
          <a:lstStyle/>
          <a:p>
            <a:r>
              <a:rPr lang="es-ES_tradnl"/>
              <a:t>Clic para editar título</a:t>
            </a:r>
            <a:endParaRPr lang="es-ES"/>
          </a:p>
        </p:txBody>
      </p:sp>
      <p:sp>
        <p:nvSpPr>
          <p:cNvPr id="3" name="Marcador de texto vertical 2"/>
          <p:cNvSpPr>
            <a:spLocks noGrp="1"/>
          </p:cNvSpPr>
          <p:nvPr>
            <p:ph type="body" orient="vert" idx="1"/>
          </p:nvPr>
        </p:nvSpPr>
        <p:spPr>
          <a:xfrm>
            <a:off x="457200" y="1600200"/>
            <a:ext cx="8229600" cy="4525963"/>
          </a:xfrm>
          <a:prstGeom prst="rect">
            <a:avLst/>
          </a:prstGeom>
        </p:spPr>
        <p:txBody>
          <a:bodyPr vert="eaVert"/>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endParaRPr lang="es-ES"/>
          </a:p>
        </p:txBody>
      </p:sp>
      <p:sp>
        <p:nvSpPr>
          <p:cNvPr id="4" name="Marcador de fecha 3"/>
          <p:cNvSpPr>
            <a:spLocks noGrp="1"/>
          </p:cNvSpPr>
          <p:nvPr>
            <p:ph type="dt" sz="half" idx="10"/>
          </p:nvPr>
        </p:nvSpPr>
        <p:spPr>
          <a:xfrm>
            <a:off x="457200" y="6356350"/>
            <a:ext cx="2133600" cy="365125"/>
          </a:xfrm>
          <a:prstGeom prst="rect">
            <a:avLst/>
          </a:prstGeom>
        </p:spPr>
        <p:txBody>
          <a:bodyPr/>
          <a:lstStyle>
            <a:lvl1pPr>
              <a:defRPr>
                <a:latin typeface="Arial" charset="0"/>
                <a:cs typeface="Arial" charset="0"/>
              </a:defRPr>
            </a:lvl1pPr>
          </a:lstStyle>
          <a:p>
            <a:pPr fontAlgn="base">
              <a:spcBef>
                <a:spcPct val="0"/>
              </a:spcBef>
              <a:spcAft>
                <a:spcPct val="0"/>
              </a:spcAft>
              <a:defRPr/>
            </a:pPr>
            <a:endParaRPr lang="es-ES" dirty="0">
              <a:solidFill>
                <a:prstClr val="black"/>
              </a:solidFill>
            </a:endParaRPr>
          </a:p>
        </p:txBody>
      </p:sp>
      <p:sp>
        <p:nvSpPr>
          <p:cNvPr id="5" name="Marcador de pie de página 4"/>
          <p:cNvSpPr>
            <a:spLocks noGrp="1"/>
          </p:cNvSpPr>
          <p:nvPr>
            <p:ph type="ftr" sz="quarter" idx="11"/>
          </p:nvPr>
        </p:nvSpPr>
        <p:spPr>
          <a:xfrm>
            <a:off x="3124200" y="6356350"/>
            <a:ext cx="2895600" cy="365125"/>
          </a:xfrm>
          <a:prstGeom prst="rect">
            <a:avLst/>
          </a:prstGeom>
        </p:spPr>
        <p:txBody>
          <a:bodyPr/>
          <a:lstStyle>
            <a:lvl1pPr>
              <a:defRPr>
                <a:latin typeface="Arial" charset="0"/>
                <a:cs typeface="Arial" charset="0"/>
              </a:defRPr>
            </a:lvl1pPr>
          </a:lstStyle>
          <a:p>
            <a:pPr fontAlgn="base">
              <a:spcBef>
                <a:spcPct val="0"/>
              </a:spcBef>
              <a:spcAft>
                <a:spcPct val="0"/>
              </a:spcAft>
              <a:defRPr/>
            </a:pPr>
            <a:endParaRPr lang="es-ES" dirty="0">
              <a:solidFill>
                <a:prstClr val="black"/>
              </a:solidFill>
            </a:endParaRPr>
          </a:p>
        </p:txBody>
      </p:sp>
      <p:sp>
        <p:nvSpPr>
          <p:cNvPr id="6" name="Marcador de número de diapositiva 5"/>
          <p:cNvSpPr>
            <a:spLocks noGrp="1"/>
          </p:cNvSpPr>
          <p:nvPr>
            <p:ph type="sldNum" sz="quarter" idx="12"/>
          </p:nvPr>
        </p:nvSpPr>
        <p:spPr>
          <a:xfrm>
            <a:off x="6553200" y="6356350"/>
            <a:ext cx="2133600" cy="365125"/>
          </a:xfrm>
          <a:prstGeom prst="rect">
            <a:avLst/>
          </a:prstGeom>
        </p:spPr>
        <p:txBody>
          <a:bodyPr/>
          <a:lstStyle>
            <a:lvl1pPr>
              <a:defRPr>
                <a:latin typeface="Arial" charset="0"/>
                <a:cs typeface="Arial" charset="0"/>
              </a:defRPr>
            </a:lvl1pPr>
          </a:lstStyle>
          <a:p>
            <a:pPr fontAlgn="base">
              <a:spcBef>
                <a:spcPct val="0"/>
              </a:spcBef>
              <a:spcAft>
                <a:spcPct val="0"/>
              </a:spcAft>
              <a:defRPr/>
            </a:pPr>
            <a:fld id="{F64766E5-E7AE-49CD-A1C1-24D5F4D6AABE}" type="slidenum">
              <a:rPr lang="es-ES">
                <a:solidFill>
                  <a:prstClr val="black"/>
                </a:solidFill>
              </a:rPr>
              <a:pPr fontAlgn="base">
                <a:spcBef>
                  <a:spcPct val="0"/>
                </a:spcBef>
                <a:spcAft>
                  <a:spcPct val="0"/>
                </a:spcAft>
                <a:defRPr/>
              </a:pPr>
              <a:t>‹Nº›</a:t>
            </a:fld>
            <a:endParaRPr lang="es-ES" dirty="0">
              <a:solidFill>
                <a:prstClr val="black"/>
              </a:solidFill>
            </a:endParaRPr>
          </a:p>
        </p:txBody>
      </p:sp>
    </p:spTree>
    <p:extLst>
      <p:ext uri="{BB962C8B-B14F-4D97-AF65-F5344CB8AC3E}">
        <p14:creationId xmlns:p14="http://schemas.microsoft.com/office/powerpoint/2010/main" val="150981309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6629400" y="274638"/>
            <a:ext cx="2057400" cy="5851525"/>
          </a:xfrm>
          <a:prstGeom prst="rect">
            <a:avLst/>
          </a:prstGeom>
        </p:spPr>
        <p:txBody>
          <a:bodyPr vert="eaVert"/>
          <a:lstStyle/>
          <a:p>
            <a:r>
              <a:rPr lang="es-ES_tradnl"/>
              <a:t>Clic para editar título</a:t>
            </a:r>
            <a:endParaRPr lang="es-ES"/>
          </a:p>
        </p:txBody>
      </p:sp>
      <p:sp>
        <p:nvSpPr>
          <p:cNvPr id="3" name="Marcador de texto vertical 2"/>
          <p:cNvSpPr>
            <a:spLocks noGrp="1"/>
          </p:cNvSpPr>
          <p:nvPr>
            <p:ph type="body" orient="vert" idx="1"/>
          </p:nvPr>
        </p:nvSpPr>
        <p:spPr>
          <a:xfrm>
            <a:off x="457200" y="274638"/>
            <a:ext cx="6019800" cy="5851525"/>
          </a:xfrm>
          <a:prstGeom prst="rect">
            <a:avLst/>
          </a:prstGeom>
        </p:spPr>
        <p:txBody>
          <a:bodyPr vert="eaVert"/>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endParaRPr lang="es-ES"/>
          </a:p>
        </p:txBody>
      </p:sp>
      <p:sp>
        <p:nvSpPr>
          <p:cNvPr id="4" name="Marcador de fecha 3"/>
          <p:cNvSpPr>
            <a:spLocks noGrp="1"/>
          </p:cNvSpPr>
          <p:nvPr>
            <p:ph type="dt" sz="half" idx="10"/>
          </p:nvPr>
        </p:nvSpPr>
        <p:spPr>
          <a:xfrm>
            <a:off x="457200" y="6356350"/>
            <a:ext cx="2133600" cy="365125"/>
          </a:xfrm>
          <a:prstGeom prst="rect">
            <a:avLst/>
          </a:prstGeom>
        </p:spPr>
        <p:txBody>
          <a:bodyPr/>
          <a:lstStyle>
            <a:lvl1pPr>
              <a:defRPr>
                <a:latin typeface="Arial" charset="0"/>
                <a:cs typeface="Arial" charset="0"/>
              </a:defRPr>
            </a:lvl1pPr>
          </a:lstStyle>
          <a:p>
            <a:pPr fontAlgn="base">
              <a:spcBef>
                <a:spcPct val="0"/>
              </a:spcBef>
              <a:spcAft>
                <a:spcPct val="0"/>
              </a:spcAft>
              <a:defRPr/>
            </a:pPr>
            <a:endParaRPr lang="es-ES" dirty="0">
              <a:solidFill>
                <a:prstClr val="black"/>
              </a:solidFill>
            </a:endParaRPr>
          </a:p>
        </p:txBody>
      </p:sp>
      <p:sp>
        <p:nvSpPr>
          <p:cNvPr id="5" name="Marcador de pie de página 4"/>
          <p:cNvSpPr>
            <a:spLocks noGrp="1"/>
          </p:cNvSpPr>
          <p:nvPr>
            <p:ph type="ftr" sz="quarter" idx="11"/>
          </p:nvPr>
        </p:nvSpPr>
        <p:spPr>
          <a:xfrm>
            <a:off x="3124200" y="6356350"/>
            <a:ext cx="2895600" cy="365125"/>
          </a:xfrm>
          <a:prstGeom prst="rect">
            <a:avLst/>
          </a:prstGeom>
        </p:spPr>
        <p:txBody>
          <a:bodyPr/>
          <a:lstStyle>
            <a:lvl1pPr>
              <a:defRPr>
                <a:latin typeface="Arial" charset="0"/>
                <a:cs typeface="Arial" charset="0"/>
              </a:defRPr>
            </a:lvl1pPr>
          </a:lstStyle>
          <a:p>
            <a:pPr fontAlgn="base">
              <a:spcBef>
                <a:spcPct val="0"/>
              </a:spcBef>
              <a:spcAft>
                <a:spcPct val="0"/>
              </a:spcAft>
              <a:defRPr/>
            </a:pPr>
            <a:endParaRPr lang="es-ES" dirty="0">
              <a:solidFill>
                <a:prstClr val="black"/>
              </a:solidFill>
            </a:endParaRPr>
          </a:p>
        </p:txBody>
      </p:sp>
      <p:sp>
        <p:nvSpPr>
          <p:cNvPr id="6" name="Marcador de número de diapositiva 5"/>
          <p:cNvSpPr>
            <a:spLocks noGrp="1"/>
          </p:cNvSpPr>
          <p:nvPr>
            <p:ph type="sldNum" sz="quarter" idx="12"/>
          </p:nvPr>
        </p:nvSpPr>
        <p:spPr>
          <a:xfrm>
            <a:off x="6553200" y="6356350"/>
            <a:ext cx="2133600" cy="365125"/>
          </a:xfrm>
          <a:prstGeom prst="rect">
            <a:avLst/>
          </a:prstGeom>
        </p:spPr>
        <p:txBody>
          <a:bodyPr/>
          <a:lstStyle>
            <a:lvl1pPr>
              <a:defRPr>
                <a:latin typeface="Arial" charset="0"/>
                <a:cs typeface="Arial" charset="0"/>
              </a:defRPr>
            </a:lvl1pPr>
          </a:lstStyle>
          <a:p>
            <a:pPr fontAlgn="base">
              <a:spcBef>
                <a:spcPct val="0"/>
              </a:spcBef>
              <a:spcAft>
                <a:spcPct val="0"/>
              </a:spcAft>
              <a:defRPr/>
            </a:pPr>
            <a:fld id="{272C6A97-0543-40C3-BDCB-8BD0DFF61CC1}" type="slidenum">
              <a:rPr lang="es-ES">
                <a:solidFill>
                  <a:prstClr val="black"/>
                </a:solidFill>
              </a:rPr>
              <a:pPr fontAlgn="base">
                <a:spcBef>
                  <a:spcPct val="0"/>
                </a:spcBef>
                <a:spcAft>
                  <a:spcPct val="0"/>
                </a:spcAft>
                <a:defRPr/>
              </a:pPr>
              <a:t>‹Nº›</a:t>
            </a:fld>
            <a:endParaRPr lang="es-ES" dirty="0">
              <a:solidFill>
                <a:prstClr val="black"/>
              </a:solidFill>
            </a:endParaRPr>
          </a:p>
        </p:txBody>
      </p:sp>
    </p:spTree>
    <p:extLst>
      <p:ext uri="{BB962C8B-B14F-4D97-AF65-F5344CB8AC3E}">
        <p14:creationId xmlns:p14="http://schemas.microsoft.com/office/powerpoint/2010/main" val="234103602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Diseño personalizad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1143000"/>
          </a:xfrm>
          <a:prstGeom prst="rect">
            <a:avLst/>
          </a:prstGeom>
        </p:spPr>
        <p:txBody>
          <a:bodyPr/>
          <a:lstStyle/>
          <a:p>
            <a:r>
              <a:rPr lang="es-ES"/>
              <a:t>Haga clic para modificar el estilo de título del patrón</a:t>
            </a:r>
            <a:endParaRPr lang="es-MX"/>
          </a:p>
        </p:txBody>
      </p:sp>
      <p:sp>
        <p:nvSpPr>
          <p:cNvPr id="3" name="Marcador de fecha 3"/>
          <p:cNvSpPr>
            <a:spLocks noGrp="1"/>
          </p:cNvSpPr>
          <p:nvPr>
            <p:ph type="dt" sz="half" idx="10"/>
          </p:nvPr>
        </p:nvSpPr>
        <p:spPr>
          <a:xfrm>
            <a:off x="457200" y="6356350"/>
            <a:ext cx="2133600" cy="365125"/>
          </a:xfrm>
          <a:prstGeom prst="rect">
            <a:avLst/>
          </a:prstGeom>
        </p:spPr>
        <p:txBody>
          <a:bodyPr/>
          <a:lstStyle>
            <a:lvl1pPr>
              <a:defRPr>
                <a:latin typeface="Arial" charset="0"/>
                <a:cs typeface="Arial" charset="0"/>
              </a:defRPr>
            </a:lvl1pPr>
          </a:lstStyle>
          <a:p>
            <a:pPr fontAlgn="base">
              <a:spcBef>
                <a:spcPct val="0"/>
              </a:spcBef>
              <a:spcAft>
                <a:spcPct val="0"/>
              </a:spcAft>
              <a:defRPr/>
            </a:pPr>
            <a:endParaRPr lang="es-ES" dirty="0">
              <a:solidFill>
                <a:prstClr val="black"/>
              </a:solidFill>
            </a:endParaRPr>
          </a:p>
        </p:txBody>
      </p:sp>
      <p:sp>
        <p:nvSpPr>
          <p:cNvPr id="4" name="Marcador de pie de página 4"/>
          <p:cNvSpPr>
            <a:spLocks noGrp="1"/>
          </p:cNvSpPr>
          <p:nvPr>
            <p:ph type="ftr" sz="quarter" idx="11"/>
          </p:nvPr>
        </p:nvSpPr>
        <p:spPr>
          <a:xfrm>
            <a:off x="3124200" y="6356350"/>
            <a:ext cx="2895600" cy="365125"/>
          </a:xfrm>
          <a:prstGeom prst="rect">
            <a:avLst/>
          </a:prstGeom>
        </p:spPr>
        <p:txBody>
          <a:bodyPr/>
          <a:lstStyle>
            <a:lvl1pPr>
              <a:defRPr>
                <a:latin typeface="Arial" charset="0"/>
                <a:cs typeface="Arial" charset="0"/>
              </a:defRPr>
            </a:lvl1pPr>
          </a:lstStyle>
          <a:p>
            <a:pPr fontAlgn="base">
              <a:spcBef>
                <a:spcPct val="0"/>
              </a:spcBef>
              <a:spcAft>
                <a:spcPct val="0"/>
              </a:spcAft>
              <a:defRPr/>
            </a:pPr>
            <a:endParaRPr lang="es-ES" dirty="0">
              <a:solidFill>
                <a:prstClr val="black"/>
              </a:solidFill>
            </a:endParaRPr>
          </a:p>
        </p:txBody>
      </p:sp>
      <p:sp>
        <p:nvSpPr>
          <p:cNvPr id="5" name="Marcador de número de diapositiva 5"/>
          <p:cNvSpPr>
            <a:spLocks noGrp="1"/>
          </p:cNvSpPr>
          <p:nvPr>
            <p:ph type="sldNum" sz="quarter" idx="12"/>
          </p:nvPr>
        </p:nvSpPr>
        <p:spPr>
          <a:xfrm>
            <a:off x="6553200" y="6356350"/>
            <a:ext cx="2133600" cy="365125"/>
          </a:xfrm>
          <a:prstGeom prst="rect">
            <a:avLst/>
          </a:prstGeom>
        </p:spPr>
        <p:txBody>
          <a:bodyPr/>
          <a:lstStyle>
            <a:lvl1pPr>
              <a:defRPr>
                <a:latin typeface="Arial" charset="0"/>
                <a:cs typeface="Arial" charset="0"/>
              </a:defRPr>
            </a:lvl1pPr>
          </a:lstStyle>
          <a:p>
            <a:pPr fontAlgn="base">
              <a:spcBef>
                <a:spcPct val="0"/>
              </a:spcBef>
              <a:spcAft>
                <a:spcPct val="0"/>
              </a:spcAft>
              <a:defRPr/>
            </a:pPr>
            <a:fld id="{14F814E0-F446-499B-9514-4ADD28C96B67}" type="slidenum">
              <a:rPr lang="es-ES">
                <a:solidFill>
                  <a:prstClr val="black"/>
                </a:solidFill>
              </a:rPr>
              <a:pPr fontAlgn="base">
                <a:spcBef>
                  <a:spcPct val="0"/>
                </a:spcBef>
                <a:spcAft>
                  <a:spcPct val="0"/>
                </a:spcAft>
                <a:defRPr/>
              </a:pPr>
              <a:t>‹Nº›</a:t>
            </a:fld>
            <a:endParaRPr lang="es-ES" dirty="0">
              <a:solidFill>
                <a:prstClr val="black"/>
              </a:solidFill>
            </a:endParaRPr>
          </a:p>
        </p:txBody>
      </p:sp>
    </p:spTree>
    <p:extLst>
      <p:ext uri="{BB962C8B-B14F-4D97-AF65-F5344CB8AC3E}">
        <p14:creationId xmlns:p14="http://schemas.microsoft.com/office/powerpoint/2010/main" val="246498427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Diseño personalizad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1143000"/>
          </a:xfrm>
          <a:prstGeom prst="rect">
            <a:avLst/>
          </a:prstGeom>
        </p:spPr>
        <p:txBody>
          <a:bodyPr/>
          <a:lstStyle/>
          <a:p>
            <a:r>
              <a:rPr lang="es-ES"/>
              <a:t>Haga clic para modificar el estilo de título del patrón</a:t>
            </a:r>
          </a:p>
        </p:txBody>
      </p:sp>
      <p:sp>
        <p:nvSpPr>
          <p:cNvPr id="3" name="2 Marcador de fecha"/>
          <p:cNvSpPr>
            <a:spLocks noGrp="1"/>
          </p:cNvSpPr>
          <p:nvPr>
            <p:ph type="dt" sz="half" idx="10"/>
          </p:nvPr>
        </p:nvSpPr>
        <p:spPr>
          <a:xfrm>
            <a:off x="457200" y="6356350"/>
            <a:ext cx="2133600" cy="365125"/>
          </a:xfrm>
          <a:prstGeom prst="rect">
            <a:avLst/>
          </a:prstGeom>
        </p:spPr>
        <p:txBody>
          <a:bodyPr/>
          <a:lstStyle>
            <a:lvl1pPr>
              <a:defRPr>
                <a:latin typeface="Arial" charset="0"/>
                <a:cs typeface="Arial" charset="0"/>
              </a:defRPr>
            </a:lvl1pPr>
          </a:lstStyle>
          <a:p>
            <a:pPr fontAlgn="base">
              <a:spcBef>
                <a:spcPct val="0"/>
              </a:spcBef>
              <a:spcAft>
                <a:spcPct val="0"/>
              </a:spcAft>
              <a:defRPr/>
            </a:pPr>
            <a:endParaRPr lang="es-ES" dirty="0">
              <a:solidFill>
                <a:prstClr val="black"/>
              </a:solidFill>
            </a:endParaRPr>
          </a:p>
        </p:txBody>
      </p:sp>
      <p:sp>
        <p:nvSpPr>
          <p:cNvPr id="4" name="3 Marcador de pie de página"/>
          <p:cNvSpPr>
            <a:spLocks noGrp="1"/>
          </p:cNvSpPr>
          <p:nvPr>
            <p:ph type="ftr" sz="quarter" idx="11"/>
          </p:nvPr>
        </p:nvSpPr>
        <p:spPr>
          <a:xfrm>
            <a:off x="3124200" y="6356350"/>
            <a:ext cx="2895600" cy="365125"/>
          </a:xfrm>
          <a:prstGeom prst="rect">
            <a:avLst/>
          </a:prstGeom>
        </p:spPr>
        <p:txBody>
          <a:bodyPr/>
          <a:lstStyle>
            <a:lvl1pPr>
              <a:defRPr>
                <a:latin typeface="Arial" charset="0"/>
                <a:cs typeface="Arial" charset="0"/>
              </a:defRPr>
            </a:lvl1pPr>
          </a:lstStyle>
          <a:p>
            <a:pPr fontAlgn="base">
              <a:spcBef>
                <a:spcPct val="0"/>
              </a:spcBef>
              <a:spcAft>
                <a:spcPct val="0"/>
              </a:spcAft>
              <a:defRPr/>
            </a:pPr>
            <a:endParaRPr lang="es-ES" dirty="0">
              <a:solidFill>
                <a:prstClr val="black"/>
              </a:solidFill>
            </a:endParaRPr>
          </a:p>
        </p:txBody>
      </p:sp>
      <p:sp>
        <p:nvSpPr>
          <p:cNvPr id="5" name="4 Marcador de número de diapositiva"/>
          <p:cNvSpPr>
            <a:spLocks noGrp="1"/>
          </p:cNvSpPr>
          <p:nvPr>
            <p:ph type="sldNum" sz="quarter" idx="12"/>
          </p:nvPr>
        </p:nvSpPr>
        <p:spPr>
          <a:xfrm>
            <a:off x="6553200" y="6356350"/>
            <a:ext cx="2133600" cy="365125"/>
          </a:xfrm>
          <a:prstGeom prst="rect">
            <a:avLst/>
          </a:prstGeom>
        </p:spPr>
        <p:txBody>
          <a:bodyPr/>
          <a:lstStyle>
            <a:lvl1pPr>
              <a:defRPr>
                <a:latin typeface="Arial" charset="0"/>
                <a:cs typeface="Arial" charset="0"/>
              </a:defRPr>
            </a:lvl1pPr>
          </a:lstStyle>
          <a:p>
            <a:pPr fontAlgn="base">
              <a:spcBef>
                <a:spcPct val="0"/>
              </a:spcBef>
              <a:spcAft>
                <a:spcPct val="0"/>
              </a:spcAft>
              <a:defRPr/>
            </a:pPr>
            <a:endParaRPr lang="es-ES" dirty="0">
              <a:solidFill>
                <a:prstClr val="black"/>
              </a:solidFill>
            </a:endParaRPr>
          </a:p>
        </p:txBody>
      </p:sp>
    </p:spTree>
    <p:extLst>
      <p:ext uri="{BB962C8B-B14F-4D97-AF65-F5344CB8AC3E}">
        <p14:creationId xmlns:p14="http://schemas.microsoft.com/office/powerpoint/2010/main" val="83720087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 preserve="1">
  <p:cSld name="1_Diapositiva de título">
    <p:spTree>
      <p:nvGrpSpPr>
        <p:cNvPr id="1" name=""/>
        <p:cNvGrpSpPr/>
        <p:nvPr/>
      </p:nvGrpSpPr>
      <p:grpSpPr>
        <a:xfrm>
          <a:off x="0" y="0"/>
          <a:ext cx="0" cy="0"/>
          <a:chOff x="0" y="0"/>
          <a:chExt cx="0" cy="0"/>
        </a:xfrm>
      </p:grpSpPr>
      <p:grpSp>
        <p:nvGrpSpPr>
          <p:cNvPr id="4" name="Agrupar 7"/>
          <p:cNvGrpSpPr>
            <a:grpSpLocks/>
          </p:cNvGrpSpPr>
          <p:nvPr/>
        </p:nvGrpSpPr>
        <p:grpSpPr bwMode="auto">
          <a:xfrm>
            <a:off x="466725" y="2678113"/>
            <a:ext cx="8216900" cy="41275"/>
            <a:chOff x="466889" y="3632697"/>
            <a:chExt cx="8217228" cy="37352"/>
          </a:xfrm>
        </p:grpSpPr>
        <p:cxnSp>
          <p:nvCxnSpPr>
            <p:cNvPr id="5" name="Conector recto 2"/>
            <p:cNvCxnSpPr/>
            <p:nvPr/>
          </p:nvCxnSpPr>
          <p:spPr>
            <a:xfrm>
              <a:off x="466889" y="3632697"/>
              <a:ext cx="8217228" cy="0"/>
            </a:xfrm>
            <a:prstGeom prst="line">
              <a:avLst/>
            </a:prstGeom>
            <a:ln w="3175" cmpd="sng">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6" name="Conector recto 6"/>
            <p:cNvCxnSpPr/>
            <p:nvPr/>
          </p:nvCxnSpPr>
          <p:spPr>
            <a:xfrm>
              <a:off x="466889" y="3670049"/>
              <a:ext cx="8217228" cy="0"/>
            </a:xfrm>
            <a:prstGeom prst="line">
              <a:avLst/>
            </a:prstGeom>
            <a:ln w="3175" cmpd="sng">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grpSp>
      <p:pic>
        <p:nvPicPr>
          <p:cNvPr id="7" name="Picture 2"/>
          <p:cNvPicPr>
            <a:picLocks/>
          </p:cNvPicPr>
          <p:nvPr/>
        </p:nvPicPr>
        <p:blipFill>
          <a:blip r:embed="rId2">
            <a:extLst>
              <a:ext uri="{28A0092B-C50C-407E-A947-70E740481C1C}">
                <a14:useLocalDpi xmlns:a14="http://schemas.microsoft.com/office/drawing/2010/main" val="0"/>
              </a:ext>
            </a:extLst>
          </a:blip>
          <a:srcRect/>
          <a:stretch>
            <a:fillRect/>
          </a:stretch>
        </p:blipFill>
        <p:spPr bwMode="auto">
          <a:xfrm>
            <a:off x="1897063" y="549275"/>
            <a:ext cx="5400675" cy="1871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1 Título"/>
          <p:cNvSpPr>
            <a:spLocks noGrp="1"/>
          </p:cNvSpPr>
          <p:nvPr>
            <p:ph type="ctrTitle"/>
          </p:nvPr>
        </p:nvSpPr>
        <p:spPr>
          <a:xfrm>
            <a:off x="755576" y="3212976"/>
            <a:ext cx="7772400" cy="1470025"/>
          </a:xfrm>
        </p:spPr>
        <p:txBody>
          <a:bodyPr/>
          <a:lstStyle>
            <a:lvl1pPr>
              <a:defRPr>
                <a:solidFill>
                  <a:schemeClr val="tx1">
                    <a:lumMod val="65000"/>
                    <a:lumOff val="35000"/>
                  </a:schemeClr>
                </a:solidFill>
                <a:latin typeface="Trajan Pro" pitchFamily="18" charset="0"/>
              </a:defRPr>
            </a:lvl1pPr>
          </a:lstStyle>
          <a:p>
            <a:r>
              <a:rPr lang="es-ES"/>
              <a:t>Haga clic para modificar el estilo de título del patrón</a:t>
            </a:r>
            <a:endParaRPr lang="es-MX" dirty="0"/>
          </a:p>
        </p:txBody>
      </p:sp>
      <p:sp>
        <p:nvSpPr>
          <p:cNvPr id="3" name="2 Subtítulo"/>
          <p:cNvSpPr>
            <a:spLocks noGrp="1"/>
          </p:cNvSpPr>
          <p:nvPr>
            <p:ph type="subTitle" idx="1"/>
          </p:nvPr>
        </p:nvSpPr>
        <p:spPr>
          <a:xfrm>
            <a:off x="1475656" y="5085184"/>
            <a:ext cx="6400800" cy="648072"/>
          </a:xfrm>
        </p:spPr>
        <p:txBody>
          <a:bodyPr/>
          <a:lstStyle>
            <a:lvl1pPr marL="0" indent="0" algn="ct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a:t>Haga clic para modificar el estilo de subtítulo del patrón</a:t>
            </a:r>
            <a:endParaRPr lang="es-MX" dirty="0"/>
          </a:p>
        </p:txBody>
      </p:sp>
      <p:sp>
        <p:nvSpPr>
          <p:cNvPr id="8" name="3 Marcador de fecha"/>
          <p:cNvSpPr>
            <a:spLocks noGrp="1"/>
          </p:cNvSpPr>
          <p:nvPr>
            <p:ph type="dt" sz="half" idx="10"/>
          </p:nvPr>
        </p:nvSpPr>
        <p:spPr/>
        <p:txBody>
          <a:bodyPr/>
          <a:lstStyle>
            <a:lvl1pPr>
              <a:defRPr/>
            </a:lvl1pPr>
          </a:lstStyle>
          <a:p>
            <a:pPr>
              <a:defRPr/>
            </a:pPr>
            <a:fld id="{3D150C5A-4A03-43F6-A360-4161CFD9B050}" type="datetimeFigureOut">
              <a:rPr lang="es-ES"/>
              <a:pPr>
                <a:defRPr/>
              </a:pPr>
              <a:t>25/04/2017</a:t>
            </a:fld>
            <a:endParaRPr lang="es-ES"/>
          </a:p>
        </p:txBody>
      </p:sp>
      <p:sp>
        <p:nvSpPr>
          <p:cNvPr id="9" name="4 Marcador de pie de página"/>
          <p:cNvSpPr>
            <a:spLocks noGrp="1"/>
          </p:cNvSpPr>
          <p:nvPr>
            <p:ph type="ftr" sz="quarter" idx="11"/>
          </p:nvPr>
        </p:nvSpPr>
        <p:spPr/>
        <p:txBody>
          <a:bodyPr/>
          <a:lstStyle>
            <a:lvl1pPr>
              <a:defRPr/>
            </a:lvl1pPr>
          </a:lstStyle>
          <a:p>
            <a:pPr>
              <a:defRPr/>
            </a:pPr>
            <a:endParaRPr lang="es-ES"/>
          </a:p>
        </p:txBody>
      </p:sp>
      <p:sp>
        <p:nvSpPr>
          <p:cNvPr id="10" name="5 Marcador de número de diapositiva"/>
          <p:cNvSpPr>
            <a:spLocks noGrp="1"/>
          </p:cNvSpPr>
          <p:nvPr>
            <p:ph type="sldNum" sz="quarter" idx="12"/>
          </p:nvPr>
        </p:nvSpPr>
        <p:spPr/>
        <p:txBody>
          <a:bodyPr/>
          <a:lstStyle>
            <a:lvl1pPr>
              <a:defRPr/>
            </a:lvl1pPr>
          </a:lstStyle>
          <a:p>
            <a:pPr>
              <a:defRPr/>
            </a:pPr>
            <a:fld id="{041359A1-7303-4C97-BEE6-A4D43A0C5412}" type="slidenum">
              <a:rPr lang="es-ES" altLang="es-MX"/>
              <a:pPr>
                <a:defRPr/>
              </a:pPr>
              <a:t>‹Nº›</a:t>
            </a:fld>
            <a:endParaRPr lang="es-ES" altLang="es-MX"/>
          </a:p>
        </p:txBody>
      </p:sp>
    </p:spTree>
    <p:extLst>
      <p:ext uri="{BB962C8B-B14F-4D97-AF65-F5344CB8AC3E}">
        <p14:creationId xmlns:p14="http://schemas.microsoft.com/office/powerpoint/2010/main" val="389910850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Título y objetos">
    <p:spTree>
      <p:nvGrpSpPr>
        <p:cNvPr id="1" name=""/>
        <p:cNvGrpSpPr/>
        <p:nvPr/>
      </p:nvGrpSpPr>
      <p:grpSpPr>
        <a:xfrm>
          <a:off x="0" y="0"/>
          <a:ext cx="0" cy="0"/>
          <a:chOff x="0" y="0"/>
          <a:chExt cx="0" cy="0"/>
        </a:xfrm>
      </p:grpSpPr>
    </p:spTree>
    <p:extLst>
      <p:ext uri="{BB962C8B-B14F-4D97-AF65-F5344CB8AC3E}">
        <p14:creationId xmlns:p14="http://schemas.microsoft.com/office/powerpoint/2010/main" val="14550900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1_Título y objetos">
    <p:spTree>
      <p:nvGrpSpPr>
        <p:cNvPr id="1" name=""/>
        <p:cNvGrpSpPr/>
        <p:nvPr/>
      </p:nvGrpSpPr>
      <p:grpSpPr>
        <a:xfrm>
          <a:off x="0" y="0"/>
          <a:ext cx="0" cy="0"/>
          <a:chOff x="0" y="0"/>
          <a:chExt cx="0" cy="0"/>
        </a:xfrm>
      </p:grpSpPr>
      <p:sp>
        <p:nvSpPr>
          <p:cNvPr id="7" name="Recortar rectángulo de esquina sencilla 8"/>
          <p:cNvSpPr/>
          <p:nvPr/>
        </p:nvSpPr>
        <p:spPr>
          <a:xfrm rot="16200000">
            <a:off x="1692495" y="-922311"/>
            <a:ext cx="5774370" cy="8256844"/>
          </a:xfrm>
          <a:prstGeom prst="snip1Rect">
            <a:avLst/>
          </a:prstGeom>
          <a:noFill/>
          <a:ln w="6350" cmpd="sng">
            <a:solidFill>
              <a:schemeClr val="bg1">
                <a:lumMod val="65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dirty="0"/>
          </a:p>
        </p:txBody>
      </p:sp>
      <p:grpSp>
        <p:nvGrpSpPr>
          <p:cNvPr id="8" name="Agrupar 4"/>
          <p:cNvGrpSpPr/>
          <p:nvPr/>
        </p:nvGrpSpPr>
        <p:grpSpPr>
          <a:xfrm>
            <a:off x="-121392" y="6144771"/>
            <a:ext cx="9265391" cy="45719"/>
            <a:chOff x="466889" y="3632697"/>
            <a:chExt cx="8217228" cy="37352"/>
          </a:xfrm>
        </p:grpSpPr>
        <p:cxnSp>
          <p:nvCxnSpPr>
            <p:cNvPr id="10" name="Conector recto 5"/>
            <p:cNvCxnSpPr/>
            <p:nvPr/>
          </p:nvCxnSpPr>
          <p:spPr>
            <a:xfrm>
              <a:off x="466889" y="3632697"/>
              <a:ext cx="8217228" cy="0"/>
            </a:xfrm>
            <a:prstGeom prst="line">
              <a:avLst/>
            </a:prstGeom>
            <a:ln w="3175" cmpd="sng">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11" name="Conector recto 6"/>
            <p:cNvCxnSpPr/>
            <p:nvPr/>
          </p:nvCxnSpPr>
          <p:spPr>
            <a:xfrm>
              <a:off x="466889" y="3670049"/>
              <a:ext cx="8217228" cy="0"/>
            </a:xfrm>
            <a:prstGeom prst="line">
              <a:avLst/>
            </a:prstGeom>
            <a:ln w="3175" cmpd="sng">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grpSp>
      <p:sp>
        <p:nvSpPr>
          <p:cNvPr id="2" name="1 Título"/>
          <p:cNvSpPr>
            <a:spLocks noGrp="1"/>
          </p:cNvSpPr>
          <p:nvPr>
            <p:ph type="title" hasCustomPrompt="1"/>
          </p:nvPr>
        </p:nvSpPr>
        <p:spPr>
          <a:xfrm>
            <a:off x="4067944" y="332656"/>
            <a:ext cx="4618856" cy="864096"/>
          </a:xfrm>
        </p:spPr>
        <p:txBody>
          <a:bodyPr>
            <a:noAutofit/>
          </a:bodyPr>
          <a:lstStyle>
            <a:lvl1pPr algn="r">
              <a:defRPr sz="2400">
                <a:solidFill>
                  <a:schemeClr val="tx1">
                    <a:lumMod val="65000"/>
                    <a:lumOff val="35000"/>
                  </a:schemeClr>
                </a:solidFill>
                <a:latin typeface="Trajan Pro" pitchFamily="18" charset="0"/>
              </a:defRPr>
            </a:lvl1pPr>
          </a:lstStyle>
          <a:p>
            <a:r>
              <a:rPr lang="es-ES" dirty="0"/>
              <a:t>Titulo de la Diapositiva</a:t>
            </a:r>
            <a:endParaRPr lang="es-MX" dirty="0"/>
          </a:p>
        </p:txBody>
      </p:sp>
      <p:sp>
        <p:nvSpPr>
          <p:cNvPr id="3" name="2 Marcador de contenido"/>
          <p:cNvSpPr>
            <a:spLocks noGrp="1"/>
          </p:cNvSpPr>
          <p:nvPr>
            <p:ph idx="1"/>
          </p:nvPr>
        </p:nvSpPr>
        <p:spPr>
          <a:xfrm>
            <a:off x="457200" y="1484784"/>
            <a:ext cx="8229600" cy="4608513"/>
          </a:xfrm>
        </p:spPr>
        <p:txBody>
          <a:bodyPr>
            <a:normAutofit/>
          </a:bodyPr>
          <a:lstStyle>
            <a:lvl1pPr>
              <a:defRPr sz="2000">
                <a:latin typeface="Verdana" pitchFamily="34" charset="0"/>
              </a:defRPr>
            </a:lvl1pPr>
            <a:lvl2pPr>
              <a:defRPr sz="1800">
                <a:latin typeface="Verdana" pitchFamily="34" charset="0"/>
              </a:defRPr>
            </a:lvl2pPr>
            <a:lvl3pPr>
              <a:defRPr sz="1600">
                <a:latin typeface="Verdana" pitchFamily="34" charset="0"/>
              </a:defRPr>
            </a:lvl3pPr>
            <a:lvl4pPr>
              <a:defRPr sz="1400">
                <a:latin typeface="Verdana" pitchFamily="34" charset="0"/>
              </a:defRPr>
            </a:lvl4pPr>
            <a:lvl5pPr>
              <a:defRPr sz="1400">
                <a:latin typeface="Verdana" pitchFamily="34" charset="0"/>
              </a:defRPr>
            </a:lvl5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MX" dirty="0"/>
          </a:p>
        </p:txBody>
      </p:sp>
      <p:sp>
        <p:nvSpPr>
          <p:cNvPr id="4" name="3 Marcador de fecha"/>
          <p:cNvSpPr>
            <a:spLocks noGrp="1"/>
          </p:cNvSpPr>
          <p:nvPr>
            <p:ph type="dt" sz="half" idx="10"/>
          </p:nvPr>
        </p:nvSpPr>
        <p:spPr/>
        <p:txBody>
          <a:bodyPr/>
          <a:lstStyle/>
          <a:p>
            <a:fld id="{254B96F1-D810-4D21-B8D9-8BCA9FFCB76B}" type="datetimeFigureOut">
              <a:rPr lang="es-MX" smtClean="0"/>
              <a:t>25/04/2017</a:t>
            </a:fld>
            <a:endParaRPr lang="es-MX"/>
          </a:p>
        </p:txBody>
      </p:sp>
      <p:sp>
        <p:nvSpPr>
          <p:cNvPr id="5" name="4 Marcador de pie de página"/>
          <p:cNvSpPr>
            <a:spLocks noGrp="1"/>
          </p:cNvSpPr>
          <p:nvPr>
            <p:ph type="ftr" sz="quarter" idx="11"/>
          </p:nvPr>
        </p:nvSpPr>
        <p:spPr/>
        <p:txBody>
          <a:bodyPr/>
          <a:lstStyle/>
          <a:p>
            <a:endParaRPr lang="es-MX"/>
          </a:p>
        </p:txBody>
      </p:sp>
      <p:sp>
        <p:nvSpPr>
          <p:cNvPr id="6" name="5 Marcador de número de diapositiva"/>
          <p:cNvSpPr>
            <a:spLocks noGrp="1"/>
          </p:cNvSpPr>
          <p:nvPr>
            <p:ph type="sldNum" sz="quarter" idx="12"/>
          </p:nvPr>
        </p:nvSpPr>
        <p:spPr/>
        <p:txBody>
          <a:bodyPr/>
          <a:lstStyle/>
          <a:p>
            <a:fld id="{F3B225A0-C0DF-4AAB-93BB-8155C420DD96}" type="slidenum">
              <a:rPr lang="es-MX" smtClean="0"/>
              <a:t>‹Nº›</a:t>
            </a:fld>
            <a:endParaRPr lang="es-MX"/>
          </a:p>
        </p:txBody>
      </p:sp>
      <p:cxnSp>
        <p:nvCxnSpPr>
          <p:cNvPr id="13" name="12 Conector recto"/>
          <p:cNvCxnSpPr/>
          <p:nvPr/>
        </p:nvCxnSpPr>
        <p:spPr>
          <a:xfrm>
            <a:off x="683568" y="1340768"/>
            <a:ext cx="792088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14" name="Picture 2"/>
          <p:cNvPicPr>
            <a:picLocks/>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25012" y="281914"/>
            <a:ext cx="3024336" cy="1008112"/>
          </a:xfrm>
          <a:prstGeom prst="rect">
            <a:avLst/>
          </a:prstGeom>
          <a:noFill/>
          <a:ln>
            <a:noFill/>
          </a:ln>
          <a:effectLst/>
          <a:extLst/>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2_Título y objetos">
    <p:spTree>
      <p:nvGrpSpPr>
        <p:cNvPr id="1" name=""/>
        <p:cNvGrpSpPr/>
        <p:nvPr/>
      </p:nvGrpSpPr>
      <p:grpSpPr>
        <a:xfrm>
          <a:off x="0" y="0"/>
          <a:ext cx="0" cy="0"/>
          <a:chOff x="0" y="0"/>
          <a:chExt cx="0" cy="0"/>
        </a:xfrm>
      </p:grpSpPr>
      <p:sp>
        <p:nvSpPr>
          <p:cNvPr id="5" name="Recortar rectángulo de esquina sencilla 8"/>
          <p:cNvSpPr/>
          <p:nvPr/>
        </p:nvSpPr>
        <p:spPr>
          <a:xfrm rot="16200000">
            <a:off x="1692275" y="-922337"/>
            <a:ext cx="5773737" cy="8256588"/>
          </a:xfrm>
          <a:prstGeom prst="snip1Rect">
            <a:avLst/>
          </a:prstGeom>
          <a:noFill/>
          <a:ln w="6350" cmpd="sng">
            <a:solidFill>
              <a:schemeClr val="bg1">
                <a:lumMod val="65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spcBef>
                <a:spcPts val="0"/>
              </a:spcBef>
              <a:spcAft>
                <a:spcPts val="0"/>
              </a:spcAft>
              <a:defRPr/>
            </a:pPr>
            <a:endParaRPr lang="es-ES" dirty="0"/>
          </a:p>
        </p:txBody>
      </p:sp>
      <p:grpSp>
        <p:nvGrpSpPr>
          <p:cNvPr id="6" name="Agrupar 4"/>
          <p:cNvGrpSpPr>
            <a:grpSpLocks/>
          </p:cNvGrpSpPr>
          <p:nvPr/>
        </p:nvGrpSpPr>
        <p:grpSpPr bwMode="auto">
          <a:xfrm>
            <a:off x="-120650" y="6145213"/>
            <a:ext cx="9264650" cy="46037"/>
            <a:chOff x="466889" y="3632697"/>
            <a:chExt cx="8217228" cy="37352"/>
          </a:xfrm>
        </p:grpSpPr>
        <p:cxnSp>
          <p:nvCxnSpPr>
            <p:cNvPr id="7" name="Conector recto 5"/>
            <p:cNvCxnSpPr/>
            <p:nvPr/>
          </p:nvCxnSpPr>
          <p:spPr>
            <a:xfrm>
              <a:off x="466889" y="3632697"/>
              <a:ext cx="8217228" cy="0"/>
            </a:xfrm>
            <a:prstGeom prst="line">
              <a:avLst/>
            </a:prstGeom>
            <a:ln w="3175" cmpd="sng">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8" name="Conector recto 6"/>
            <p:cNvCxnSpPr/>
            <p:nvPr/>
          </p:nvCxnSpPr>
          <p:spPr>
            <a:xfrm>
              <a:off x="466889" y="3670049"/>
              <a:ext cx="8217228" cy="0"/>
            </a:xfrm>
            <a:prstGeom prst="line">
              <a:avLst/>
            </a:prstGeom>
            <a:ln w="3175" cmpd="sng">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grpSp>
      <p:cxnSp>
        <p:nvCxnSpPr>
          <p:cNvPr id="9" name="10 Conector recto"/>
          <p:cNvCxnSpPr/>
          <p:nvPr/>
        </p:nvCxnSpPr>
        <p:spPr>
          <a:xfrm>
            <a:off x="684213" y="1341438"/>
            <a:ext cx="792003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10" name="Picture 2"/>
          <p:cNvPicPr>
            <a:picLocks/>
          </p:cNvPicPr>
          <p:nvPr/>
        </p:nvPicPr>
        <p:blipFill>
          <a:blip r:embed="rId2">
            <a:extLst>
              <a:ext uri="{28A0092B-C50C-407E-A947-70E740481C1C}">
                <a14:useLocalDpi xmlns:a14="http://schemas.microsoft.com/office/drawing/2010/main" val="0"/>
              </a:ext>
            </a:extLst>
          </a:blip>
          <a:srcRect/>
          <a:stretch>
            <a:fillRect/>
          </a:stretch>
        </p:blipFill>
        <p:spPr bwMode="auto">
          <a:xfrm>
            <a:off x="425450" y="282575"/>
            <a:ext cx="3024188" cy="1008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1 Título"/>
          <p:cNvSpPr>
            <a:spLocks noGrp="1"/>
          </p:cNvSpPr>
          <p:nvPr>
            <p:ph type="title"/>
          </p:nvPr>
        </p:nvSpPr>
        <p:spPr>
          <a:xfrm>
            <a:off x="4067944" y="332656"/>
            <a:ext cx="4618856" cy="864096"/>
          </a:xfrm>
        </p:spPr>
        <p:txBody>
          <a:bodyPr>
            <a:noAutofit/>
          </a:bodyPr>
          <a:lstStyle>
            <a:lvl1pPr algn="r">
              <a:defRPr sz="2400">
                <a:solidFill>
                  <a:schemeClr val="tx1">
                    <a:lumMod val="65000"/>
                    <a:lumOff val="35000"/>
                  </a:schemeClr>
                </a:solidFill>
                <a:latin typeface="Trajan Pro" pitchFamily="18" charset="0"/>
              </a:defRPr>
            </a:lvl1pPr>
          </a:lstStyle>
          <a:p>
            <a:r>
              <a:rPr lang="es-ES"/>
              <a:t>Haga clic para modificar el estilo de título del patrón</a:t>
            </a:r>
            <a:endParaRPr lang="es-MX" dirty="0"/>
          </a:p>
        </p:txBody>
      </p:sp>
      <p:sp>
        <p:nvSpPr>
          <p:cNvPr id="3" name="2 Marcador de contenido"/>
          <p:cNvSpPr>
            <a:spLocks noGrp="1"/>
          </p:cNvSpPr>
          <p:nvPr>
            <p:ph idx="1"/>
          </p:nvPr>
        </p:nvSpPr>
        <p:spPr>
          <a:xfrm>
            <a:off x="457200" y="1484784"/>
            <a:ext cx="5554960" cy="4608513"/>
          </a:xfrm>
        </p:spPr>
        <p:txBody>
          <a:bodyPr>
            <a:normAutofit/>
          </a:bodyPr>
          <a:lstStyle>
            <a:lvl1pPr>
              <a:defRPr sz="2000">
                <a:latin typeface="Verdana" pitchFamily="34" charset="0"/>
              </a:defRPr>
            </a:lvl1pPr>
            <a:lvl2pPr>
              <a:defRPr sz="1800">
                <a:latin typeface="Verdana" pitchFamily="34" charset="0"/>
              </a:defRPr>
            </a:lvl2pPr>
            <a:lvl3pPr>
              <a:defRPr sz="1600">
                <a:latin typeface="Verdana" pitchFamily="34" charset="0"/>
              </a:defRPr>
            </a:lvl3pPr>
            <a:lvl4pPr>
              <a:defRPr sz="1400">
                <a:latin typeface="Verdana" pitchFamily="34" charset="0"/>
              </a:defRPr>
            </a:lvl4pPr>
            <a:lvl5pPr>
              <a:defRPr sz="1400">
                <a:latin typeface="Verdana" pitchFamily="34" charset="0"/>
              </a:defRPr>
            </a:lvl5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MX" dirty="0"/>
          </a:p>
        </p:txBody>
      </p:sp>
      <p:sp>
        <p:nvSpPr>
          <p:cNvPr id="17" name="2 Marcador de contenido"/>
          <p:cNvSpPr>
            <a:spLocks noGrp="1"/>
          </p:cNvSpPr>
          <p:nvPr>
            <p:ph idx="13"/>
          </p:nvPr>
        </p:nvSpPr>
        <p:spPr>
          <a:xfrm>
            <a:off x="6084168" y="1484784"/>
            <a:ext cx="2674640" cy="4608513"/>
          </a:xfrm>
        </p:spPr>
        <p:txBody>
          <a:bodyPr>
            <a:normAutofit/>
          </a:bodyPr>
          <a:lstStyle>
            <a:lvl1pPr>
              <a:buNone/>
              <a:defRPr sz="1600">
                <a:latin typeface="Verdana" pitchFamily="34" charset="0"/>
              </a:defRPr>
            </a:lvl1pPr>
            <a:lvl2pPr>
              <a:buNone/>
              <a:defRPr sz="1400">
                <a:latin typeface="Verdana" pitchFamily="34" charset="0"/>
              </a:defRPr>
            </a:lvl2pPr>
            <a:lvl3pPr>
              <a:buNone/>
              <a:defRPr sz="1200">
                <a:latin typeface="Verdana" pitchFamily="34" charset="0"/>
              </a:defRPr>
            </a:lvl3pPr>
            <a:lvl4pPr>
              <a:buNone/>
              <a:defRPr sz="1100">
                <a:latin typeface="Verdana" pitchFamily="34" charset="0"/>
              </a:defRPr>
            </a:lvl4pPr>
            <a:lvl5pPr>
              <a:buNone/>
              <a:defRPr sz="1100">
                <a:latin typeface="Verdana" pitchFamily="34" charset="0"/>
              </a:defRPr>
            </a:lvl5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MX" dirty="0"/>
          </a:p>
        </p:txBody>
      </p:sp>
      <p:sp>
        <p:nvSpPr>
          <p:cNvPr id="11" name="3 Marcador de fecha"/>
          <p:cNvSpPr>
            <a:spLocks noGrp="1"/>
          </p:cNvSpPr>
          <p:nvPr>
            <p:ph type="dt" sz="half" idx="14"/>
          </p:nvPr>
        </p:nvSpPr>
        <p:spPr/>
        <p:txBody>
          <a:bodyPr/>
          <a:lstStyle>
            <a:lvl1pPr>
              <a:defRPr/>
            </a:lvl1pPr>
          </a:lstStyle>
          <a:p>
            <a:pPr>
              <a:defRPr/>
            </a:pPr>
            <a:fld id="{CE429D50-8180-4AF4-BAA3-126453E510F3}" type="datetimeFigureOut">
              <a:rPr lang="es-ES"/>
              <a:pPr>
                <a:defRPr/>
              </a:pPr>
              <a:t>25/04/2017</a:t>
            </a:fld>
            <a:endParaRPr lang="es-ES"/>
          </a:p>
        </p:txBody>
      </p:sp>
      <p:sp>
        <p:nvSpPr>
          <p:cNvPr id="12" name="4 Marcador de pie de página"/>
          <p:cNvSpPr>
            <a:spLocks noGrp="1"/>
          </p:cNvSpPr>
          <p:nvPr>
            <p:ph type="ftr" sz="quarter" idx="15"/>
          </p:nvPr>
        </p:nvSpPr>
        <p:spPr/>
        <p:txBody>
          <a:bodyPr/>
          <a:lstStyle>
            <a:lvl1pPr>
              <a:defRPr/>
            </a:lvl1pPr>
          </a:lstStyle>
          <a:p>
            <a:pPr>
              <a:defRPr/>
            </a:pPr>
            <a:endParaRPr lang="es-ES"/>
          </a:p>
        </p:txBody>
      </p:sp>
      <p:sp>
        <p:nvSpPr>
          <p:cNvPr id="13" name="5 Marcador de número de diapositiva"/>
          <p:cNvSpPr>
            <a:spLocks noGrp="1"/>
          </p:cNvSpPr>
          <p:nvPr>
            <p:ph type="sldNum" sz="quarter" idx="16"/>
          </p:nvPr>
        </p:nvSpPr>
        <p:spPr/>
        <p:txBody>
          <a:bodyPr/>
          <a:lstStyle>
            <a:lvl1pPr>
              <a:defRPr/>
            </a:lvl1pPr>
          </a:lstStyle>
          <a:p>
            <a:pPr>
              <a:defRPr/>
            </a:pPr>
            <a:fld id="{82A13290-5528-491F-971B-541797CA70A3}" type="slidenum">
              <a:rPr lang="es-ES" altLang="es-MX"/>
              <a:pPr>
                <a:defRPr/>
              </a:pPr>
              <a:t>‹Nº›</a:t>
            </a:fld>
            <a:endParaRPr lang="es-ES" altLang="es-MX"/>
          </a:p>
        </p:txBody>
      </p:sp>
    </p:spTree>
    <p:extLst>
      <p:ext uri="{BB962C8B-B14F-4D97-AF65-F5344CB8AC3E}">
        <p14:creationId xmlns:p14="http://schemas.microsoft.com/office/powerpoint/2010/main" val="4876498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3_Título y objetos">
    <p:spTree>
      <p:nvGrpSpPr>
        <p:cNvPr id="1" name=""/>
        <p:cNvGrpSpPr/>
        <p:nvPr/>
      </p:nvGrpSpPr>
      <p:grpSpPr>
        <a:xfrm>
          <a:off x="0" y="0"/>
          <a:ext cx="0" cy="0"/>
          <a:chOff x="0" y="0"/>
          <a:chExt cx="0" cy="0"/>
        </a:xfrm>
      </p:grpSpPr>
      <p:sp>
        <p:nvSpPr>
          <p:cNvPr id="3" name="Recortar rectángulo de esquina sencilla 8"/>
          <p:cNvSpPr/>
          <p:nvPr/>
        </p:nvSpPr>
        <p:spPr>
          <a:xfrm rot="16200000">
            <a:off x="1692275" y="-922337"/>
            <a:ext cx="5773737" cy="8256588"/>
          </a:xfrm>
          <a:prstGeom prst="snip1Rect">
            <a:avLst/>
          </a:prstGeom>
          <a:noFill/>
          <a:ln w="6350" cmpd="sng">
            <a:solidFill>
              <a:schemeClr val="bg1">
                <a:lumMod val="65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spcBef>
                <a:spcPts val="0"/>
              </a:spcBef>
              <a:spcAft>
                <a:spcPts val="0"/>
              </a:spcAft>
              <a:defRPr/>
            </a:pPr>
            <a:endParaRPr lang="es-ES" dirty="0"/>
          </a:p>
        </p:txBody>
      </p:sp>
      <p:grpSp>
        <p:nvGrpSpPr>
          <p:cNvPr id="4" name="Agrupar 4"/>
          <p:cNvGrpSpPr>
            <a:grpSpLocks/>
          </p:cNvGrpSpPr>
          <p:nvPr/>
        </p:nvGrpSpPr>
        <p:grpSpPr bwMode="auto">
          <a:xfrm>
            <a:off x="-120650" y="6145213"/>
            <a:ext cx="9264650" cy="46037"/>
            <a:chOff x="466889" y="3632697"/>
            <a:chExt cx="8217228" cy="37352"/>
          </a:xfrm>
        </p:grpSpPr>
        <p:cxnSp>
          <p:nvCxnSpPr>
            <p:cNvPr id="5" name="Conector recto 5"/>
            <p:cNvCxnSpPr/>
            <p:nvPr/>
          </p:nvCxnSpPr>
          <p:spPr>
            <a:xfrm>
              <a:off x="466889" y="3632697"/>
              <a:ext cx="8217228" cy="0"/>
            </a:xfrm>
            <a:prstGeom prst="line">
              <a:avLst/>
            </a:prstGeom>
            <a:ln w="3175" cmpd="sng">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6" name="Conector recto 6"/>
            <p:cNvCxnSpPr/>
            <p:nvPr/>
          </p:nvCxnSpPr>
          <p:spPr>
            <a:xfrm>
              <a:off x="466889" y="3670049"/>
              <a:ext cx="8217228" cy="0"/>
            </a:xfrm>
            <a:prstGeom prst="line">
              <a:avLst/>
            </a:prstGeom>
            <a:ln w="3175" cmpd="sng">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grpSp>
      <p:cxnSp>
        <p:nvCxnSpPr>
          <p:cNvPr id="7" name="10 Conector recto"/>
          <p:cNvCxnSpPr/>
          <p:nvPr/>
        </p:nvCxnSpPr>
        <p:spPr>
          <a:xfrm>
            <a:off x="684213" y="1341438"/>
            <a:ext cx="792003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8" name="6 CuadroTexto"/>
          <p:cNvSpPr txBox="1">
            <a:spLocks noChangeArrowheads="1"/>
          </p:cNvSpPr>
          <p:nvPr/>
        </p:nvSpPr>
        <p:spPr bwMode="auto">
          <a:xfrm>
            <a:off x="1062038" y="4622800"/>
            <a:ext cx="235743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defRPr/>
            </a:pPr>
            <a:r>
              <a:rPr lang="es-MX" altLang="es-MX" sz="1200" b="1">
                <a:solidFill>
                  <a:srgbClr val="404040"/>
                </a:solidFill>
                <a:latin typeface="Candara" panose="020E0502030303020204" pitchFamily="34" charset="0"/>
              </a:rPr>
              <a:t>Ing. Jorge Quiñonez</a:t>
            </a:r>
          </a:p>
          <a:p>
            <a:pPr algn="ctr" eaLnBrk="1" hangingPunct="1">
              <a:defRPr/>
            </a:pPr>
            <a:r>
              <a:rPr lang="es-MX" altLang="es-MX" sz="1200" b="1">
                <a:solidFill>
                  <a:srgbClr val="404040"/>
                </a:solidFill>
                <a:latin typeface="Candara" panose="020E0502030303020204" pitchFamily="34" charset="0"/>
              </a:rPr>
              <a:t>Aplicaciones EMS/DTS</a:t>
            </a:r>
            <a:endParaRPr lang="es-MX" altLang="es-MX" sz="1000" b="1">
              <a:solidFill>
                <a:srgbClr val="404040"/>
              </a:solidFill>
              <a:latin typeface="Candara" panose="020E0502030303020204" pitchFamily="34" charset="0"/>
            </a:endParaRPr>
          </a:p>
        </p:txBody>
      </p:sp>
      <p:sp>
        <p:nvSpPr>
          <p:cNvPr id="9" name="7 CuadroTexto"/>
          <p:cNvSpPr txBox="1">
            <a:spLocks noChangeArrowheads="1"/>
          </p:cNvSpPr>
          <p:nvPr/>
        </p:nvSpPr>
        <p:spPr bwMode="auto">
          <a:xfrm>
            <a:off x="3352800" y="4622800"/>
            <a:ext cx="242887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defRPr/>
            </a:pPr>
            <a:r>
              <a:rPr lang="es-MX" altLang="es-MX" sz="1200" b="1">
                <a:solidFill>
                  <a:srgbClr val="404040"/>
                </a:solidFill>
                <a:latin typeface="Candara" panose="020E0502030303020204" pitchFamily="34" charset="0"/>
              </a:rPr>
              <a:t>Lic. Yadira Martínez</a:t>
            </a:r>
          </a:p>
          <a:p>
            <a:pPr algn="ctr" eaLnBrk="1" hangingPunct="1">
              <a:defRPr/>
            </a:pPr>
            <a:r>
              <a:rPr lang="es-MX" altLang="es-MX" sz="1200" b="1">
                <a:solidFill>
                  <a:srgbClr val="404040"/>
                </a:solidFill>
                <a:latin typeface="Candara" panose="020E0502030303020204" pitchFamily="34" charset="0"/>
              </a:rPr>
              <a:t>Evaluación de Indicadores</a:t>
            </a:r>
            <a:endParaRPr lang="es-MX" altLang="es-MX" sz="1000" b="1">
              <a:solidFill>
                <a:srgbClr val="404040"/>
              </a:solidFill>
              <a:latin typeface="Candara" panose="020E0502030303020204" pitchFamily="34" charset="0"/>
            </a:endParaRPr>
          </a:p>
        </p:txBody>
      </p:sp>
      <p:sp>
        <p:nvSpPr>
          <p:cNvPr id="10" name="8 CuadroTexto"/>
          <p:cNvSpPr txBox="1">
            <a:spLocks noChangeArrowheads="1"/>
          </p:cNvSpPr>
          <p:nvPr/>
        </p:nvSpPr>
        <p:spPr bwMode="auto">
          <a:xfrm>
            <a:off x="5797550" y="4622800"/>
            <a:ext cx="25908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defRPr/>
            </a:pPr>
            <a:r>
              <a:rPr lang="es-MX" altLang="es-MX" sz="1200" b="1">
                <a:solidFill>
                  <a:srgbClr val="404040"/>
                </a:solidFill>
                <a:latin typeface="Candara" panose="020E0502030303020204" pitchFamily="34" charset="0"/>
              </a:rPr>
              <a:t>Ing.  Octavio Bermúdez</a:t>
            </a:r>
          </a:p>
          <a:p>
            <a:pPr algn="ctr" eaLnBrk="1" hangingPunct="1">
              <a:defRPr/>
            </a:pPr>
            <a:r>
              <a:rPr lang="es-MX" altLang="es-MX" sz="1200" b="1">
                <a:solidFill>
                  <a:srgbClr val="404040"/>
                </a:solidFill>
                <a:latin typeface="Candara" panose="020E0502030303020204" pitchFamily="34" charset="0"/>
              </a:rPr>
              <a:t>Aplicaciones EMS/DTS</a:t>
            </a:r>
            <a:endParaRPr lang="es-MX" altLang="es-MX" sz="1000" b="1">
              <a:solidFill>
                <a:srgbClr val="404040"/>
              </a:solidFill>
              <a:latin typeface="Candara" panose="020E0502030303020204" pitchFamily="34" charset="0"/>
            </a:endParaRPr>
          </a:p>
        </p:txBody>
      </p:sp>
      <p:grpSp>
        <p:nvGrpSpPr>
          <p:cNvPr id="11" name="8 Grupo"/>
          <p:cNvGrpSpPr>
            <a:grpSpLocks/>
          </p:cNvGrpSpPr>
          <p:nvPr/>
        </p:nvGrpSpPr>
        <p:grpSpPr bwMode="auto">
          <a:xfrm>
            <a:off x="2484438" y="1671638"/>
            <a:ext cx="4175125" cy="1376362"/>
            <a:chOff x="-120501" y="435934"/>
            <a:chExt cx="2571768" cy="810955"/>
          </a:xfrm>
        </p:grpSpPr>
        <p:pic>
          <p:nvPicPr>
            <p:cNvPr id="12" name="Picture 2" descr="C:\Users\Moises\Documents\CFE - Dpto Analisis\logotipo_cenace.bmp"/>
            <p:cNvPicPr>
              <a:picLocks noChangeAspect="1" noChangeArrowheads="1"/>
            </p:cNvPicPr>
            <p:nvPr/>
          </p:nvPicPr>
          <p:blipFill>
            <a:blip r:embed="rId2">
              <a:extLst>
                <a:ext uri="{28A0092B-C50C-407E-A947-70E740481C1C}">
                  <a14:useLocalDpi xmlns:a14="http://schemas.microsoft.com/office/drawing/2010/main" val="0"/>
                </a:ext>
              </a:extLst>
            </a:blip>
            <a:srcRect l="6004" t="19200" r="7468" b="16800"/>
            <a:stretch>
              <a:fillRect/>
            </a:stretch>
          </p:blipFill>
          <p:spPr bwMode="auto">
            <a:xfrm>
              <a:off x="-120501" y="435934"/>
              <a:ext cx="2571768" cy="4594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16 CuadroTexto"/>
            <p:cNvSpPr txBox="1">
              <a:spLocks noChangeArrowheads="1"/>
            </p:cNvSpPr>
            <p:nvPr/>
          </p:nvSpPr>
          <p:spPr bwMode="auto">
            <a:xfrm>
              <a:off x="-120501" y="902677"/>
              <a:ext cx="2515052" cy="344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defRPr/>
              </a:pPr>
              <a:r>
                <a:rPr lang="es-MX" altLang="es-MX" b="1">
                  <a:solidFill>
                    <a:srgbClr val="00682F"/>
                  </a:solidFill>
                  <a:latin typeface="Candara" panose="020E0502030303020204" pitchFamily="34" charset="0"/>
                </a:rPr>
                <a:t>Área de Control Baja California</a:t>
              </a:r>
            </a:p>
            <a:p>
              <a:pPr algn="ctr" eaLnBrk="1" hangingPunct="1">
                <a:defRPr/>
              </a:pPr>
              <a:r>
                <a:rPr lang="es-MX" altLang="es-MX" sz="1400" b="1">
                  <a:solidFill>
                    <a:srgbClr val="00682F"/>
                  </a:solidFill>
                  <a:latin typeface="Candara" panose="020E0502030303020204" pitchFamily="34" charset="0"/>
                </a:rPr>
                <a:t>Programas de Aplicaciones de Potencia</a:t>
              </a:r>
            </a:p>
          </p:txBody>
        </p:sp>
      </p:grpSp>
      <p:sp>
        <p:nvSpPr>
          <p:cNvPr id="14" name="5 CuadroTexto"/>
          <p:cNvSpPr txBox="1">
            <a:spLocks noChangeArrowheads="1"/>
          </p:cNvSpPr>
          <p:nvPr/>
        </p:nvSpPr>
        <p:spPr bwMode="auto">
          <a:xfrm>
            <a:off x="3235325" y="3844925"/>
            <a:ext cx="26670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defRPr/>
            </a:pPr>
            <a:r>
              <a:rPr lang="es-MX" altLang="es-MX" sz="1200" b="1">
                <a:solidFill>
                  <a:srgbClr val="404040"/>
                </a:solidFill>
                <a:latin typeface="Candara" panose="020E0502030303020204" pitchFamily="34" charset="0"/>
              </a:rPr>
              <a:t>Ing.  Victor Cruz</a:t>
            </a:r>
          </a:p>
          <a:p>
            <a:pPr algn="ctr" eaLnBrk="1" hangingPunct="1">
              <a:defRPr/>
            </a:pPr>
            <a:r>
              <a:rPr lang="es-MX" altLang="es-MX" sz="1200" b="1">
                <a:solidFill>
                  <a:srgbClr val="404040"/>
                </a:solidFill>
                <a:latin typeface="Candara" panose="020E0502030303020204" pitchFamily="34" charset="0"/>
              </a:rPr>
              <a:t>Jefe de Departamento</a:t>
            </a:r>
            <a:endParaRPr lang="es-MX" altLang="es-MX" sz="1000" b="1">
              <a:solidFill>
                <a:srgbClr val="404040"/>
              </a:solidFill>
              <a:latin typeface="Candara" panose="020E0502030303020204" pitchFamily="34" charset="0"/>
            </a:endParaRPr>
          </a:p>
        </p:txBody>
      </p:sp>
      <p:pic>
        <p:nvPicPr>
          <p:cNvPr id="15" name="Picture 2"/>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425450" y="282575"/>
            <a:ext cx="3024188" cy="1008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1 Título"/>
          <p:cNvSpPr>
            <a:spLocks noGrp="1"/>
          </p:cNvSpPr>
          <p:nvPr>
            <p:ph type="title"/>
          </p:nvPr>
        </p:nvSpPr>
        <p:spPr>
          <a:xfrm>
            <a:off x="4067944" y="332656"/>
            <a:ext cx="4618856" cy="864096"/>
          </a:xfrm>
        </p:spPr>
        <p:txBody>
          <a:bodyPr>
            <a:noAutofit/>
          </a:bodyPr>
          <a:lstStyle>
            <a:lvl1pPr algn="r">
              <a:defRPr sz="2400">
                <a:solidFill>
                  <a:schemeClr val="tx1">
                    <a:lumMod val="65000"/>
                    <a:lumOff val="35000"/>
                  </a:schemeClr>
                </a:solidFill>
                <a:latin typeface="Trajan Pro" pitchFamily="18" charset="0"/>
              </a:defRPr>
            </a:lvl1pPr>
          </a:lstStyle>
          <a:p>
            <a:r>
              <a:rPr lang="es-ES"/>
              <a:t>Haga clic para modificar el estilo de título del patrón</a:t>
            </a:r>
            <a:endParaRPr lang="es-MX" dirty="0"/>
          </a:p>
        </p:txBody>
      </p:sp>
      <p:sp>
        <p:nvSpPr>
          <p:cNvPr id="16" name="3 Marcador de fecha"/>
          <p:cNvSpPr>
            <a:spLocks noGrp="1"/>
          </p:cNvSpPr>
          <p:nvPr>
            <p:ph type="dt" sz="half" idx="10"/>
          </p:nvPr>
        </p:nvSpPr>
        <p:spPr/>
        <p:txBody>
          <a:bodyPr/>
          <a:lstStyle>
            <a:lvl1pPr>
              <a:defRPr/>
            </a:lvl1pPr>
          </a:lstStyle>
          <a:p>
            <a:pPr>
              <a:defRPr/>
            </a:pPr>
            <a:fld id="{F9E707DD-8411-4AE6-B363-B31EDA6459FC}" type="datetimeFigureOut">
              <a:rPr lang="es-ES"/>
              <a:pPr>
                <a:defRPr/>
              </a:pPr>
              <a:t>25/04/2017</a:t>
            </a:fld>
            <a:endParaRPr lang="es-ES"/>
          </a:p>
        </p:txBody>
      </p:sp>
      <p:sp>
        <p:nvSpPr>
          <p:cNvPr id="17" name="4 Marcador de pie de página"/>
          <p:cNvSpPr>
            <a:spLocks noGrp="1"/>
          </p:cNvSpPr>
          <p:nvPr>
            <p:ph type="ftr" sz="quarter" idx="11"/>
          </p:nvPr>
        </p:nvSpPr>
        <p:spPr/>
        <p:txBody>
          <a:bodyPr/>
          <a:lstStyle>
            <a:lvl1pPr>
              <a:defRPr/>
            </a:lvl1pPr>
          </a:lstStyle>
          <a:p>
            <a:pPr>
              <a:defRPr/>
            </a:pPr>
            <a:endParaRPr lang="es-ES"/>
          </a:p>
        </p:txBody>
      </p:sp>
      <p:sp>
        <p:nvSpPr>
          <p:cNvPr id="18" name="5 Marcador de número de diapositiva"/>
          <p:cNvSpPr>
            <a:spLocks noGrp="1"/>
          </p:cNvSpPr>
          <p:nvPr>
            <p:ph type="sldNum" sz="quarter" idx="12"/>
          </p:nvPr>
        </p:nvSpPr>
        <p:spPr/>
        <p:txBody>
          <a:bodyPr/>
          <a:lstStyle>
            <a:lvl1pPr>
              <a:defRPr/>
            </a:lvl1pPr>
          </a:lstStyle>
          <a:p>
            <a:pPr>
              <a:defRPr/>
            </a:pPr>
            <a:fld id="{20997755-D2EA-49C3-98D2-1EB541DAD426}" type="slidenum">
              <a:rPr lang="es-ES" altLang="es-MX"/>
              <a:pPr>
                <a:defRPr/>
              </a:pPr>
              <a:t>‹Nº›</a:t>
            </a:fld>
            <a:endParaRPr lang="es-ES" altLang="es-MX"/>
          </a:p>
        </p:txBody>
      </p:sp>
    </p:spTree>
    <p:extLst>
      <p:ext uri="{BB962C8B-B14F-4D97-AF65-F5344CB8AC3E}">
        <p14:creationId xmlns:p14="http://schemas.microsoft.com/office/powerpoint/2010/main" val="82946563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
  <p:cSld name="4_Título y objetos">
    <p:spTree>
      <p:nvGrpSpPr>
        <p:cNvPr id="1" name=""/>
        <p:cNvGrpSpPr/>
        <p:nvPr/>
      </p:nvGrpSpPr>
      <p:grpSpPr>
        <a:xfrm>
          <a:off x="0" y="0"/>
          <a:ext cx="0" cy="0"/>
          <a:chOff x="0" y="0"/>
          <a:chExt cx="0" cy="0"/>
        </a:xfrm>
      </p:grpSpPr>
      <p:sp>
        <p:nvSpPr>
          <p:cNvPr id="7" name="Recortar rectángulo de esquina sencilla 8"/>
          <p:cNvSpPr/>
          <p:nvPr/>
        </p:nvSpPr>
        <p:spPr>
          <a:xfrm rot="16200000">
            <a:off x="1692495" y="-922311"/>
            <a:ext cx="5774370" cy="8256844"/>
          </a:xfrm>
          <a:prstGeom prst="snip1Rect">
            <a:avLst/>
          </a:prstGeom>
          <a:noFill/>
          <a:ln w="6350" cmpd="sng">
            <a:solidFill>
              <a:schemeClr val="bg1">
                <a:lumMod val="65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dirty="0"/>
          </a:p>
        </p:txBody>
      </p:sp>
      <p:grpSp>
        <p:nvGrpSpPr>
          <p:cNvPr id="8" name="Agrupar 4"/>
          <p:cNvGrpSpPr/>
          <p:nvPr/>
        </p:nvGrpSpPr>
        <p:grpSpPr>
          <a:xfrm>
            <a:off x="-121392" y="6144771"/>
            <a:ext cx="9265391" cy="45719"/>
            <a:chOff x="466889" y="3632697"/>
            <a:chExt cx="8217228" cy="37352"/>
          </a:xfrm>
        </p:grpSpPr>
        <p:cxnSp>
          <p:nvCxnSpPr>
            <p:cNvPr id="10" name="Conector recto 5"/>
            <p:cNvCxnSpPr/>
            <p:nvPr/>
          </p:nvCxnSpPr>
          <p:spPr>
            <a:xfrm>
              <a:off x="466889" y="3632697"/>
              <a:ext cx="8217228" cy="0"/>
            </a:xfrm>
            <a:prstGeom prst="line">
              <a:avLst/>
            </a:prstGeom>
            <a:ln w="3175" cmpd="sng">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11" name="Conector recto 6"/>
            <p:cNvCxnSpPr/>
            <p:nvPr/>
          </p:nvCxnSpPr>
          <p:spPr>
            <a:xfrm>
              <a:off x="466889" y="3670049"/>
              <a:ext cx="8217228" cy="0"/>
            </a:xfrm>
            <a:prstGeom prst="line">
              <a:avLst/>
            </a:prstGeom>
            <a:ln w="3175" cmpd="sng">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grpSp>
      <p:sp>
        <p:nvSpPr>
          <p:cNvPr id="2" name="1 Título"/>
          <p:cNvSpPr>
            <a:spLocks noGrp="1"/>
          </p:cNvSpPr>
          <p:nvPr>
            <p:ph type="title" hasCustomPrompt="1"/>
          </p:nvPr>
        </p:nvSpPr>
        <p:spPr>
          <a:xfrm>
            <a:off x="4067944" y="332656"/>
            <a:ext cx="4618856" cy="864096"/>
          </a:xfrm>
        </p:spPr>
        <p:txBody>
          <a:bodyPr>
            <a:noAutofit/>
          </a:bodyPr>
          <a:lstStyle>
            <a:lvl1pPr algn="r">
              <a:defRPr sz="2400">
                <a:solidFill>
                  <a:schemeClr val="tx1">
                    <a:lumMod val="65000"/>
                    <a:lumOff val="35000"/>
                  </a:schemeClr>
                </a:solidFill>
                <a:latin typeface="Trajan Pro" pitchFamily="18" charset="0"/>
              </a:defRPr>
            </a:lvl1pPr>
          </a:lstStyle>
          <a:p>
            <a:r>
              <a:rPr lang="es-ES" dirty="0"/>
              <a:t>Titulo de la Diapositiva</a:t>
            </a:r>
            <a:endParaRPr lang="es-MX" dirty="0"/>
          </a:p>
        </p:txBody>
      </p:sp>
      <p:sp>
        <p:nvSpPr>
          <p:cNvPr id="3" name="2 Marcador de contenido"/>
          <p:cNvSpPr>
            <a:spLocks noGrp="1"/>
          </p:cNvSpPr>
          <p:nvPr>
            <p:ph idx="1"/>
          </p:nvPr>
        </p:nvSpPr>
        <p:spPr>
          <a:xfrm>
            <a:off x="457200" y="1484784"/>
            <a:ext cx="8229600" cy="4608513"/>
          </a:xfrm>
        </p:spPr>
        <p:txBody>
          <a:bodyPr>
            <a:normAutofit/>
          </a:bodyPr>
          <a:lstStyle>
            <a:lvl1pPr>
              <a:defRPr sz="2000">
                <a:latin typeface="Verdana" pitchFamily="34" charset="0"/>
              </a:defRPr>
            </a:lvl1pPr>
            <a:lvl2pPr>
              <a:defRPr sz="1800">
                <a:latin typeface="Verdana" pitchFamily="34" charset="0"/>
              </a:defRPr>
            </a:lvl2pPr>
            <a:lvl3pPr>
              <a:defRPr sz="1600">
                <a:latin typeface="Verdana" pitchFamily="34" charset="0"/>
              </a:defRPr>
            </a:lvl3pPr>
            <a:lvl4pPr>
              <a:defRPr sz="1400">
                <a:latin typeface="Verdana" pitchFamily="34" charset="0"/>
              </a:defRPr>
            </a:lvl4pPr>
            <a:lvl5pPr>
              <a:defRPr sz="1400">
                <a:latin typeface="Verdana" pitchFamily="34" charset="0"/>
              </a:defRPr>
            </a:lvl5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MX" dirty="0"/>
          </a:p>
        </p:txBody>
      </p:sp>
      <p:sp>
        <p:nvSpPr>
          <p:cNvPr id="4" name="3 Marcador de fecha"/>
          <p:cNvSpPr>
            <a:spLocks noGrp="1"/>
          </p:cNvSpPr>
          <p:nvPr>
            <p:ph type="dt" sz="half" idx="10"/>
          </p:nvPr>
        </p:nvSpPr>
        <p:spPr/>
        <p:txBody>
          <a:bodyPr/>
          <a:lstStyle/>
          <a:p>
            <a:fld id="{254B96F1-D810-4D21-B8D9-8BCA9FFCB76B}" type="datetimeFigureOut">
              <a:rPr lang="es-MX" smtClean="0"/>
              <a:t>25/04/2017</a:t>
            </a:fld>
            <a:endParaRPr lang="es-MX"/>
          </a:p>
        </p:txBody>
      </p:sp>
      <p:sp>
        <p:nvSpPr>
          <p:cNvPr id="5" name="4 Marcador de pie de página"/>
          <p:cNvSpPr>
            <a:spLocks noGrp="1"/>
          </p:cNvSpPr>
          <p:nvPr>
            <p:ph type="ftr" sz="quarter" idx="11"/>
          </p:nvPr>
        </p:nvSpPr>
        <p:spPr/>
        <p:txBody>
          <a:bodyPr/>
          <a:lstStyle/>
          <a:p>
            <a:endParaRPr lang="es-MX"/>
          </a:p>
        </p:txBody>
      </p:sp>
      <p:sp>
        <p:nvSpPr>
          <p:cNvPr id="6" name="5 Marcador de número de diapositiva"/>
          <p:cNvSpPr>
            <a:spLocks noGrp="1"/>
          </p:cNvSpPr>
          <p:nvPr>
            <p:ph type="sldNum" sz="quarter" idx="12"/>
          </p:nvPr>
        </p:nvSpPr>
        <p:spPr/>
        <p:txBody>
          <a:bodyPr/>
          <a:lstStyle/>
          <a:p>
            <a:fld id="{F3B225A0-C0DF-4AAB-93BB-8155C420DD96}" type="slidenum">
              <a:rPr lang="es-MX" smtClean="0"/>
              <a:t>‹Nº›</a:t>
            </a:fld>
            <a:endParaRPr lang="es-MX"/>
          </a:p>
        </p:txBody>
      </p:sp>
      <p:cxnSp>
        <p:nvCxnSpPr>
          <p:cNvPr id="13" name="12 Conector recto"/>
          <p:cNvCxnSpPr/>
          <p:nvPr/>
        </p:nvCxnSpPr>
        <p:spPr>
          <a:xfrm>
            <a:off x="683568" y="1340768"/>
            <a:ext cx="792088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14" name="Picture 2"/>
          <p:cNvPicPr>
            <a:picLocks/>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25012" y="281914"/>
            <a:ext cx="3024336" cy="1008112"/>
          </a:xfrm>
          <a:prstGeom prst="rect">
            <a:avLst/>
          </a:prstGeom>
          <a:noFill/>
          <a:ln>
            <a:noFill/>
          </a:ln>
          <a:effectLst/>
          <a:extLst/>
        </p:spPr>
      </p:pic>
    </p:spTree>
    <p:extLst>
      <p:ext uri="{BB962C8B-B14F-4D97-AF65-F5344CB8AC3E}">
        <p14:creationId xmlns:p14="http://schemas.microsoft.com/office/powerpoint/2010/main" val="28649976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2_Título y objetos">
    <p:spTree>
      <p:nvGrpSpPr>
        <p:cNvPr id="1" name=""/>
        <p:cNvGrpSpPr/>
        <p:nvPr/>
      </p:nvGrpSpPr>
      <p:grpSpPr>
        <a:xfrm>
          <a:off x="0" y="0"/>
          <a:ext cx="0" cy="0"/>
          <a:chOff x="0" y="0"/>
          <a:chExt cx="0" cy="0"/>
        </a:xfrm>
      </p:grpSpPr>
      <p:sp>
        <p:nvSpPr>
          <p:cNvPr id="7" name="Recortar rectángulo de esquina sencilla 8"/>
          <p:cNvSpPr/>
          <p:nvPr/>
        </p:nvSpPr>
        <p:spPr>
          <a:xfrm rot="16200000">
            <a:off x="1692495" y="-922311"/>
            <a:ext cx="5774370" cy="8256844"/>
          </a:xfrm>
          <a:prstGeom prst="snip1Rect">
            <a:avLst/>
          </a:prstGeom>
          <a:noFill/>
          <a:ln w="6350" cmpd="sng">
            <a:solidFill>
              <a:schemeClr val="bg1">
                <a:lumMod val="65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dirty="0"/>
          </a:p>
        </p:txBody>
      </p:sp>
      <p:grpSp>
        <p:nvGrpSpPr>
          <p:cNvPr id="8" name="Agrupar 4"/>
          <p:cNvGrpSpPr/>
          <p:nvPr/>
        </p:nvGrpSpPr>
        <p:grpSpPr>
          <a:xfrm>
            <a:off x="-121392" y="6144771"/>
            <a:ext cx="9265391" cy="45719"/>
            <a:chOff x="466889" y="3632697"/>
            <a:chExt cx="8217228" cy="37352"/>
          </a:xfrm>
        </p:grpSpPr>
        <p:cxnSp>
          <p:nvCxnSpPr>
            <p:cNvPr id="10" name="Conector recto 5"/>
            <p:cNvCxnSpPr/>
            <p:nvPr/>
          </p:nvCxnSpPr>
          <p:spPr>
            <a:xfrm>
              <a:off x="466889" y="3632697"/>
              <a:ext cx="8217228" cy="0"/>
            </a:xfrm>
            <a:prstGeom prst="line">
              <a:avLst/>
            </a:prstGeom>
            <a:ln w="3175" cmpd="sng">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11" name="Conector recto 6"/>
            <p:cNvCxnSpPr/>
            <p:nvPr/>
          </p:nvCxnSpPr>
          <p:spPr>
            <a:xfrm>
              <a:off x="466889" y="3670049"/>
              <a:ext cx="8217228" cy="0"/>
            </a:xfrm>
            <a:prstGeom prst="line">
              <a:avLst/>
            </a:prstGeom>
            <a:ln w="3175" cmpd="sng">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grpSp>
      <p:sp>
        <p:nvSpPr>
          <p:cNvPr id="2" name="1 Título"/>
          <p:cNvSpPr>
            <a:spLocks noGrp="1"/>
          </p:cNvSpPr>
          <p:nvPr>
            <p:ph type="title" hasCustomPrompt="1"/>
          </p:nvPr>
        </p:nvSpPr>
        <p:spPr>
          <a:xfrm>
            <a:off x="4067944" y="332656"/>
            <a:ext cx="4618856" cy="864096"/>
          </a:xfrm>
        </p:spPr>
        <p:txBody>
          <a:bodyPr>
            <a:noAutofit/>
          </a:bodyPr>
          <a:lstStyle>
            <a:lvl1pPr algn="r">
              <a:defRPr sz="2400">
                <a:solidFill>
                  <a:schemeClr val="tx1">
                    <a:lumMod val="65000"/>
                    <a:lumOff val="35000"/>
                  </a:schemeClr>
                </a:solidFill>
                <a:latin typeface="Trajan Pro" pitchFamily="18" charset="0"/>
              </a:defRPr>
            </a:lvl1pPr>
          </a:lstStyle>
          <a:p>
            <a:r>
              <a:rPr lang="es-ES" dirty="0"/>
              <a:t>Titulo de la Diapositiva</a:t>
            </a:r>
            <a:endParaRPr lang="es-MX" dirty="0"/>
          </a:p>
        </p:txBody>
      </p:sp>
      <p:sp>
        <p:nvSpPr>
          <p:cNvPr id="3" name="2 Marcador de contenido"/>
          <p:cNvSpPr>
            <a:spLocks noGrp="1"/>
          </p:cNvSpPr>
          <p:nvPr>
            <p:ph idx="1"/>
          </p:nvPr>
        </p:nvSpPr>
        <p:spPr>
          <a:xfrm>
            <a:off x="457200" y="1484784"/>
            <a:ext cx="5554960" cy="4608513"/>
          </a:xfrm>
        </p:spPr>
        <p:txBody>
          <a:bodyPr>
            <a:normAutofit/>
          </a:bodyPr>
          <a:lstStyle>
            <a:lvl1pPr>
              <a:defRPr sz="2000">
                <a:latin typeface="Verdana" pitchFamily="34" charset="0"/>
              </a:defRPr>
            </a:lvl1pPr>
            <a:lvl2pPr>
              <a:defRPr sz="1800">
                <a:latin typeface="Verdana" pitchFamily="34" charset="0"/>
              </a:defRPr>
            </a:lvl2pPr>
            <a:lvl3pPr>
              <a:defRPr sz="1600">
                <a:latin typeface="Verdana" pitchFamily="34" charset="0"/>
              </a:defRPr>
            </a:lvl3pPr>
            <a:lvl4pPr>
              <a:defRPr sz="1400">
                <a:latin typeface="Verdana" pitchFamily="34" charset="0"/>
              </a:defRPr>
            </a:lvl4pPr>
            <a:lvl5pPr>
              <a:defRPr sz="1400">
                <a:latin typeface="Verdana" pitchFamily="34" charset="0"/>
              </a:defRPr>
            </a:lvl5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MX" dirty="0"/>
          </a:p>
        </p:txBody>
      </p:sp>
      <p:sp>
        <p:nvSpPr>
          <p:cNvPr id="4" name="3 Marcador de fecha"/>
          <p:cNvSpPr>
            <a:spLocks noGrp="1"/>
          </p:cNvSpPr>
          <p:nvPr>
            <p:ph type="dt" sz="half" idx="10"/>
          </p:nvPr>
        </p:nvSpPr>
        <p:spPr/>
        <p:txBody>
          <a:bodyPr/>
          <a:lstStyle/>
          <a:p>
            <a:fld id="{254B96F1-D810-4D21-B8D9-8BCA9FFCB76B}" type="datetimeFigureOut">
              <a:rPr lang="es-MX" smtClean="0"/>
              <a:t>25/04/2017</a:t>
            </a:fld>
            <a:endParaRPr lang="es-MX"/>
          </a:p>
        </p:txBody>
      </p:sp>
      <p:sp>
        <p:nvSpPr>
          <p:cNvPr id="5" name="4 Marcador de pie de página"/>
          <p:cNvSpPr>
            <a:spLocks noGrp="1"/>
          </p:cNvSpPr>
          <p:nvPr>
            <p:ph type="ftr" sz="quarter" idx="11"/>
          </p:nvPr>
        </p:nvSpPr>
        <p:spPr/>
        <p:txBody>
          <a:bodyPr/>
          <a:lstStyle/>
          <a:p>
            <a:endParaRPr lang="es-MX"/>
          </a:p>
        </p:txBody>
      </p:sp>
      <p:sp>
        <p:nvSpPr>
          <p:cNvPr id="6" name="5 Marcador de número de diapositiva"/>
          <p:cNvSpPr>
            <a:spLocks noGrp="1"/>
          </p:cNvSpPr>
          <p:nvPr>
            <p:ph type="sldNum" sz="quarter" idx="12"/>
          </p:nvPr>
        </p:nvSpPr>
        <p:spPr/>
        <p:txBody>
          <a:bodyPr/>
          <a:lstStyle/>
          <a:p>
            <a:fld id="{F3B225A0-C0DF-4AAB-93BB-8155C420DD96}" type="slidenum">
              <a:rPr lang="es-MX" smtClean="0"/>
              <a:t>‹Nº›</a:t>
            </a:fld>
            <a:endParaRPr lang="es-MX"/>
          </a:p>
        </p:txBody>
      </p:sp>
      <p:cxnSp>
        <p:nvCxnSpPr>
          <p:cNvPr id="13" name="12 Conector recto"/>
          <p:cNvCxnSpPr/>
          <p:nvPr/>
        </p:nvCxnSpPr>
        <p:spPr>
          <a:xfrm>
            <a:off x="683568" y="1340768"/>
            <a:ext cx="792088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7" name="2 Marcador de contenido"/>
          <p:cNvSpPr>
            <a:spLocks noGrp="1"/>
          </p:cNvSpPr>
          <p:nvPr>
            <p:ph idx="13"/>
          </p:nvPr>
        </p:nvSpPr>
        <p:spPr>
          <a:xfrm>
            <a:off x="6084168" y="1484784"/>
            <a:ext cx="2674640" cy="4608513"/>
          </a:xfrm>
        </p:spPr>
        <p:txBody>
          <a:bodyPr>
            <a:normAutofit/>
          </a:bodyPr>
          <a:lstStyle>
            <a:lvl1pPr>
              <a:buNone/>
              <a:defRPr sz="1600">
                <a:latin typeface="Verdana" pitchFamily="34" charset="0"/>
              </a:defRPr>
            </a:lvl1pPr>
            <a:lvl2pPr>
              <a:buNone/>
              <a:defRPr sz="1400">
                <a:latin typeface="Verdana" pitchFamily="34" charset="0"/>
              </a:defRPr>
            </a:lvl2pPr>
            <a:lvl3pPr>
              <a:buNone/>
              <a:defRPr sz="1200">
                <a:latin typeface="Verdana" pitchFamily="34" charset="0"/>
              </a:defRPr>
            </a:lvl3pPr>
            <a:lvl4pPr>
              <a:buNone/>
              <a:defRPr sz="1100">
                <a:latin typeface="Verdana" pitchFamily="34" charset="0"/>
              </a:defRPr>
            </a:lvl4pPr>
            <a:lvl5pPr>
              <a:buNone/>
              <a:defRPr sz="1100">
                <a:latin typeface="Verdana" pitchFamily="34" charset="0"/>
              </a:defRPr>
            </a:lvl5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MX" dirty="0"/>
          </a:p>
        </p:txBody>
      </p:sp>
      <p:pic>
        <p:nvPicPr>
          <p:cNvPr id="14" name="Picture 2"/>
          <p:cNvPicPr>
            <a:picLocks/>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25012" y="281914"/>
            <a:ext cx="3024336" cy="1008112"/>
          </a:xfrm>
          <a:prstGeom prst="rect">
            <a:avLst/>
          </a:prstGeom>
          <a:noFill/>
          <a:ln>
            <a:noFill/>
          </a:ln>
          <a:effectLst/>
          <a:extLst/>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3_Título y objetos">
    <p:spTree>
      <p:nvGrpSpPr>
        <p:cNvPr id="1" name=""/>
        <p:cNvGrpSpPr/>
        <p:nvPr/>
      </p:nvGrpSpPr>
      <p:grpSpPr>
        <a:xfrm>
          <a:off x="0" y="0"/>
          <a:ext cx="0" cy="0"/>
          <a:chOff x="0" y="0"/>
          <a:chExt cx="0" cy="0"/>
        </a:xfrm>
      </p:grpSpPr>
      <p:sp>
        <p:nvSpPr>
          <p:cNvPr id="7" name="Recortar rectángulo de esquina sencilla 8"/>
          <p:cNvSpPr/>
          <p:nvPr/>
        </p:nvSpPr>
        <p:spPr>
          <a:xfrm rot="16200000">
            <a:off x="1692495" y="-922311"/>
            <a:ext cx="5774370" cy="8256844"/>
          </a:xfrm>
          <a:prstGeom prst="snip1Rect">
            <a:avLst/>
          </a:prstGeom>
          <a:noFill/>
          <a:ln w="6350" cmpd="sng">
            <a:solidFill>
              <a:schemeClr val="bg1">
                <a:lumMod val="65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dirty="0"/>
          </a:p>
        </p:txBody>
      </p:sp>
      <p:grpSp>
        <p:nvGrpSpPr>
          <p:cNvPr id="3" name="Agrupar 4"/>
          <p:cNvGrpSpPr/>
          <p:nvPr/>
        </p:nvGrpSpPr>
        <p:grpSpPr>
          <a:xfrm>
            <a:off x="-121392" y="6144771"/>
            <a:ext cx="9265391" cy="45719"/>
            <a:chOff x="466889" y="3632697"/>
            <a:chExt cx="8217228" cy="37352"/>
          </a:xfrm>
        </p:grpSpPr>
        <p:cxnSp>
          <p:nvCxnSpPr>
            <p:cNvPr id="10" name="Conector recto 5"/>
            <p:cNvCxnSpPr/>
            <p:nvPr/>
          </p:nvCxnSpPr>
          <p:spPr>
            <a:xfrm>
              <a:off x="466889" y="3632697"/>
              <a:ext cx="8217228" cy="0"/>
            </a:xfrm>
            <a:prstGeom prst="line">
              <a:avLst/>
            </a:prstGeom>
            <a:ln w="3175" cmpd="sng">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11" name="Conector recto 6"/>
            <p:cNvCxnSpPr/>
            <p:nvPr/>
          </p:nvCxnSpPr>
          <p:spPr>
            <a:xfrm>
              <a:off x="466889" y="3670049"/>
              <a:ext cx="8217228" cy="0"/>
            </a:xfrm>
            <a:prstGeom prst="line">
              <a:avLst/>
            </a:prstGeom>
            <a:ln w="3175" cmpd="sng">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grpSp>
      <p:sp>
        <p:nvSpPr>
          <p:cNvPr id="2" name="1 Título"/>
          <p:cNvSpPr>
            <a:spLocks noGrp="1"/>
          </p:cNvSpPr>
          <p:nvPr>
            <p:ph type="title" hasCustomPrompt="1"/>
          </p:nvPr>
        </p:nvSpPr>
        <p:spPr>
          <a:xfrm>
            <a:off x="4067944" y="332656"/>
            <a:ext cx="4618856" cy="864096"/>
          </a:xfrm>
        </p:spPr>
        <p:txBody>
          <a:bodyPr>
            <a:noAutofit/>
          </a:bodyPr>
          <a:lstStyle>
            <a:lvl1pPr algn="r">
              <a:defRPr sz="2400">
                <a:solidFill>
                  <a:schemeClr val="tx1">
                    <a:lumMod val="65000"/>
                    <a:lumOff val="35000"/>
                  </a:schemeClr>
                </a:solidFill>
                <a:latin typeface="Trajan Pro" pitchFamily="18" charset="0"/>
              </a:defRPr>
            </a:lvl1pPr>
          </a:lstStyle>
          <a:p>
            <a:r>
              <a:rPr lang="es-ES" dirty="0"/>
              <a:t>Titulo de la Diapositiva</a:t>
            </a:r>
            <a:endParaRPr lang="es-MX" dirty="0"/>
          </a:p>
        </p:txBody>
      </p:sp>
      <p:sp>
        <p:nvSpPr>
          <p:cNvPr id="4" name="3 Marcador de fecha"/>
          <p:cNvSpPr>
            <a:spLocks noGrp="1"/>
          </p:cNvSpPr>
          <p:nvPr>
            <p:ph type="dt" sz="half" idx="10"/>
          </p:nvPr>
        </p:nvSpPr>
        <p:spPr/>
        <p:txBody>
          <a:bodyPr/>
          <a:lstStyle/>
          <a:p>
            <a:fld id="{254B96F1-D810-4D21-B8D9-8BCA9FFCB76B}" type="datetimeFigureOut">
              <a:rPr lang="es-MX" smtClean="0"/>
              <a:t>25/04/2017</a:t>
            </a:fld>
            <a:endParaRPr lang="es-MX"/>
          </a:p>
        </p:txBody>
      </p:sp>
      <p:sp>
        <p:nvSpPr>
          <p:cNvPr id="5" name="4 Marcador de pie de página"/>
          <p:cNvSpPr>
            <a:spLocks noGrp="1"/>
          </p:cNvSpPr>
          <p:nvPr>
            <p:ph type="ftr" sz="quarter" idx="11"/>
          </p:nvPr>
        </p:nvSpPr>
        <p:spPr/>
        <p:txBody>
          <a:bodyPr/>
          <a:lstStyle/>
          <a:p>
            <a:endParaRPr lang="es-MX"/>
          </a:p>
        </p:txBody>
      </p:sp>
      <p:sp>
        <p:nvSpPr>
          <p:cNvPr id="6" name="5 Marcador de número de diapositiva"/>
          <p:cNvSpPr>
            <a:spLocks noGrp="1"/>
          </p:cNvSpPr>
          <p:nvPr>
            <p:ph type="sldNum" sz="quarter" idx="12"/>
          </p:nvPr>
        </p:nvSpPr>
        <p:spPr/>
        <p:txBody>
          <a:bodyPr/>
          <a:lstStyle/>
          <a:p>
            <a:fld id="{F3B225A0-C0DF-4AAB-93BB-8155C420DD96}" type="slidenum">
              <a:rPr lang="es-MX" smtClean="0"/>
              <a:t>‹Nº›</a:t>
            </a:fld>
            <a:endParaRPr lang="es-MX"/>
          </a:p>
        </p:txBody>
      </p:sp>
      <p:cxnSp>
        <p:nvCxnSpPr>
          <p:cNvPr id="13" name="12 Conector recto"/>
          <p:cNvCxnSpPr/>
          <p:nvPr/>
        </p:nvCxnSpPr>
        <p:spPr>
          <a:xfrm>
            <a:off x="683568" y="1340768"/>
            <a:ext cx="792088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4" name="6 CuadroTexto"/>
          <p:cNvSpPr txBox="1">
            <a:spLocks noChangeArrowheads="1"/>
          </p:cNvSpPr>
          <p:nvPr/>
        </p:nvSpPr>
        <p:spPr bwMode="auto">
          <a:xfrm>
            <a:off x="1062434" y="4623519"/>
            <a:ext cx="2357438" cy="461665"/>
          </a:xfrm>
          <a:prstGeom prst="rect">
            <a:avLst/>
          </a:prstGeom>
          <a:noFill/>
          <a:ln w="9525">
            <a:noFill/>
            <a:miter lim="800000"/>
            <a:headEnd/>
            <a:tailEnd/>
          </a:ln>
        </p:spPr>
        <p:txBody>
          <a:bodyPr>
            <a:spAutoFit/>
          </a:bodyPr>
          <a:lstStyle/>
          <a:p>
            <a:pPr algn="ctr"/>
            <a:r>
              <a:rPr lang="es-MX" sz="1200" b="1" dirty="0">
                <a:solidFill>
                  <a:schemeClr val="tx1">
                    <a:lumMod val="75000"/>
                    <a:lumOff val="25000"/>
                  </a:schemeClr>
                </a:solidFill>
                <a:latin typeface="Candara" pitchFamily="34" charset="0"/>
              </a:rPr>
              <a:t>Ing. Jorge Quiñonez</a:t>
            </a:r>
          </a:p>
          <a:p>
            <a:pPr algn="ctr"/>
            <a:r>
              <a:rPr lang="es-MX" sz="1200" b="1" dirty="0">
                <a:solidFill>
                  <a:schemeClr val="tx1">
                    <a:lumMod val="75000"/>
                    <a:lumOff val="25000"/>
                  </a:schemeClr>
                </a:solidFill>
                <a:latin typeface="Candara" pitchFamily="34" charset="0"/>
              </a:rPr>
              <a:t>Aplicaciones EMS/DTS</a:t>
            </a:r>
            <a:endParaRPr lang="es-MX" sz="1000" b="1" dirty="0">
              <a:solidFill>
                <a:schemeClr val="tx1">
                  <a:lumMod val="75000"/>
                  <a:lumOff val="25000"/>
                </a:schemeClr>
              </a:solidFill>
              <a:latin typeface="Candara" pitchFamily="34" charset="0"/>
            </a:endParaRPr>
          </a:p>
        </p:txBody>
      </p:sp>
      <p:sp>
        <p:nvSpPr>
          <p:cNvPr id="16" name="7 CuadroTexto"/>
          <p:cNvSpPr txBox="1">
            <a:spLocks noChangeArrowheads="1"/>
          </p:cNvSpPr>
          <p:nvPr/>
        </p:nvSpPr>
        <p:spPr bwMode="auto">
          <a:xfrm>
            <a:off x="3352513" y="4623519"/>
            <a:ext cx="2428875" cy="461665"/>
          </a:xfrm>
          <a:prstGeom prst="rect">
            <a:avLst/>
          </a:prstGeom>
          <a:noFill/>
          <a:ln w="9525">
            <a:noFill/>
            <a:miter lim="800000"/>
            <a:headEnd/>
            <a:tailEnd/>
          </a:ln>
        </p:spPr>
        <p:txBody>
          <a:bodyPr>
            <a:spAutoFit/>
          </a:bodyPr>
          <a:lstStyle/>
          <a:p>
            <a:pPr algn="ctr"/>
            <a:r>
              <a:rPr lang="es-MX" sz="1200" b="1" dirty="0">
                <a:solidFill>
                  <a:schemeClr val="tx1">
                    <a:lumMod val="75000"/>
                    <a:lumOff val="25000"/>
                  </a:schemeClr>
                </a:solidFill>
                <a:latin typeface="Candara" pitchFamily="34" charset="0"/>
              </a:rPr>
              <a:t>Lic. Yadira Martínez</a:t>
            </a:r>
          </a:p>
          <a:p>
            <a:pPr algn="ctr"/>
            <a:r>
              <a:rPr lang="es-MX" sz="1200" b="1" dirty="0">
                <a:solidFill>
                  <a:schemeClr val="tx1">
                    <a:lumMod val="75000"/>
                    <a:lumOff val="25000"/>
                  </a:schemeClr>
                </a:solidFill>
                <a:latin typeface="Candara" pitchFamily="34" charset="0"/>
              </a:rPr>
              <a:t>Evaluación de Indicadores</a:t>
            </a:r>
            <a:endParaRPr lang="es-MX" sz="1000" b="1" dirty="0">
              <a:solidFill>
                <a:schemeClr val="tx1">
                  <a:lumMod val="75000"/>
                  <a:lumOff val="25000"/>
                </a:schemeClr>
              </a:solidFill>
              <a:latin typeface="Candara" pitchFamily="34" charset="0"/>
            </a:endParaRPr>
          </a:p>
        </p:txBody>
      </p:sp>
      <p:sp>
        <p:nvSpPr>
          <p:cNvPr id="17" name="8 CuadroTexto"/>
          <p:cNvSpPr txBox="1">
            <a:spLocks noChangeArrowheads="1"/>
          </p:cNvSpPr>
          <p:nvPr/>
        </p:nvSpPr>
        <p:spPr bwMode="auto">
          <a:xfrm>
            <a:off x="5797624" y="4623519"/>
            <a:ext cx="2590800" cy="461665"/>
          </a:xfrm>
          <a:prstGeom prst="rect">
            <a:avLst/>
          </a:prstGeom>
          <a:noFill/>
          <a:ln w="9525">
            <a:noFill/>
            <a:miter lim="800000"/>
            <a:headEnd/>
            <a:tailEnd/>
          </a:ln>
        </p:spPr>
        <p:txBody>
          <a:bodyPr wrap="square">
            <a:spAutoFit/>
          </a:bodyPr>
          <a:lstStyle/>
          <a:p>
            <a:pPr algn="ctr"/>
            <a:r>
              <a:rPr lang="es-MX" sz="1200" b="1" dirty="0">
                <a:solidFill>
                  <a:schemeClr val="tx1">
                    <a:lumMod val="75000"/>
                    <a:lumOff val="25000"/>
                  </a:schemeClr>
                </a:solidFill>
                <a:latin typeface="Candara" pitchFamily="34" charset="0"/>
              </a:rPr>
              <a:t>Ing.  Octavio Bermúdez</a:t>
            </a:r>
          </a:p>
          <a:p>
            <a:pPr algn="ctr"/>
            <a:r>
              <a:rPr lang="es-MX" sz="1200" b="1" dirty="0">
                <a:solidFill>
                  <a:schemeClr val="tx1">
                    <a:lumMod val="75000"/>
                    <a:lumOff val="25000"/>
                  </a:schemeClr>
                </a:solidFill>
                <a:latin typeface="Candara" pitchFamily="34" charset="0"/>
              </a:rPr>
              <a:t>Aplicaciones EMS/DTS</a:t>
            </a:r>
            <a:endParaRPr lang="es-MX" sz="1000" b="1" dirty="0">
              <a:solidFill>
                <a:schemeClr val="tx1">
                  <a:lumMod val="75000"/>
                  <a:lumOff val="25000"/>
                </a:schemeClr>
              </a:solidFill>
              <a:latin typeface="Candara" pitchFamily="34" charset="0"/>
            </a:endParaRPr>
          </a:p>
        </p:txBody>
      </p:sp>
      <p:grpSp>
        <p:nvGrpSpPr>
          <p:cNvPr id="8" name="8 Grupo"/>
          <p:cNvGrpSpPr/>
          <p:nvPr/>
        </p:nvGrpSpPr>
        <p:grpSpPr>
          <a:xfrm>
            <a:off x="2483768" y="1671191"/>
            <a:ext cx="4176464" cy="1376864"/>
            <a:chOff x="-120501" y="435934"/>
            <a:chExt cx="2571768" cy="810955"/>
          </a:xfrm>
        </p:grpSpPr>
        <p:pic>
          <p:nvPicPr>
            <p:cNvPr id="19" name="Picture 2" descr="C:\Users\Moises\Documents\CFE - Dpto Analisis\logotipo_cenace.bmp"/>
            <p:cNvPicPr>
              <a:picLocks noChangeAspect="1" noChangeArrowheads="1"/>
            </p:cNvPicPr>
            <p:nvPr/>
          </p:nvPicPr>
          <p:blipFill>
            <a:blip r:embed="rId2" cstate="print"/>
            <a:srcRect l="6004" t="19200" r="7468" b="16800"/>
            <a:stretch>
              <a:fillRect/>
            </a:stretch>
          </p:blipFill>
          <p:spPr bwMode="auto">
            <a:xfrm>
              <a:off x="-120501" y="435934"/>
              <a:ext cx="2571768" cy="459405"/>
            </a:xfrm>
            <a:prstGeom prst="rect">
              <a:avLst/>
            </a:prstGeom>
            <a:noFill/>
          </p:spPr>
        </p:pic>
        <p:sp>
          <p:nvSpPr>
            <p:cNvPr id="20" name="19 CuadroTexto"/>
            <p:cNvSpPr txBox="1"/>
            <p:nvPr/>
          </p:nvSpPr>
          <p:spPr>
            <a:xfrm>
              <a:off x="-120501" y="902464"/>
              <a:ext cx="2514600" cy="344425"/>
            </a:xfrm>
            <a:prstGeom prst="rect">
              <a:avLst/>
            </a:prstGeom>
            <a:noFill/>
          </p:spPr>
          <p:txBody>
            <a:bodyPr wrap="square" rtlCol="0">
              <a:spAutoFit/>
            </a:bodyPr>
            <a:lstStyle/>
            <a:p>
              <a:pPr algn="ctr"/>
              <a:r>
                <a:rPr lang="es-MX" b="1" dirty="0">
                  <a:solidFill>
                    <a:srgbClr val="00682F"/>
                  </a:solidFill>
                  <a:latin typeface="Candara" pitchFamily="34" charset="0"/>
                </a:rPr>
                <a:t>Área de Control Baja California</a:t>
              </a:r>
            </a:p>
            <a:p>
              <a:pPr algn="ctr"/>
              <a:r>
                <a:rPr lang="es-MX" sz="1400" b="1" dirty="0">
                  <a:solidFill>
                    <a:srgbClr val="00682F"/>
                  </a:solidFill>
                  <a:latin typeface="Candara" pitchFamily="34" charset="0"/>
                </a:rPr>
                <a:t>Programas de Aplicaciones de Potencia</a:t>
              </a:r>
            </a:p>
          </p:txBody>
        </p:sp>
      </p:grpSp>
      <p:sp>
        <p:nvSpPr>
          <p:cNvPr id="21" name="5 CuadroTexto"/>
          <p:cNvSpPr txBox="1">
            <a:spLocks noChangeArrowheads="1"/>
          </p:cNvSpPr>
          <p:nvPr/>
        </p:nvSpPr>
        <p:spPr bwMode="auto">
          <a:xfrm>
            <a:off x="3235363" y="3844657"/>
            <a:ext cx="2667000" cy="461665"/>
          </a:xfrm>
          <a:prstGeom prst="rect">
            <a:avLst/>
          </a:prstGeom>
          <a:noFill/>
          <a:ln w="9525">
            <a:noFill/>
            <a:miter lim="800000"/>
            <a:headEnd/>
            <a:tailEnd/>
          </a:ln>
        </p:spPr>
        <p:txBody>
          <a:bodyPr wrap="square">
            <a:spAutoFit/>
          </a:bodyPr>
          <a:lstStyle/>
          <a:p>
            <a:pPr algn="ctr"/>
            <a:r>
              <a:rPr lang="es-MX" sz="1200" b="1" dirty="0">
                <a:solidFill>
                  <a:schemeClr val="tx1">
                    <a:lumMod val="75000"/>
                    <a:lumOff val="25000"/>
                  </a:schemeClr>
                </a:solidFill>
                <a:latin typeface="Candara" pitchFamily="34" charset="0"/>
              </a:rPr>
              <a:t>Ing.  Victor Cruz</a:t>
            </a:r>
          </a:p>
          <a:p>
            <a:pPr algn="ctr"/>
            <a:r>
              <a:rPr lang="es-MX" sz="1200" b="1" dirty="0">
                <a:solidFill>
                  <a:schemeClr val="tx1">
                    <a:lumMod val="75000"/>
                    <a:lumOff val="25000"/>
                  </a:schemeClr>
                </a:solidFill>
                <a:latin typeface="Candara" pitchFamily="34" charset="0"/>
              </a:rPr>
              <a:t>Jefe de Departamento</a:t>
            </a:r>
            <a:endParaRPr lang="es-MX" sz="1000" b="1" dirty="0">
              <a:solidFill>
                <a:schemeClr val="tx1">
                  <a:lumMod val="75000"/>
                  <a:lumOff val="25000"/>
                </a:schemeClr>
              </a:solidFill>
              <a:latin typeface="Candara" pitchFamily="34" charset="0"/>
            </a:endParaRPr>
          </a:p>
        </p:txBody>
      </p:sp>
      <p:pic>
        <p:nvPicPr>
          <p:cNvPr id="22" name="Picture 2"/>
          <p:cNvPicPr>
            <a:picLocks/>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25012" y="281914"/>
            <a:ext cx="3024336" cy="1008112"/>
          </a:xfrm>
          <a:prstGeom prst="rect">
            <a:avLst/>
          </a:prstGeom>
          <a:noFill/>
          <a:ln>
            <a:noFill/>
          </a:ln>
          <a:effectLst/>
          <a:extLst/>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685800" y="2130425"/>
            <a:ext cx="7772400" cy="1470025"/>
          </a:xfrm>
          <a:prstGeom prst="rect">
            <a:avLst/>
          </a:prstGeom>
        </p:spPr>
        <p:txBody>
          <a:bodyPr/>
          <a:lstStyle/>
          <a:p>
            <a:r>
              <a:rPr lang="es-ES_tradnl"/>
              <a:t>Clic para editar título</a:t>
            </a:r>
            <a:endParaRPr lang="es-ES"/>
          </a:p>
        </p:txBody>
      </p:sp>
      <p:sp>
        <p:nvSpPr>
          <p:cNvPr id="3" name="Subtítulo 2"/>
          <p:cNvSpPr>
            <a:spLocks noGrp="1"/>
          </p:cNvSpPr>
          <p:nvPr>
            <p:ph type="subTitle" idx="1"/>
          </p:nvPr>
        </p:nvSpPr>
        <p:spPr>
          <a:xfrm>
            <a:off x="1371600" y="3886200"/>
            <a:ext cx="6400800" cy="175260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_tradnl"/>
              <a:t>Haga clic para modificar el estilo de subtítulo del patrón</a:t>
            </a:r>
            <a:endParaRPr lang="es-ES"/>
          </a:p>
        </p:txBody>
      </p:sp>
      <p:sp>
        <p:nvSpPr>
          <p:cNvPr id="4" name="5 Marcador de número de diapositiva"/>
          <p:cNvSpPr>
            <a:spLocks noGrp="1"/>
          </p:cNvSpPr>
          <p:nvPr>
            <p:ph type="sldNum" sz="quarter" idx="10"/>
          </p:nvPr>
        </p:nvSpPr>
        <p:spPr>
          <a:xfrm>
            <a:off x="6553200" y="6356350"/>
            <a:ext cx="2133600" cy="365125"/>
          </a:xfrm>
          <a:prstGeom prst="rect">
            <a:avLst/>
          </a:prstGeom>
        </p:spPr>
        <p:txBody>
          <a:bodyPr/>
          <a:lstStyle>
            <a:lvl1pPr>
              <a:defRPr>
                <a:latin typeface="Arial" charset="0"/>
                <a:cs typeface="Arial" charset="0"/>
              </a:defRPr>
            </a:lvl1pPr>
          </a:lstStyle>
          <a:p>
            <a:pPr fontAlgn="base">
              <a:spcBef>
                <a:spcPct val="0"/>
              </a:spcBef>
              <a:spcAft>
                <a:spcPct val="0"/>
              </a:spcAft>
              <a:defRPr/>
            </a:pPr>
            <a:fld id="{668572CA-8555-4F85-81FF-81746FA8F04E}" type="slidenum">
              <a:rPr lang="es-ES">
                <a:solidFill>
                  <a:prstClr val="black"/>
                </a:solidFill>
              </a:rPr>
              <a:pPr fontAlgn="base">
                <a:spcBef>
                  <a:spcPct val="0"/>
                </a:spcBef>
                <a:spcAft>
                  <a:spcPct val="0"/>
                </a:spcAft>
                <a:defRPr/>
              </a:pPr>
              <a:t>‹Nº›</a:t>
            </a:fld>
            <a:endParaRPr lang="es-ES" dirty="0">
              <a:solidFill>
                <a:prstClr val="black"/>
              </a:solidFill>
            </a:endParaRPr>
          </a:p>
        </p:txBody>
      </p:sp>
    </p:spTree>
    <p:extLst>
      <p:ext uri="{BB962C8B-B14F-4D97-AF65-F5344CB8AC3E}">
        <p14:creationId xmlns:p14="http://schemas.microsoft.com/office/powerpoint/2010/main" val="95433292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ítulo y objetos">
    <p:spTree>
      <p:nvGrpSpPr>
        <p:cNvPr id="1" name=""/>
        <p:cNvGrpSpPr/>
        <p:nvPr/>
      </p:nvGrpSpPr>
      <p:grpSpPr>
        <a:xfrm>
          <a:off x="0" y="0"/>
          <a:ext cx="0" cy="0"/>
          <a:chOff x="0" y="0"/>
          <a:chExt cx="0" cy="0"/>
        </a:xfrm>
      </p:grpSpPr>
      <p:sp>
        <p:nvSpPr>
          <p:cNvPr id="3" name="Marcador de contenido 2"/>
          <p:cNvSpPr>
            <a:spLocks noGrp="1"/>
          </p:cNvSpPr>
          <p:nvPr>
            <p:ph idx="1"/>
          </p:nvPr>
        </p:nvSpPr>
        <p:spPr>
          <a:xfrm>
            <a:off x="457200" y="1600200"/>
            <a:ext cx="8229600" cy="4525963"/>
          </a:xfrm>
          <a:prstGeom prst="rect">
            <a:avLst/>
          </a:prstGeom>
        </p:spPr>
        <p:txBody>
          <a:bodyPr/>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endParaRPr lang="es-ES"/>
          </a:p>
        </p:txBody>
      </p:sp>
      <p:sp>
        <p:nvSpPr>
          <p:cNvPr id="4" name="Marcador de fecha 3"/>
          <p:cNvSpPr>
            <a:spLocks noGrp="1"/>
          </p:cNvSpPr>
          <p:nvPr>
            <p:ph type="dt" sz="half" idx="10"/>
          </p:nvPr>
        </p:nvSpPr>
        <p:spPr>
          <a:xfrm>
            <a:off x="457200" y="6356350"/>
            <a:ext cx="2133600" cy="365125"/>
          </a:xfrm>
          <a:prstGeom prst="rect">
            <a:avLst/>
          </a:prstGeom>
        </p:spPr>
        <p:txBody>
          <a:bodyPr/>
          <a:lstStyle>
            <a:lvl1pPr>
              <a:defRPr>
                <a:latin typeface="Arial" charset="0"/>
                <a:cs typeface="Arial" charset="0"/>
              </a:defRPr>
            </a:lvl1pPr>
          </a:lstStyle>
          <a:p>
            <a:pPr fontAlgn="base">
              <a:spcBef>
                <a:spcPct val="0"/>
              </a:spcBef>
              <a:spcAft>
                <a:spcPct val="0"/>
              </a:spcAft>
              <a:defRPr/>
            </a:pPr>
            <a:endParaRPr lang="es-ES" dirty="0">
              <a:solidFill>
                <a:prstClr val="black"/>
              </a:solidFill>
            </a:endParaRPr>
          </a:p>
        </p:txBody>
      </p:sp>
      <p:sp>
        <p:nvSpPr>
          <p:cNvPr id="5" name="Marcador de pie de página 4"/>
          <p:cNvSpPr>
            <a:spLocks noGrp="1"/>
          </p:cNvSpPr>
          <p:nvPr>
            <p:ph type="ftr" sz="quarter" idx="11"/>
          </p:nvPr>
        </p:nvSpPr>
        <p:spPr>
          <a:xfrm>
            <a:off x="3124200" y="6356350"/>
            <a:ext cx="2895600" cy="365125"/>
          </a:xfrm>
          <a:prstGeom prst="rect">
            <a:avLst/>
          </a:prstGeom>
        </p:spPr>
        <p:txBody>
          <a:bodyPr/>
          <a:lstStyle>
            <a:lvl1pPr>
              <a:defRPr>
                <a:latin typeface="Arial" charset="0"/>
                <a:cs typeface="Arial" charset="0"/>
              </a:defRPr>
            </a:lvl1pPr>
          </a:lstStyle>
          <a:p>
            <a:pPr fontAlgn="base">
              <a:spcBef>
                <a:spcPct val="0"/>
              </a:spcBef>
              <a:spcAft>
                <a:spcPct val="0"/>
              </a:spcAft>
              <a:defRPr/>
            </a:pPr>
            <a:endParaRPr lang="es-ES" dirty="0">
              <a:solidFill>
                <a:prstClr val="black"/>
              </a:solidFill>
            </a:endParaRPr>
          </a:p>
        </p:txBody>
      </p:sp>
      <p:sp>
        <p:nvSpPr>
          <p:cNvPr id="6" name="Marcador de número de diapositiva 5"/>
          <p:cNvSpPr>
            <a:spLocks noGrp="1"/>
          </p:cNvSpPr>
          <p:nvPr>
            <p:ph type="sldNum" sz="quarter" idx="12"/>
          </p:nvPr>
        </p:nvSpPr>
        <p:spPr>
          <a:xfrm>
            <a:off x="6553200" y="6356350"/>
            <a:ext cx="2133600" cy="365125"/>
          </a:xfrm>
          <a:prstGeom prst="rect">
            <a:avLst/>
          </a:prstGeom>
        </p:spPr>
        <p:txBody>
          <a:bodyPr/>
          <a:lstStyle>
            <a:lvl1pPr>
              <a:defRPr>
                <a:latin typeface="Arial" charset="0"/>
                <a:cs typeface="Arial" charset="0"/>
              </a:defRPr>
            </a:lvl1pPr>
          </a:lstStyle>
          <a:p>
            <a:pPr fontAlgn="base">
              <a:spcBef>
                <a:spcPct val="0"/>
              </a:spcBef>
              <a:spcAft>
                <a:spcPct val="0"/>
              </a:spcAft>
              <a:defRPr/>
            </a:pPr>
            <a:endParaRPr lang="es-ES" dirty="0">
              <a:solidFill>
                <a:prstClr val="black"/>
              </a:solidFill>
            </a:endParaRPr>
          </a:p>
        </p:txBody>
      </p:sp>
    </p:spTree>
    <p:extLst>
      <p:ext uri="{BB962C8B-B14F-4D97-AF65-F5344CB8AC3E}">
        <p14:creationId xmlns:p14="http://schemas.microsoft.com/office/powerpoint/2010/main" val="387040320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es-ES_tradnl"/>
              <a:t>Clic para editar título</a:t>
            </a:r>
            <a:endParaRPr lang="es-ES"/>
          </a:p>
        </p:txBody>
      </p:sp>
      <p:sp>
        <p:nvSpPr>
          <p:cNvPr id="3" name="Marcador de texto 2"/>
          <p:cNvSpPr>
            <a:spLocks noGrp="1"/>
          </p:cNvSpPr>
          <p:nvPr>
            <p:ph type="body" idx="1"/>
          </p:nvPr>
        </p:nvSpPr>
        <p:spPr>
          <a:xfrm>
            <a:off x="722313" y="2906713"/>
            <a:ext cx="7772400" cy="1500187"/>
          </a:xfrm>
          <a:prstGeom prst="rect">
            <a:avLst/>
          </a:prstGeo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_tradnl"/>
              <a:t>Haga clic para modificar el estilo de texto del patrón</a:t>
            </a:r>
          </a:p>
        </p:txBody>
      </p:sp>
      <p:sp>
        <p:nvSpPr>
          <p:cNvPr id="4" name="Marcador de fecha 3"/>
          <p:cNvSpPr>
            <a:spLocks noGrp="1"/>
          </p:cNvSpPr>
          <p:nvPr>
            <p:ph type="dt" sz="half" idx="10"/>
          </p:nvPr>
        </p:nvSpPr>
        <p:spPr>
          <a:xfrm>
            <a:off x="457200" y="6356350"/>
            <a:ext cx="2133600" cy="365125"/>
          </a:xfrm>
          <a:prstGeom prst="rect">
            <a:avLst/>
          </a:prstGeom>
        </p:spPr>
        <p:txBody>
          <a:bodyPr/>
          <a:lstStyle>
            <a:lvl1pPr>
              <a:defRPr>
                <a:latin typeface="Arial" charset="0"/>
                <a:cs typeface="Arial" charset="0"/>
              </a:defRPr>
            </a:lvl1pPr>
          </a:lstStyle>
          <a:p>
            <a:pPr fontAlgn="base">
              <a:spcBef>
                <a:spcPct val="0"/>
              </a:spcBef>
              <a:spcAft>
                <a:spcPct val="0"/>
              </a:spcAft>
              <a:defRPr/>
            </a:pPr>
            <a:endParaRPr lang="es-ES" dirty="0">
              <a:solidFill>
                <a:prstClr val="black"/>
              </a:solidFill>
            </a:endParaRPr>
          </a:p>
        </p:txBody>
      </p:sp>
      <p:sp>
        <p:nvSpPr>
          <p:cNvPr id="5" name="Marcador de pie de página 4"/>
          <p:cNvSpPr>
            <a:spLocks noGrp="1"/>
          </p:cNvSpPr>
          <p:nvPr>
            <p:ph type="ftr" sz="quarter" idx="11"/>
          </p:nvPr>
        </p:nvSpPr>
        <p:spPr>
          <a:xfrm>
            <a:off x="3124200" y="6356350"/>
            <a:ext cx="2895600" cy="365125"/>
          </a:xfrm>
          <a:prstGeom prst="rect">
            <a:avLst/>
          </a:prstGeom>
        </p:spPr>
        <p:txBody>
          <a:bodyPr/>
          <a:lstStyle>
            <a:lvl1pPr>
              <a:defRPr>
                <a:latin typeface="Arial" charset="0"/>
                <a:cs typeface="Arial" charset="0"/>
              </a:defRPr>
            </a:lvl1pPr>
          </a:lstStyle>
          <a:p>
            <a:pPr fontAlgn="base">
              <a:spcBef>
                <a:spcPct val="0"/>
              </a:spcBef>
              <a:spcAft>
                <a:spcPct val="0"/>
              </a:spcAft>
              <a:defRPr/>
            </a:pPr>
            <a:endParaRPr lang="es-ES" dirty="0">
              <a:solidFill>
                <a:prstClr val="black"/>
              </a:solidFill>
            </a:endParaRPr>
          </a:p>
        </p:txBody>
      </p:sp>
      <p:sp>
        <p:nvSpPr>
          <p:cNvPr id="6" name="Marcador de número de diapositiva 5"/>
          <p:cNvSpPr>
            <a:spLocks noGrp="1"/>
          </p:cNvSpPr>
          <p:nvPr>
            <p:ph type="sldNum" sz="quarter" idx="12"/>
          </p:nvPr>
        </p:nvSpPr>
        <p:spPr>
          <a:xfrm>
            <a:off x="6553200" y="6356350"/>
            <a:ext cx="2133600" cy="365125"/>
          </a:xfrm>
          <a:prstGeom prst="rect">
            <a:avLst/>
          </a:prstGeom>
        </p:spPr>
        <p:txBody>
          <a:bodyPr/>
          <a:lstStyle>
            <a:lvl1pPr>
              <a:defRPr>
                <a:latin typeface="Arial" charset="0"/>
                <a:cs typeface="Arial" charset="0"/>
              </a:defRPr>
            </a:lvl1pPr>
          </a:lstStyle>
          <a:p>
            <a:pPr fontAlgn="base">
              <a:spcBef>
                <a:spcPct val="0"/>
              </a:spcBef>
              <a:spcAft>
                <a:spcPct val="0"/>
              </a:spcAft>
              <a:defRPr/>
            </a:pPr>
            <a:endParaRPr lang="es-ES" dirty="0">
              <a:solidFill>
                <a:prstClr val="black"/>
              </a:solidFill>
            </a:endParaRPr>
          </a:p>
        </p:txBody>
      </p:sp>
    </p:spTree>
    <p:extLst>
      <p:ext uri="{BB962C8B-B14F-4D97-AF65-F5344CB8AC3E}">
        <p14:creationId xmlns:p14="http://schemas.microsoft.com/office/powerpoint/2010/main" val="41635775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4638"/>
            <a:ext cx="8229600" cy="1143000"/>
          </a:xfrm>
          <a:prstGeom prst="rect">
            <a:avLst/>
          </a:prstGeom>
        </p:spPr>
        <p:txBody>
          <a:bodyPr/>
          <a:lstStyle/>
          <a:p>
            <a:r>
              <a:rPr lang="es-ES_tradnl"/>
              <a:t>Clic para editar título</a:t>
            </a:r>
            <a:endParaRPr lang="es-ES"/>
          </a:p>
        </p:txBody>
      </p:sp>
      <p:sp>
        <p:nvSpPr>
          <p:cNvPr id="3" name="Marcador de contenido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endParaRPr lang="es-ES"/>
          </a:p>
        </p:txBody>
      </p:sp>
      <p:sp>
        <p:nvSpPr>
          <p:cNvPr id="4" name="Marcador de contenido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endParaRPr lang="es-ES"/>
          </a:p>
        </p:txBody>
      </p:sp>
      <p:sp>
        <p:nvSpPr>
          <p:cNvPr id="5" name="Marcador de fecha 3"/>
          <p:cNvSpPr>
            <a:spLocks noGrp="1"/>
          </p:cNvSpPr>
          <p:nvPr>
            <p:ph type="dt" sz="half" idx="10"/>
          </p:nvPr>
        </p:nvSpPr>
        <p:spPr>
          <a:xfrm>
            <a:off x="457200" y="6356350"/>
            <a:ext cx="2133600" cy="365125"/>
          </a:xfrm>
          <a:prstGeom prst="rect">
            <a:avLst/>
          </a:prstGeom>
        </p:spPr>
        <p:txBody>
          <a:bodyPr/>
          <a:lstStyle>
            <a:lvl1pPr>
              <a:defRPr>
                <a:latin typeface="Arial" charset="0"/>
                <a:cs typeface="Arial" charset="0"/>
              </a:defRPr>
            </a:lvl1pPr>
          </a:lstStyle>
          <a:p>
            <a:pPr fontAlgn="base">
              <a:spcBef>
                <a:spcPct val="0"/>
              </a:spcBef>
              <a:spcAft>
                <a:spcPct val="0"/>
              </a:spcAft>
              <a:defRPr/>
            </a:pPr>
            <a:endParaRPr lang="es-ES" dirty="0">
              <a:solidFill>
                <a:prstClr val="black"/>
              </a:solidFill>
            </a:endParaRPr>
          </a:p>
        </p:txBody>
      </p:sp>
      <p:sp>
        <p:nvSpPr>
          <p:cNvPr id="6" name="Marcador de pie de página 4"/>
          <p:cNvSpPr>
            <a:spLocks noGrp="1"/>
          </p:cNvSpPr>
          <p:nvPr>
            <p:ph type="ftr" sz="quarter" idx="11"/>
          </p:nvPr>
        </p:nvSpPr>
        <p:spPr>
          <a:xfrm>
            <a:off x="3124200" y="6356350"/>
            <a:ext cx="2895600" cy="365125"/>
          </a:xfrm>
          <a:prstGeom prst="rect">
            <a:avLst/>
          </a:prstGeom>
        </p:spPr>
        <p:txBody>
          <a:bodyPr/>
          <a:lstStyle>
            <a:lvl1pPr>
              <a:defRPr>
                <a:latin typeface="Arial" charset="0"/>
                <a:cs typeface="Arial" charset="0"/>
              </a:defRPr>
            </a:lvl1pPr>
          </a:lstStyle>
          <a:p>
            <a:pPr fontAlgn="base">
              <a:spcBef>
                <a:spcPct val="0"/>
              </a:spcBef>
              <a:spcAft>
                <a:spcPct val="0"/>
              </a:spcAft>
              <a:defRPr/>
            </a:pPr>
            <a:endParaRPr lang="es-ES" dirty="0">
              <a:solidFill>
                <a:prstClr val="black"/>
              </a:solidFill>
            </a:endParaRPr>
          </a:p>
        </p:txBody>
      </p:sp>
      <p:sp>
        <p:nvSpPr>
          <p:cNvPr id="7" name="Marcador de número de diapositiva 5"/>
          <p:cNvSpPr>
            <a:spLocks noGrp="1"/>
          </p:cNvSpPr>
          <p:nvPr>
            <p:ph type="sldNum" sz="quarter" idx="12"/>
          </p:nvPr>
        </p:nvSpPr>
        <p:spPr>
          <a:xfrm>
            <a:off x="6553200" y="6356350"/>
            <a:ext cx="2133600" cy="365125"/>
          </a:xfrm>
          <a:prstGeom prst="rect">
            <a:avLst/>
          </a:prstGeom>
        </p:spPr>
        <p:txBody>
          <a:bodyPr/>
          <a:lstStyle>
            <a:lvl1pPr>
              <a:defRPr>
                <a:latin typeface="Arial" charset="0"/>
                <a:cs typeface="Arial" charset="0"/>
              </a:defRPr>
            </a:lvl1pPr>
          </a:lstStyle>
          <a:p>
            <a:pPr fontAlgn="base">
              <a:spcBef>
                <a:spcPct val="0"/>
              </a:spcBef>
              <a:spcAft>
                <a:spcPct val="0"/>
              </a:spcAft>
              <a:defRPr/>
            </a:pPr>
            <a:endParaRPr lang="es-ES" dirty="0">
              <a:solidFill>
                <a:prstClr val="black"/>
              </a:solidFill>
            </a:endParaRPr>
          </a:p>
        </p:txBody>
      </p:sp>
    </p:spTree>
    <p:extLst>
      <p:ext uri="{BB962C8B-B14F-4D97-AF65-F5344CB8AC3E}">
        <p14:creationId xmlns:p14="http://schemas.microsoft.com/office/powerpoint/2010/main" val="3362938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4638"/>
            <a:ext cx="8229600" cy="1143000"/>
          </a:xfrm>
          <a:prstGeom prst="rect">
            <a:avLst/>
          </a:prstGeom>
        </p:spPr>
        <p:txBody>
          <a:bodyPr/>
          <a:lstStyle>
            <a:lvl1pPr>
              <a:defRPr/>
            </a:lvl1pPr>
          </a:lstStyle>
          <a:p>
            <a:r>
              <a:rPr lang="es-ES_tradnl"/>
              <a:t>Clic para editar título</a:t>
            </a:r>
            <a:endParaRPr lang="es-ES"/>
          </a:p>
        </p:txBody>
      </p:sp>
      <p:sp>
        <p:nvSpPr>
          <p:cNvPr id="3" name="Marcador de texto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_tradnl"/>
              <a:t>Haga clic para modificar el estilo de texto del patrón</a:t>
            </a:r>
          </a:p>
        </p:txBody>
      </p:sp>
      <p:sp>
        <p:nvSpPr>
          <p:cNvPr id="4" name="Marcador de contenido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endParaRPr lang="es-ES"/>
          </a:p>
        </p:txBody>
      </p:sp>
      <p:sp>
        <p:nvSpPr>
          <p:cNvPr id="5" name="Marcador de texto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_tradnl"/>
              <a:t>Haga clic para modificar el estilo de texto del patrón</a:t>
            </a:r>
          </a:p>
        </p:txBody>
      </p:sp>
      <p:sp>
        <p:nvSpPr>
          <p:cNvPr id="6" name="Marcador de contenido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endParaRPr lang="es-ES"/>
          </a:p>
        </p:txBody>
      </p:sp>
      <p:sp>
        <p:nvSpPr>
          <p:cNvPr id="7" name="Marcador de fecha 3"/>
          <p:cNvSpPr>
            <a:spLocks noGrp="1"/>
          </p:cNvSpPr>
          <p:nvPr>
            <p:ph type="dt" sz="half" idx="10"/>
          </p:nvPr>
        </p:nvSpPr>
        <p:spPr>
          <a:xfrm>
            <a:off x="457200" y="6356350"/>
            <a:ext cx="2133600" cy="365125"/>
          </a:xfrm>
          <a:prstGeom prst="rect">
            <a:avLst/>
          </a:prstGeom>
        </p:spPr>
        <p:txBody>
          <a:bodyPr/>
          <a:lstStyle>
            <a:lvl1pPr>
              <a:defRPr>
                <a:latin typeface="Arial" charset="0"/>
                <a:cs typeface="Arial" charset="0"/>
              </a:defRPr>
            </a:lvl1pPr>
          </a:lstStyle>
          <a:p>
            <a:pPr fontAlgn="base">
              <a:spcBef>
                <a:spcPct val="0"/>
              </a:spcBef>
              <a:spcAft>
                <a:spcPct val="0"/>
              </a:spcAft>
              <a:defRPr/>
            </a:pPr>
            <a:endParaRPr lang="es-ES" dirty="0">
              <a:solidFill>
                <a:prstClr val="black"/>
              </a:solidFill>
            </a:endParaRPr>
          </a:p>
        </p:txBody>
      </p:sp>
      <p:sp>
        <p:nvSpPr>
          <p:cNvPr id="8" name="Marcador de pie de página 4"/>
          <p:cNvSpPr>
            <a:spLocks noGrp="1"/>
          </p:cNvSpPr>
          <p:nvPr>
            <p:ph type="ftr" sz="quarter" idx="11"/>
          </p:nvPr>
        </p:nvSpPr>
        <p:spPr>
          <a:xfrm>
            <a:off x="3124200" y="6356350"/>
            <a:ext cx="2895600" cy="365125"/>
          </a:xfrm>
          <a:prstGeom prst="rect">
            <a:avLst/>
          </a:prstGeom>
        </p:spPr>
        <p:txBody>
          <a:bodyPr/>
          <a:lstStyle>
            <a:lvl1pPr>
              <a:defRPr>
                <a:latin typeface="Arial" charset="0"/>
                <a:cs typeface="Arial" charset="0"/>
              </a:defRPr>
            </a:lvl1pPr>
          </a:lstStyle>
          <a:p>
            <a:pPr fontAlgn="base">
              <a:spcBef>
                <a:spcPct val="0"/>
              </a:spcBef>
              <a:spcAft>
                <a:spcPct val="0"/>
              </a:spcAft>
              <a:defRPr/>
            </a:pPr>
            <a:endParaRPr lang="es-ES" dirty="0">
              <a:solidFill>
                <a:prstClr val="black"/>
              </a:solidFill>
            </a:endParaRPr>
          </a:p>
        </p:txBody>
      </p:sp>
      <p:sp>
        <p:nvSpPr>
          <p:cNvPr id="9" name="Marcador de número de diapositiva 5"/>
          <p:cNvSpPr>
            <a:spLocks noGrp="1"/>
          </p:cNvSpPr>
          <p:nvPr>
            <p:ph type="sldNum" sz="quarter" idx="12"/>
          </p:nvPr>
        </p:nvSpPr>
        <p:spPr>
          <a:xfrm>
            <a:off x="6553200" y="6356350"/>
            <a:ext cx="2133600" cy="365125"/>
          </a:xfrm>
          <a:prstGeom prst="rect">
            <a:avLst/>
          </a:prstGeom>
        </p:spPr>
        <p:txBody>
          <a:bodyPr/>
          <a:lstStyle>
            <a:lvl1pPr>
              <a:defRPr>
                <a:latin typeface="Arial" charset="0"/>
                <a:cs typeface="Arial" charset="0"/>
              </a:defRPr>
            </a:lvl1pPr>
          </a:lstStyle>
          <a:p>
            <a:pPr fontAlgn="base">
              <a:spcBef>
                <a:spcPct val="0"/>
              </a:spcBef>
              <a:spcAft>
                <a:spcPct val="0"/>
              </a:spcAft>
              <a:defRPr/>
            </a:pPr>
            <a:endParaRPr lang="es-ES" dirty="0">
              <a:solidFill>
                <a:prstClr val="black"/>
              </a:solidFill>
            </a:endParaRPr>
          </a:p>
        </p:txBody>
      </p:sp>
    </p:spTree>
    <p:extLst>
      <p:ext uri="{BB962C8B-B14F-4D97-AF65-F5344CB8AC3E}">
        <p14:creationId xmlns:p14="http://schemas.microsoft.com/office/powerpoint/2010/main" val="105904691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2.xml"/><Relationship Id="rId13" Type="http://schemas.openxmlformats.org/officeDocument/2006/relationships/slideLayout" Target="../slideLayouts/slideLayout17.xml"/><Relationship Id="rId3" Type="http://schemas.openxmlformats.org/officeDocument/2006/relationships/slideLayout" Target="../slideLayouts/slideLayout7.xml"/><Relationship Id="rId7" Type="http://schemas.openxmlformats.org/officeDocument/2006/relationships/slideLayout" Target="../slideLayouts/slideLayout11.xml"/><Relationship Id="rId12" Type="http://schemas.openxmlformats.org/officeDocument/2006/relationships/slideLayout" Target="../slideLayouts/slideLayout16.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slideLayout" Target="../slideLayouts/slideLayout10.xml"/><Relationship Id="rId11" Type="http://schemas.openxmlformats.org/officeDocument/2006/relationships/slideLayout" Target="../slideLayouts/slideLayout15.xml"/><Relationship Id="rId5" Type="http://schemas.openxmlformats.org/officeDocument/2006/relationships/slideLayout" Target="../slideLayouts/slideLayout9.xml"/><Relationship Id="rId15" Type="http://schemas.openxmlformats.org/officeDocument/2006/relationships/image" Target="../media/image3.jpeg"/><Relationship Id="rId10" Type="http://schemas.openxmlformats.org/officeDocument/2006/relationships/slideLayout" Target="../slideLayouts/slideLayout14.xml"/><Relationship Id="rId4" Type="http://schemas.openxmlformats.org/officeDocument/2006/relationships/slideLayout" Target="../slideLayouts/slideLayout8.xml"/><Relationship Id="rId9" Type="http://schemas.openxmlformats.org/officeDocument/2006/relationships/slideLayout" Target="../slideLayouts/slideLayout13.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20.xml"/><Relationship Id="rId7" Type="http://schemas.openxmlformats.org/officeDocument/2006/relationships/image" Target="../media/image4.png"/><Relationship Id="rId2" Type="http://schemas.openxmlformats.org/officeDocument/2006/relationships/slideLayout" Target="../slideLayouts/slideLayout19.xml"/><Relationship Id="rId1" Type="http://schemas.openxmlformats.org/officeDocument/2006/relationships/slideLayout" Target="../slideLayouts/slideLayout18.xml"/><Relationship Id="rId6" Type="http://schemas.openxmlformats.org/officeDocument/2006/relationships/theme" Target="../theme/theme3.xml"/><Relationship Id="rId5" Type="http://schemas.openxmlformats.org/officeDocument/2006/relationships/slideLayout" Target="../slideLayouts/slideLayout22.xml"/><Relationship Id="rId4"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1 Marcador de título"/>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s-ES"/>
              <a:t>Haga clic para modificar el estilo de título del patrón</a:t>
            </a:r>
            <a:endParaRPr lang="es-MX"/>
          </a:p>
        </p:txBody>
      </p:sp>
      <p:sp>
        <p:nvSpPr>
          <p:cNvPr id="3" name="2 Marcador de texto"/>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3 Marcador de fecha"/>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54B96F1-D810-4D21-B8D9-8BCA9FFCB76B}" type="datetimeFigureOut">
              <a:rPr lang="es-MX" smtClean="0"/>
              <a:t>25/04/2017</a:t>
            </a:fld>
            <a:endParaRPr lang="es-MX"/>
          </a:p>
        </p:txBody>
      </p:sp>
      <p:sp>
        <p:nvSpPr>
          <p:cNvPr id="5" name="4 Marcador de pie de página"/>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MX"/>
          </a:p>
        </p:txBody>
      </p:sp>
      <p:sp>
        <p:nvSpPr>
          <p:cNvPr id="6" name="5 Marcador de número de diapositiva"/>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3B225A0-C0DF-4AAB-93BB-8155C420DD96}" type="slidenum">
              <a:rPr lang="es-MX" smtClean="0"/>
              <a:t>‹Nº›</a:t>
            </a:fld>
            <a:endParaRPr lang="es-MX"/>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s-MX"/>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053" name="CuadroTexto 7"/>
          <p:cNvSpPr txBox="1">
            <a:spLocks noChangeArrowheads="1"/>
          </p:cNvSpPr>
          <p:nvPr userDrawn="1"/>
        </p:nvSpPr>
        <p:spPr bwMode="auto">
          <a:xfrm>
            <a:off x="6535048" y="6502400"/>
            <a:ext cx="2172390"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r" eaLnBrk="1" fontAlgn="base" hangingPunct="1">
              <a:spcBef>
                <a:spcPct val="0"/>
              </a:spcBef>
              <a:spcAft>
                <a:spcPct val="0"/>
              </a:spcAft>
              <a:defRPr/>
            </a:pPr>
            <a:r>
              <a:rPr lang="es-ES" sz="1100" dirty="0">
                <a:solidFill>
                  <a:srgbClr val="7F7F7F"/>
                </a:solidFill>
                <a:latin typeface="Trajan Pro"/>
                <a:ea typeface="Trajan Pro"/>
                <a:cs typeface="Trajan Pro"/>
              </a:rPr>
              <a:t>Dirección General del CENACE</a:t>
            </a:r>
          </a:p>
        </p:txBody>
      </p:sp>
      <p:grpSp>
        <p:nvGrpSpPr>
          <p:cNvPr id="2" name="1 Grupo"/>
          <p:cNvGrpSpPr/>
          <p:nvPr userDrawn="1"/>
        </p:nvGrpSpPr>
        <p:grpSpPr>
          <a:xfrm>
            <a:off x="414338" y="300038"/>
            <a:ext cx="3035300" cy="989012"/>
            <a:chOff x="414338" y="300038"/>
            <a:chExt cx="3035300" cy="989012"/>
          </a:xfrm>
        </p:grpSpPr>
        <p:pic>
          <p:nvPicPr>
            <p:cNvPr id="2051" name="Imagen 3" descr="logonuevo.jpg"/>
            <p:cNvPicPr>
              <a:picLocks noChangeAspect="1"/>
            </p:cNvPicPr>
            <p:nvPr userDrawn="1"/>
          </p:nvPicPr>
          <p:blipFill>
            <a:blip r:embed="rId15">
              <a:extLst>
                <a:ext uri="{28A0092B-C50C-407E-A947-70E740481C1C}">
                  <a14:useLocalDpi xmlns:a14="http://schemas.microsoft.com/office/drawing/2010/main" val="0"/>
                </a:ext>
              </a:extLst>
            </a:blip>
            <a:srcRect/>
            <a:stretch>
              <a:fillRect/>
            </a:stretch>
          </p:blipFill>
          <p:spPr bwMode="auto">
            <a:xfrm>
              <a:off x="414338" y="300038"/>
              <a:ext cx="3035300" cy="989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7 CuadroTexto"/>
            <p:cNvSpPr txBox="1"/>
            <p:nvPr userDrawn="1"/>
          </p:nvSpPr>
          <p:spPr>
            <a:xfrm>
              <a:off x="473294" y="334996"/>
              <a:ext cx="1563757" cy="461665"/>
            </a:xfrm>
            <a:prstGeom prst="rect">
              <a:avLst/>
            </a:prstGeom>
            <a:solidFill>
              <a:schemeClr val="bg1"/>
            </a:solidFill>
          </p:spPr>
          <p:txBody>
            <a:bodyPr wrap="square" rtlCol="0" anchor="ctr">
              <a:spAutoFit/>
            </a:bodyPr>
            <a:lstStyle/>
            <a:p>
              <a:pPr algn="ctr" defTabSz="457200"/>
              <a:r>
                <a:rPr lang="es-MX" sz="2400" dirty="0">
                  <a:solidFill>
                    <a:prstClr val="black"/>
                  </a:solidFill>
                  <a:latin typeface="Times New Roman" panose="02020603050405020304" pitchFamily="18" charset="0"/>
                  <a:cs typeface="Times New Roman" panose="02020603050405020304" pitchFamily="18" charset="0"/>
                </a:rPr>
                <a:t>CENACE</a:t>
              </a:r>
            </a:p>
          </p:txBody>
        </p:sp>
        <p:sp>
          <p:nvSpPr>
            <p:cNvPr id="9" name="8 CuadroTexto"/>
            <p:cNvSpPr txBox="1"/>
            <p:nvPr userDrawn="1"/>
          </p:nvSpPr>
          <p:spPr>
            <a:xfrm>
              <a:off x="530103" y="857760"/>
              <a:ext cx="1494650" cy="338554"/>
            </a:xfrm>
            <a:prstGeom prst="rect">
              <a:avLst/>
            </a:prstGeom>
            <a:solidFill>
              <a:schemeClr val="bg1"/>
            </a:solidFill>
          </p:spPr>
          <p:txBody>
            <a:bodyPr wrap="square" rtlCol="0" anchor="ctr">
              <a:spAutoFit/>
            </a:bodyPr>
            <a:lstStyle/>
            <a:p>
              <a:pPr algn="ctr" defTabSz="457200"/>
              <a:r>
                <a:rPr lang="es-MX" sz="800" dirty="0">
                  <a:solidFill>
                    <a:prstClr val="black"/>
                  </a:solidFill>
                  <a:latin typeface="Times New Roman" panose="02020603050405020304" pitchFamily="18" charset="0"/>
                  <a:cs typeface="Times New Roman" panose="02020603050405020304" pitchFamily="18" charset="0"/>
                </a:rPr>
                <a:t>CENTRO NACIONAL DE CONTROL DE ENERGÍA</a:t>
              </a:r>
            </a:p>
          </p:txBody>
        </p:sp>
      </p:grpSp>
    </p:spTree>
    <p:extLst>
      <p:ext uri="{BB962C8B-B14F-4D97-AF65-F5344CB8AC3E}">
        <p14:creationId xmlns:p14="http://schemas.microsoft.com/office/powerpoint/2010/main" val="1442151774"/>
      </p:ext>
    </p:extLst>
  </p:cSld>
  <p:clrMap bg1="lt1" tx1="dk1" bg2="lt2" tx2="dk2" accent1="accent1" accent2="accent2" accent3="accent3" accent4="accent4" accent5="accent5" accent6="accent6" hlink="hlink" folHlink="folHlink"/>
  <p:sldLayoutIdLst>
    <p:sldLayoutId id="2147483666" r:id="rId1"/>
    <p:sldLayoutId id="2147483667" r:id="rId2"/>
    <p:sldLayoutId id="2147483668" r:id="rId3"/>
    <p:sldLayoutId id="2147483669" r:id="rId4"/>
    <p:sldLayoutId id="2147483670" r:id="rId5"/>
    <p:sldLayoutId id="2147483671" r:id="rId6"/>
    <p:sldLayoutId id="2147483672" r:id="rId7"/>
    <p:sldLayoutId id="2147483673" r:id="rId8"/>
    <p:sldLayoutId id="2147483674" r:id="rId9"/>
    <p:sldLayoutId id="2147483675" r:id="rId10"/>
    <p:sldLayoutId id="2147483676" r:id="rId11"/>
    <p:sldLayoutId id="2147483677" r:id="rId12"/>
    <p:sldLayoutId id="2147483678" r:id="rId13"/>
  </p:sldLayoutIdLst>
  <p:hf hdr="0" ftr="0" dt="0"/>
  <p:txStyles>
    <p:titleStyle>
      <a:lvl1pPr algn="ctr" defTabSz="457200" rtl="0" eaLnBrk="0" fontAlgn="base" hangingPunct="0">
        <a:spcBef>
          <a:spcPct val="0"/>
        </a:spcBef>
        <a:spcAft>
          <a:spcPct val="0"/>
        </a:spcAft>
        <a:defRPr sz="4400" kern="1200">
          <a:solidFill>
            <a:schemeClr val="tx1"/>
          </a:solidFill>
          <a:latin typeface="+mj-lt"/>
          <a:ea typeface="+mj-ea"/>
          <a:cs typeface="+mj-cs"/>
        </a:defRPr>
      </a:lvl1pPr>
      <a:lvl2pPr algn="ctr" defTabSz="457200" rtl="0" eaLnBrk="0" fontAlgn="base" hangingPunct="0">
        <a:spcBef>
          <a:spcPct val="0"/>
        </a:spcBef>
        <a:spcAft>
          <a:spcPct val="0"/>
        </a:spcAft>
        <a:defRPr sz="4400">
          <a:solidFill>
            <a:schemeClr val="tx1"/>
          </a:solidFill>
          <a:latin typeface="Calibri" pitchFamily="34" charset="0"/>
        </a:defRPr>
      </a:lvl2pPr>
      <a:lvl3pPr algn="ctr" defTabSz="457200" rtl="0" eaLnBrk="0" fontAlgn="base" hangingPunct="0">
        <a:spcBef>
          <a:spcPct val="0"/>
        </a:spcBef>
        <a:spcAft>
          <a:spcPct val="0"/>
        </a:spcAft>
        <a:defRPr sz="4400">
          <a:solidFill>
            <a:schemeClr val="tx1"/>
          </a:solidFill>
          <a:latin typeface="Calibri" pitchFamily="34" charset="0"/>
        </a:defRPr>
      </a:lvl3pPr>
      <a:lvl4pPr algn="ctr" defTabSz="457200" rtl="0" eaLnBrk="0" fontAlgn="base" hangingPunct="0">
        <a:spcBef>
          <a:spcPct val="0"/>
        </a:spcBef>
        <a:spcAft>
          <a:spcPct val="0"/>
        </a:spcAft>
        <a:defRPr sz="4400">
          <a:solidFill>
            <a:schemeClr val="tx1"/>
          </a:solidFill>
          <a:latin typeface="Calibri" pitchFamily="34" charset="0"/>
        </a:defRPr>
      </a:lvl4pPr>
      <a:lvl5pPr algn="ctr" defTabSz="457200" rtl="0" eaLnBrk="0" fontAlgn="base" hangingPunct="0">
        <a:spcBef>
          <a:spcPct val="0"/>
        </a:spcBef>
        <a:spcAft>
          <a:spcPct val="0"/>
        </a:spcAft>
        <a:defRPr sz="4400">
          <a:solidFill>
            <a:schemeClr val="tx1"/>
          </a:solidFill>
          <a:latin typeface="Calibri" pitchFamily="34" charset="0"/>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p:titleStyle>
    <p:body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s-E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7"/>
          <a:srcRect/>
          <a:stretch>
            <a:fillRect/>
          </a:stretch>
        </a:blipFill>
        <a:effectLst/>
      </p:bgPr>
    </p:bg>
    <p:spTree>
      <p:nvGrpSpPr>
        <p:cNvPr id="1" name=""/>
        <p:cNvGrpSpPr/>
        <p:nvPr/>
      </p:nvGrpSpPr>
      <p:grpSpPr>
        <a:xfrm>
          <a:off x="0" y="0"/>
          <a:ext cx="0" cy="0"/>
          <a:chOff x="0" y="0"/>
          <a:chExt cx="0" cy="0"/>
        </a:xfrm>
      </p:grpSpPr>
      <p:sp>
        <p:nvSpPr>
          <p:cNvPr id="1026" name="1 Marcador de título"/>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s-ES" altLang="es-MX"/>
              <a:t>Haga clic para modificar el estilo de título del patrón</a:t>
            </a:r>
            <a:endParaRPr lang="es-MX" altLang="es-MX"/>
          </a:p>
        </p:txBody>
      </p:sp>
      <p:sp>
        <p:nvSpPr>
          <p:cNvPr id="1027" name="2 Marcador de texto"/>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s-ES" altLang="es-MX"/>
              <a:t>Haga clic para modificar el estilo de texto del patrón</a:t>
            </a:r>
          </a:p>
          <a:p>
            <a:pPr lvl="1"/>
            <a:r>
              <a:rPr lang="es-ES" altLang="es-MX"/>
              <a:t>Segundo nivel</a:t>
            </a:r>
          </a:p>
          <a:p>
            <a:pPr lvl="2"/>
            <a:r>
              <a:rPr lang="es-ES" altLang="es-MX"/>
              <a:t>Tercer nivel</a:t>
            </a:r>
          </a:p>
          <a:p>
            <a:pPr lvl="3"/>
            <a:r>
              <a:rPr lang="es-ES" altLang="es-MX"/>
              <a:t>Cuarto nivel</a:t>
            </a:r>
          </a:p>
          <a:p>
            <a:pPr lvl="4"/>
            <a:r>
              <a:rPr lang="es-ES" altLang="es-MX"/>
              <a:t>Quinto nivel</a:t>
            </a:r>
            <a:endParaRPr lang="es-MX" altLang="es-MX"/>
          </a:p>
        </p:txBody>
      </p:sp>
      <p:sp>
        <p:nvSpPr>
          <p:cNvPr id="4" name="3 Marcador de fecha"/>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tx1">
                    <a:tint val="75000"/>
                  </a:schemeClr>
                </a:solidFill>
                <a:latin typeface="+mn-lt"/>
                <a:cs typeface="+mn-cs"/>
              </a:defRPr>
            </a:lvl1pPr>
          </a:lstStyle>
          <a:p>
            <a:pPr>
              <a:defRPr/>
            </a:pPr>
            <a:fld id="{90F1A038-AA82-4454-9A32-DEFA48179F43}" type="datetimeFigureOut">
              <a:rPr lang="es-ES"/>
              <a:pPr>
                <a:defRPr/>
              </a:pPr>
              <a:t>25/04/2017</a:t>
            </a:fld>
            <a:endParaRPr lang="es-ES"/>
          </a:p>
        </p:txBody>
      </p:sp>
      <p:sp>
        <p:nvSpPr>
          <p:cNvPr id="5" name="4 Marcador de pie de página"/>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cs typeface="+mn-cs"/>
              </a:defRPr>
            </a:lvl1pPr>
          </a:lstStyle>
          <a:p>
            <a:pPr>
              <a:defRPr/>
            </a:pPr>
            <a:endParaRPr lang="es-ES"/>
          </a:p>
        </p:txBody>
      </p:sp>
      <p:sp>
        <p:nvSpPr>
          <p:cNvPr id="6" name="5 Marcador de número de diapositiva"/>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latin typeface="Calibri" panose="020F0502020204030204" pitchFamily="34" charset="0"/>
              </a:defRPr>
            </a:lvl1pPr>
          </a:lstStyle>
          <a:p>
            <a:pPr>
              <a:defRPr/>
            </a:pPr>
            <a:fld id="{D0757913-A01D-4AC0-BB30-0EC86F39A2A0}" type="slidenum">
              <a:rPr lang="es-ES" altLang="es-MX"/>
              <a:pPr>
                <a:defRPr/>
              </a:pPr>
              <a:t>‹Nº›</a:t>
            </a:fld>
            <a:endParaRPr lang="es-ES" altLang="es-MX"/>
          </a:p>
        </p:txBody>
      </p:sp>
    </p:spTree>
    <p:extLst>
      <p:ext uri="{BB962C8B-B14F-4D97-AF65-F5344CB8AC3E}">
        <p14:creationId xmlns:p14="http://schemas.microsoft.com/office/powerpoint/2010/main" val="2372166433"/>
      </p:ext>
    </p:extLst>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 id="2147483684" r:id="rId5"/>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s-MX"/>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image" Target="../media/image98.png"/><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image" Target="../media/image770.png"/><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2" Type="http://schemas.openxmlformats.org/officeDocument/2006/relationships/image" Target="../media/image100.png"/><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2" Type="http://schemas.openxmlformats.org/officeDocument/2006/relationships/image" Target="../media/image101.png"/><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2" Type="http://schemas.openxmlformats.org/officeDocument/2006/relationships/image" Target="../media/image101.png"/><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3" Type="http://schemas.openxmlformats.org/officeDocument/2006/relationships/image" Target="../media/image103.png"/><Relationship Id="rId2" Type="http://schemas.openxmlformats.org/officeDocument/2006/relationships/image" Target="../media/image102.png"/><Relationship Id="rId1" Type="http://schemas.openxmlformats.org/officeDocument/2006/relationships/slideLayout" Target="../slideLayouts/slideLayout2.xml"/><Relationship Id="rId5" Type="http://schemas.openxmlformats.org/officeDocument/2006/relationships/image" Target="../media/image840.png"/><Relationship Id="rId4" Type="http://schemas.openxmlformats.org/officeDocument/2006/relationships/image" Target="../media/image830.png"/></Relationships>
</file>

<file path=ppt/slides/_rels/slide106.xml.rels><?xml version="1.0" encoding="UTF-8" standalone="yes"?>
<Relationships xmlns="http://schemas.openxmlformats.org/package/2006/relationships"><Relationship Id="rId3" Type="http://schemas.openxmlformats.org/officeDocument/2006/relationships/image" Target="../media/image104.jpeg"/><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image" Target="../media/image105.png"/></Relationships>
</file>

<file path=ppt/slides/_rels/slide107.xml.rels><?xml version="1.0" encoding="UTF-8" standalone="yes"?>
<Relationships xmlns="http://schemas.openxmlformats.org/package/2006/relationships"><Relationship Id="rId3" Type="http://schemas.openxmlformats.org/officeDocument/2006/relationships/image" Target="../media/image107.jpg"/><Relationship Id="rId2" Type="http://schemas.openxmlformats.org/officeDocument/2006/relationships/image" Target="../media/image106.jpg"/><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3" Type="http://schemas.openxmlformats.org/officeDocument/2006/relationships/image" Target="../media/image104.jpeg"/><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image" Target="../media/image105.png"/></Relationships>
</file>

<file path=ppt/slides/_rels/slide109.xml.rels><?xml version="1.0" encoding="UTF-8" standalone="yes"?>
<Relationships xmlns="http://schemas.openxmlformats.org/package/2006/relationships"><Relationship Id="rId8" Type="http://schemas.openxmlformats.org/officeDocument/2006/relationships/image" Target="../media/image113.jpg"/><Relationship Id="rId3" Type="http://schemas.openxmlformats.org/officeDocument/2006/relationships/image" Target="../media/image108.png"/><Relationship Id="rId7" Type="http://schemas.openxmlformats.org/officeDocument/2006/relationships/image" Target="../media/image112.png"/><Relationship Id="rId2" Type="http://schemas.openxmlformats.org/officeDocument/2006/relationships/notesSlide" Target="../notesSlides/notesSlide28.xml"/><Relationship Id="rId1" Type="http://schemas.openxmlformats.org/officeDocument/2006/relationships/slideLayout" Target="../slideLayouts/slideLayout2.xml"/><Relationship Id="rId6" Type="http://schemas.openxmlformats.org/officeDocument/2006/relationships/image" Target="../media/image111.png"/><Relationship Id="rId5" Type="http://schemas.openxmlformats.org/officeDocument/2006/relationships/image" Target="../media/image110.PNG"/><Relationship Id="rId4" Type="http://schemas.openxmlformats.org/officeDocument/2006/relationships/image" Target="../media/image109.jpg"/></Relationships>
</file>

<file path=ppt/slides/_rels/slide11.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image" Target="../media/image12.jpg"/><Relationship Id="rId1" Type="http://schemas.openxmlformats.org/officeDocument/2006/relationships/slideLayout" Target="../slideLayouts/slideLayout2.xml"/><Relationship Id="rId4" Type="http://schemas.openxmlformats.org/officeDocument/2006/relationships/image" Target="../media/image14.jpg"/></Relationships>
</file>

<file path=ppt/slides/_rels/slide110.xml.rels><?xml version="1.0" encoding="UTF-8" standalone="yes"?>
<Relationships xmlns="http://schemas.openxmlformats.org/package/2006/relationships"><Relationship Id="rId3" Type="http://schemas.openxmlformats.org/officeDocument/2006/relationships/image" Target="../media/image114.PNG"/><Relationship Id="rId2" Type="http://schemas.openxmlformats.org/officeDocument/2006/relationships/notesSlide" Target="../notesSlides/notesSlide29.xml"/><Relationship Id="rId1" Type="http://schemas.openxmlformats.org/officeDocument/2006/relationships/slideLayout" Target="../slideLayouts/slideLayout2.xml"/><Relationship Id="rId6" Type="http://schemas.openxmlformats.org/officeDocument/2006/relationships/image" Target="../media/image117.PNG"/><Relationship Id="rId5" Type="http://schemas.openxmlformats.org/officeDocument/2006/relationships/image" Target="../media/image116.PNG"/><Relationship Id="rId4" Type="http://schemas.openxmlformats.org/officeDocument/2006/relationships/image" Target="../media/image115.PNG"/></Relationships>
</file>

<file path=ppt/slides/_rels/slide111.xml.rels><?xml version="1.0" encoding="UTF-8" standalone="yes"?>
<Relationships xmlns="http://schemas.openxmlformats.org/package/2006/relationships"><Relationship Id="rId3" Type="http://schemas.openxmlformats.org/officeDocument/2006/relationships/image" Target="../media/image118.jpg"/><Relationship Id="rId2" Type="http://schemas.openxmlformats.org/officeDocument/2006/relationships/notesSlide" Target="../notesSlides/notesSlide30.xml"/><Relationship Id="rId1" Type="http://schemas.openxmlformats.org/officeDocument/2006/relationships/slideLayout" Target="../slideLayouts/slideLayout2.xml"/><Relationship Id="rId4" Type="http://schemas.openxmlformats.org/officeDocument/2006/relationships/image" Target="../media/image119.png"/></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image" Target="../media/image15.jpg"/><Relationship Id="rId1" Type="http://schemas.openxmlformats.org/officeDocument/2006/relationships/slideLayout" Target="../slideLayouts/slideLayout22.xml"/><Relationship Id="rId4" Type="http://schemas.openxmlformats.org/officeDocument/2006/relationships/image" Target="../media/image14.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hyperlink" Target="http://www.cenace.gob.mx/Paginas/Publicas/MercadoOperacion/SubastasLP.aspx" TargetMode="Externa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hyperlink" Target="Anexo%20IV.1%20Formato%20para%20la%20solicitud%20de%20registro%20de%20comprador.docx" TargetMode="External"/><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18.jpeg"/></Relationships>
</file>

<file path=ppt/slides/_rels/slide22.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2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8" Type="http://schemas.microsoft.com/office/2007/relationships/diagramDrawing" Target="../diagrams/drawing3.xml"/><Relationship Id="rId3" Type="http://schemas.openxmlformats.org/officeDocument/2006/relationships/image" Target="../media/image21.jpeg"/><Relationship Id="rId7" Type="http://schemas.openxmlformats.org/officeDocument/2006/relationships/diagramColors" Target="../diagrams/colors3.xm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diagramQuickStyle" Target="../diagrams/quickStyle3.xml"/><Relationship Id="rId5" Type="http://schemas.openxmlformats.org/officeDocument/2006/relationships/diagramLayout" Target="../diagrams/layout3.xml"/><Relationship Id="rId4" Type="http://schemas.openxmlformats.org/officeDocument/2006/relationships/diagramData" Target="../diagrams/data3.xml"/><Relationship Id="rId9" Type="http://schemas.openxmlformats.org/officeDocument/2006/relationships/image" Target="../media/image22.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23.jpeg"/></Relationships>
</file>

<file path=ppt/slides/_rels/slide27.xml.rels><?xml version="1.0" encoding="UTF-8" standalone="yes"?>
<Relationships xmlns="http://schemas.openxmlformats.org/package/2006/relationships"><Relationship Id="rId8" Type="http://schemas.openxmlformats.org/officeDocument/2006/relationships/diagramData" Target="../diagrams/data5.xml"/><Relationship Id="rId13" Type="http://schemas.openxmlformats.org/officeDocument/2006/relationships/diagramData" Target="../diagrams/data6.xml"/><Relationship Id="rId3" Type="http://schemas.openxmlformats.org/officeDocument/2006/relationships/diagramData" Target="../diagrams/data4.xml"/><Relationship Id="rId7" Type="http://schemas.microsoft.com/office/2007/relationships/diagramDrawing" Target="../diagrams/drawing4.xml"/><Relationship Id="rId12" Type="http://schemas.microsoft.com/office/2007/relationships/diagramDrawing" Target="../diagrams/drawing5.xml"/><Relationship Id="rId17" Type="http://schemas.microsoft.com/office/2007/relationships/diagramDrawing" Target="../diagrams/drawing6.xml"/><Relationship Id="rId2" Type="http://schemas.openxmlformats.org/officeDocument/2006/relationships/notesSlide" Target="../notesSlides/notesSlide5.xml"/><Relationship Id="rId16" Type="http://schemas.openxmlformats.org/officeDocument/2006/relationships/diagramColors" Target="../diagrams/colors6.xml"/><Relationship Id="rId1" Type="http://schemas.openxmlformats.org/officeDocument/2006/relationships/slideLayout" Target="../slideLayouts/slideLayout2.xml"/><Relationship Id="rId6" Type="http://schemas.openxmlformats.org/officeDocument/2006/relationships/diagramColors" Target="../diagrams/colors4.xml"/><Relationship Id="rId11" Type="http://schemas.openxmlformats.org/officeDocument/2006/relationships/diagramColors" Target="../diagrams/colors5.xml"/><Relationship Id="rId5" Type="http://schemas.openxmlformats.org/officeDocument/2006/relationships/diagramQuickStyle" Target="../diagrams/quickStyle4.xml"/><Relationship Id="rId15" Type="http://schemas.openxmlformats.org/officeDocument/2006/relationships/diagramQuickStyle" Target="../diagrams/quickStyle6.xml"/><Relationship Id="rId10" Type="http://schemas.openxmlformats.org/officeDocument/2006/relationships/diagramQuickStyle" Target="../diagrams/quickStyle5.xml"/><Relationship Id="rId4" Type="http://schemas.openxmlformats.org/officeDocument/2006/relationships/diagramLayout" Target="../diagrams/layout4.xml"/><Relationship Id="rId9" Type="http://schemas.openxmlformats.org/officeDocument/2006/relationships/diagramLayout" Target="../diagrams/layout5.xml"/><Relationship Id="rId14" Type="http://schemas.openxmlformats.org/officeDocument/2006/relationships/diagramLayout" Target="../diagrams/layout6.xml"/></Relationships>
</file>

<file path=ppt/slides/_rels/slide28.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25.emf"/><Relationship Id="rId4" Type="http://schemas.openxmlformats.org/officeDocument/2006/relationships/chart" Target="../charts/chart3.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26.emf"/><Relationship Id="rId4" Type="http://schemas.openxmlformats.org/officeDocument/2006/relationships/image" Target="../media/image24.png"/></Relationships>
</file>

<file path=ppt/slides/_rels/slide31.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chart" Target="../charts/chart8.xml"/><Relationship Id="rId5" Type="http://schemas.openxmlformats.org/officeDocument/2006/relationships/chart" Target="../charts/chart7.xml"/><Relationship Id="rId4" Type="http://schemas.openxmlformats.org/officeDocument/2006/relationships/chart" Target="../charts/chart6.xml"/></Relationships>
</file>

<file path=ppt/slides/_rels/slide32.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28.gif"/><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32.png"/><Relationship Id="rId5" Type="http://schemas.openxmlformats.org/officeDocument/2006/relationships/image" Target="../media/image31.jpg"/><Relationship Id="rId4" Type="http://schemas.openxmlformats.org/officeDocument/2006/relationships/image" Target="../media/image30.jp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jpeg"/><Relationship Id="rId1" Type="http://schemas.openxmlformats.org/officeDocument/2006/relationships/slideLayout" Target="../slideLayouts/slideLayout2.xml"/><Relationship Id="rId4" Type="http://schemas.openxmlformats.org/officeDocument/2006/relationships/image" Target="../media/image35.png"/></Relationships>
</file>

<file path=ppt/slides/_rels/slide41.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diagramData" Target="../diagrams/data7.xml"/><Relationship Id="rId7" Type="http://schemas.microsoft.com/office/2007/relationships/diagramDrawing" Target="../diagrams/drawing7.xml"/><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diagramColors" Target="../diagrams/colors7.xml"/><Relationship Id="rId5" Type="http://schemas.openxmlformats.org/officeDocument/2006/relationships/diagramQuickStyle" Target="../diagrams/quickStyle7.xml"/><Relationship Id="rId4" Type="http://schemas.openxmlformats.org/officeDocument/2006/relationships/diagramLayout" Target="../diagrams/layout7.xml"/></Relationships>
</file>

<file path=ppt/slides/_rels/slide44.xml.rels><?xml version="1.0" encoding="UTF-8" standalone="yes"?>
<Relationships xmlns="http://schemas.openxmlformats.org/package/2006/relationships"><Relationship Id="rId3" Type="http://schemas.openxmlformats.org/officeDocument/2006/relationships/diagramData" Target="../diagrams/data8.xml"/><Relationship Id="rId7" Type="http://schemas.microsoft.com/office/2007/relationships/diagramDrawing" Target="../diagrams/drawing8.xml"/><Relationship Id="rId2" Type="http://schemas.openxmlformats.org/officeDocument/2006/relationships/image" Target="../media/image42.jpeg"/><Relationship Id="rId1" Type="http://schemas.openxmlformats.org/officeDocument/2006/relationships/slideLayout" Target="../slideLayouts/slideLayout2.xml"/><Relationship Id="rId6" Type="http://schemas.openxmlformats.org/officeDocument/2006/relationships/diagramColors" Target="../diagrams/colors8.xml"/><Relationship Id="rId5" Type="http://schemas.openxmlformats.org/officeDocument/2006/relationships/diagramQuickStyle" Target="../diagrams/quickStyle8.xml"/><Relationship Id="rId4" Type="http://schemas.openxmlformats.org/officeDocument/2006/relationships/diagramLayout" Target="../diagrams/layout8.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diagramLayout" Target="../diagrams/layout9.xml"/><Relationship Id="rId2" Type="http://schemas.openxmlformats.org/officeDocument/2006/relationships/diagramData" Target="../diagrams/data9.xml"/><Relationship Id="rId1" Type="http://schemas.openxmlformats.org/officeDocument/2006/relationships/slideLayout" Target="../slideLayouts/slideLayout2.xml"/><Relationship Id="rId6" Type="http://schemas.microsoft.com/office/2007/relationships/diagramDrawing" Target="../diagrams/drawing9.xml"/><Relationship Id="rId5" Type="http://schemas.openxmlformats.org/officeDocument/2006/relationships/diagramColors" Target="../diagrams/colors9.xml"/><Relationship Id="rId4" Type="http://schemas.openxmlformats.org/officeDocument/2006/relationships/diagramQuickStyle" Target="../diagrams/quickStyle9.xml"/></Relationships>
</file>

<file path=ppt/slides/_rels/slide48.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jpe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8" Type="http://schemas.openxmlformats.org/officeDocument/2006/relationships/image" Target="../media/image53.jpg"/><Relationship Id="rId3" Type="http://schemas.openxmlformats.org/officeDocument/2006/relationships/image" Target="../media/image48.jpg"/><Relationship Id="rId7" Type="http://schemas.openxmlformats.org/officeDocument/2006/relationships/image" Target="../media/image52.jpg"/><Relationship Id="rId2" Type="http://schemas.openxmlformats.org/officeDocument/2006/relationships/image" Target="../media/image47.jpg"/><Relationship Id="rId1" Type="http://schemas.openxmlformats.org/officeDocument/2006/relationships/slideLayout" Target="../slideLayouts/slideLayout2.xml"/><Relationship Id="rId6" Type="http://schemas.openxmlformats.org/officeDocument/2006/relationships/image" Target="../media/image51.jpg"/><Relationship Id="rId11" Type="http://schemas.openxmlformats.org/officeDocument/2006/relationships/image" Target="../media/image56.jpg"/><Relationship Id="rId5" Type="http://schemas.openxmlformats.org/officeDocument/2006/relationships/image" Target="../media/image50.jpg"/><Relationship Id="rId10" Type="http://schemas.openxmlformats.org/officeDocument/2006/relationships/image" Target="../media/image55.jpg"/><Relationship Id="rId4" Type="http://schemas.openxmlformats.org/officeDocument/2006/relationships/image" Target="../media/image49.jpg"/><Relationship Id="rId9" Type="http://schemas.openxmlformats.org/officeDocument/2006/relationships/image" Target="../media/image54.jpg"/></Relationships>
</file>

<file path=ppt/slides/_rels/slide51.xml.rels><?xml version="1.0" encoding="UTF-8" standalone="yes"?>
<Relationships xmlns="http://schemas.openxmlformats.org/package/2006/relationships"><Relationship Id="rId3" Type="http://schemas.openxmlformats.org/officeDocument/2006/relationships/diagramLayout" Target="../diagrams/layout10.xml"/><Relationship Id="rId2" Type="http://schemas.openxmlformats.org/officeDocument/2006/relationships/diagramData" Target="../diagrams/data10.xml"/><Relationship Id="rId1" Type="http://schemas.openxmlformats.org/officeDocument/2006/relationships/slideLayout" Target="../slideLayouts/slideLayout2.xml"/><Relationship Id="rId6" Type="http://schemas.microsoft.com/office/2007/relationships/diagramDrawing" Target="../diagrams/drawing10.xml"/><Relationship Id="rId5" Type="http://schemas.openxmlformats.org/officeDocument/2006/relationships/diagramColors" Target="../diagrams/colors10.xml"/><Relationship Id="rId4" Type="http://schemas.openxmlformats.org/officeDocument/2006/relationships/diagramQuickStyle" Target="../diagrams/quickStyle10.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341.png"/><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8" Type="http://schemas.openxmlformats.org/officeDocument/2006/relationships/diagramData" Target="../diagrams/data12.xml"/><Relationship Id="rId13" Type="http://schemas.openxmlformats.org/officeDocument/2006/relationships/diagramData" Target="../diagrams/data13.xml"/><Relationship Id="rId18" Type="http://schemas.openxmlformats.org/officeDocument/2006/relationships/diagramData" Target="../diagrams/data14.xml"/><Relationship Id="rId26" Type="http://schemas.openxmlformats.org/officeDocument/2006/relationships/diagramColors" Target="../diagrams/colors15.xml"/><Relationship Id="rId3" Type="http://schemas.openxmlformats.org/officeDocument/2006/relationships/diagramData" Target="../diagrams/data11.xml"/><Relationship Id="rId21" Type="http://schemas.openxmlformats.org/officeDocument/2006/relationships/diagramColors" Target="../diagrams/colors14.xml"/><Relationship Id="rId7" Type="http://schemas.microsoft.com/office/2007/relationships/diagramDrawing" Target="../diagrams/drawing11.xml"/><Relationship Id="rId12" Type="http://schemas.microsoft.com/office/2007/relationships/diagramDrawing" Target="../diagrams/drawing12.xml"/><Relationship Id="rId17" Type="http://schemas.microsoft.com/office/2007/relationships/diagramDrawing" Target="../diagrams/drawing13.xml"/><Relationship Id="rId25" Type="http://schemas.openxmlformats.org/officeDocument/2006/relationships/diagramQuickStyle" Target="../diagrams/quickStyle15.xml"/><Relationship Id="rId2" Type="http://schemas.openxmlformats.org/officeDocument/2006/relationships/notesSlide" Target="../notesSlides/notesSlide14.xml"/><Relationship Id="rId16" Type="http://schemas.openxmlformats.org/officeDocument/2006/relationships/diagramColors" Target="../diagrams/colors13.xml"/><Relationship Id="rId20" Type="http://schemas.openxmlformats.org/officeDocument/2006/relationships/diagramQuickStyle" Target="../diagrams/quickStyle14.xml"/><Relationship Id="rId29" Type="http://schemas.openxmlformats.org/officeDocument/2006/relationships/diagramLayout" Target="../diagrams/layout16.xml"/><Relationship Id="rId1" Type="http://schemas.openxmlformats.org/officeDocument/2006/relationships/slideLayout" Target="../slideLayouts/slideLayout2.xml"/><Relationship Id="rId6" Type="http://schemas.openxmlformats.org/officeDocument/2006/relationships/diagramColors" Target="../diagrams/colors11.xml"/><Relationship Id="rId11" Type="http://schemas.openxmlformats.org/officeDocument/2006/relationships/diagramColors" Target="../diagrams/colors12.xml"/><Relationship Id="rId24" Type="http://schemas.openxmlformats.org/officeDocument/2006/relationships/diagramLayout" Target="../diagrams/layout15.xml"/><Relationship Id="rId32" Type="http://schemas.microsoft.com/office/2007/relationships/diagramDrawing" Target="../diagrams/drawing16.xml"/><Relationship Id="rId5" Type="http://schemas.openxmlformats.org/officeDocument/2006/relationships/diagramQuickStyle" Target="../diagrams/quickStyle11.xml"/><Relationship Id="rId15" Type="http://schemas.openxmlformats.org/officeDocument/2006/relationships/diagramQuickStyle" Target="../diagrams/quickStyle13.xml"/><Relationship Id="rId23" Type="http://schemas.openxmlformats.org/officeDocument/2006/relationships/diagramData" Target="../diagrams/data15.xml"/><Relationship Id="rId28" Type="http://schemas.openxmlformats.org/officeDocument/2006/relationships/diagramData" Target="../diagrams/data16.xml"/><Relationship Id="rId10" Type="http://schemas.openxmlformats.org/officeDocument/2006/relationships/diagramQuickStyle" Target="../diagrams/quickStyle12.xml"/><Relationship Id="rId19" Type="http://schemas.openxmlformats.org/officeDocument/2006/relationships/diagramLayout" Target="../diagrams/layout14.xml"/><Relationship Id="rId31" Type="http://schemas.openxmlformats.org/officeDocument/2006/relationships/diagramColors" Target="../diagrams/colors16.xml"/><Relationship Id="rId4" Type="http://schemas.openxmlformats.org/officeDocument/2006/relationships/diagramLayout" Target="../diagrams/layout11.xml"/><Relationship Id="rId9" Type="http://schemas.openxmlformats.org/officeDocument/2006/relationships/diagramLayout" Target="../diagrams/layout12.xml"/><Relationship Id="rId14" Type="http://schemas.openxmlformats.org/officeDocument/2006/relationships/diagramLayout" Target="../diagrams/layout13.xml"/><Relationship Id="rId22" Type="http://schemas.microsoft.com/office/2007/relationships/diagramDrawing" Target="../diagrams/drawing14.xml"/><Relationship Id="rId27" Type="http://schemas.microsoft.com/office/2007/relationships/diagramDrawing" Target="../diagrams/drawing15.xml"/><Relationship Id="rId30" Type="http://schemas.openxmlformats.org/officeDocument/2006/relationships/diagramQuickStyle" Target="../diagrams/quickStyle16.xml"/></Relationships>
</file>

<file path=ppt/slides/_rels/slide56.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57.jpg"/><Relationship Id="rId1" Type="http://schemas.openxmlformats.org/officeDocument/2006/relationships/slideLayout" Target="../slideLayouts/slideLayout2.xml"/><Relationship Id="rId6" Type="http://schemas.openxmlformats.org/officeDocument/2006/relationships/image" Target="../media/image61.png"/><Relationship Id="rId5" Type="http://schemas.openxmlformats.org/officeDocument/2006/relationships/image" Target="../media/image60.png"/><Relationship Id="rId4" Type="http://schemas.openxmlformats.org/officeDocument/2006/relationships/image" Target="../media/image59.png"/></Relationships>
</file>

<file path=ppt/slides/_rels/slide57.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image" Target="../media/image62.png"/><Relationship Id="rId1" Type="http://schemas.openxmlformats.org/officeDocument/2006/relationships/slideLayout" Target="../slideLayouts/slideLayout2.xml"/><Relationship Id="rId6" Type="http://schemas.openxmlformats.org/officeDocument/2006/relationships/image" Target="../media/image66.png"/><Relationship Id="rId5" Type="http://schemas.openxmlformats.org/officeDocument/2006/relationships/image" Target="../media/image65.png"/><Relationship Id="rId4" Type="http://schemas.openxmlformats.org/officeDocument/2006/relationships/image" Target="../media/image64.png"/></Relationships>
</file>

<file path=ppt/slides/_rels/slide58.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image" Target="../media/image57.jpg"/><Relationship Id="rId1" Type="http://schemas.openxmlformats.org/officeDocument/2006/relationships/slideLayout" Target="../slideLayouts/slideLayout2.xml"/><Relationship Id="rId5" Type="http://schemas.openxmlformats.org/officeDocument/2006/relationships/image" Target="../media/image67.png"/><Relationship Id="rId4" Type="http://schemas.openxmlformats.org/officeDocument/2006/relationships/image" Target="../media/image61.png"/></Relationships>
</file>

<file path=ppt/slides/_rels/slide59.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image" Target="../media/image68.png"/><Relationship Id="rId1" Type="http://schemas.openxmlformats.org/officeDocument/2006/relationships/slideLayout" Target="../slideLayouts/slideLayout2.xml"/><Relationship Id="rId6" Type="http://schemas.openxmlformats.org/officeDocument/2006/relationships/image" Target="../media/image72.png"/><Relationship Id="rId5" Type="http://schemas.openxmlformats.org/officeDocument/2006/relationships/image" Target="../media/image71.png"/><Relationship Id="rId4" Type="http://schemas.openxmlformats.org/officeDocument/2006/relationships/image" Target="../media/image70.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3" Type="http://schemas.openxmlformats.org/officeDocument/2006/relationships/diagramLayout" Target="../diagrams/layout17.xml"/><Relationship Id="rId2" Type="http://schemas.openxmlformats.org/officeDocument/2006/relationships/diagramData" Target="../diagrams/data17.xml"/><Relationship Id="rId1" Type="http://schemas.openxmlformats.org/officeDocument/2006/relationships/slideLayout" Target="../slideLayouts/slideLayout2.xml"/><Relationship Id="rId6" Type="http://schemas.microsoft.com/office/2007/relationships/diagramDrawing" Target="../diagrams/drawing17.xml"/><Relationship Id="rId5" Type="http://schemas.openxmlformats.org/officeDocument/2006/relationships/diagramColors" Target="../diagrams/colors17.xml"/><Relationship Id="rId4" Type="http://schemas.openxmlformats.org/officeDocument/2006/relationships/diagramQuickStyle" Target="../diagrams/quickStyle17.xml"/></Relationships>
</file>

<file path=ppt/slides/_rels/slide61.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78.png"/></Relationships>
</file>

<file path=ppt/slides/_rels/slide62.xml.rels><?xml version="1.0" encoding="UTF-8" standalone="yes"?>
<Relationships xmlns="http://schemas.openxmlformats.org/package/2006/relationships"><Relationship Id="rId2" Type="http://schemas.openxmlformats.org/officeDocument/2006/relationships/image" Target="../media/image79.pn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79.pn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79.pn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79.pn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79.pn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79.pn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79.pn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image" Target="../media/image79.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81.emf"/><Relationship Id="rId2" Type="http://schemas.openxmlformats.org/officeDocument/2006/relationships/image" Target="../media/image80.pn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8" Type="http://schemas.openxmlformats.org/officeDocument/2006/relationships/image" Target="../media/image82.png"/><Relationship Id="rId3" Type="http://schemas.openxmlformats.org/officeDocument/2006/relationships/diagramData" Target="../diagrams/data18.xml"/><Relationship Id="rId7" Type="http://schemas.microsoft.com/office/2007/relationships/diagramDrawing" Target="../diagrams/drawing18.xml"/><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diagramColors" Target="../diagrams/colors18.xml"/><Relationship Id="rId5" Type="http://schemas.openxmlformats.org/officeDocument/2006/relationships/diagramQuickStyle" Target="../diagrams/quickStyle18.xml"/><Relationship Id="rId4" Type="http://schemas.openxmlformats.org/officeDocument/2006/relationships/diagramLayout" Target="../diagrams/layout18.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image" Target="../media/image83.emf"/><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notesSlide" Target="../notesSlides/notesSlide19.xml"/><Relationship Id="rId1" Type="http://schemas.openxmlformats.org/officeDocument/2006/relationships/slideLayout" Target="../slideLayouts/slideLayout2.xml"/><Relationship Id="rId5" Type="http://schemas.openxmlformats.org/officeDocument/2006/relationships/image" Target="../media/image85.png"/><Relationship Id="rId4" Type="http://schemas.microsoft.com/office/2007/relationships/hdphoto" Target="../media/hdphoto1.wdp"/></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3" Type="http://schemas.openxmlformats.org/officeDocument/2006/relationships/hyperlink" Target="http://cenace.gob.mx/Paginas/Publicas/MercadoOperacion/Garantias.aspx" TargetMode="External"/><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image" Target="../media/image28.gif"/><Relationship Id="rId1" Type="http://schemas.openxmlformats.org/officeDocument/2006/relationships/slideLayout" Target="../slideLayouts/slideLayout1.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image" Target="../media/image86.PNG"/><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3" Type="http://schemas.openxmlformats.org/officeDocument/2006/relationships/image" Target="../media/image88.jpg"/><Relationship Id="rId2" Type="http://schemas.openxmlformats.org/officeDocument/2006/relationships/image" Target="../media/image87.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2" Type="http://schemas.openxmlformats.org/officeDocument/2006/relationships/image" Target="../media/image28.gif"/><Relationship Id="rId1" Type="http://schemas.openxmlformats.org/officeDocument/2006/relationships/slideLayout" Target="../slideLayouts/slideLayout1.xml"/></Relationships>
</file>

<file path=ppt/slides/_rels/slide91.xml.rels><?xml version="1.0" encoding="UTF-8" standalone="yes"?>
<Relationships xmlns="http://schemas.openxmlformats.org/package/2006/relationships"><Relationship Id="rId3" Type="http://schemas.openxmlformats.org/officeDocument/2006/relationships/image" Target="../media/image89.jp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90.png"/></Relationships>
</file>

<file path=ppt/slides/_rels/slide92.xml.rels><?xml version="1.0" encoding="UTF-8" standalone="yes"?>
<Relationships xmlns="http://schemas.openxmlformats.org/package/2006/relationships"><Relationship Id="rId3" Type="http://schemas.openxmlformats.org/officeDocument/2006/relationships/image" Target="../media/image92.jpg"/><Relationship Id="rId2" Type="http://schemas.openxmlformats.org/officeDocument/2006/relationships/image" Target="../media/image91.jpg"/><Relationship Id="rId1" Type="http://schemas.openxmlformats.org/officeDocument/2006/relationships/slideLayout" Target="../slideLayouts/slideLayout2.xml"/><Relationship Id="rId4" Type="http://schemas.openxmlformats.org/officeDocument/2006/relationships/image" Target="../media/image93.png"/></Relationships>
</file>

<file path=ppt/slides/_rels/slide93.xml.rels><?xml version="1.0" encoding="UTF-8" standalone="yes"?>
<Relationships xmlns="http://schemas.openxmlformats.org/package/2006/relationships"><Relationship Id="rId3" Type="http://schemas.openxmlformats.org/officeDocument/2006/relationships/image" Target="../media/image92.jpg"/><Relationship Id="rId2" Type="http://schemas.openxmlformats.org/officeDocument/2006/relationships/image" Target="../media/image91.jpg"/><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2" Type="http://schemas.openxmlformats.org/officeDocument/2006/relationships/image" Target="../media/image93.png"/><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image" Target="../media/image90.png"/><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97.xml.rels><?xml version="1.0" encoding="UTF-8" standalone="yes"?>
<Relationships xmlns="http://schemas.openxmlformats.org/package/2006/relationships"><Relationship Id="rId8" Type="http://schemas.openxmlformats.org/officeDocument/2006/relationships/image" Target="../media/image95.jpeg"/><Relationship Id="rId3" Type="http://schemas.openxmlformats.org/officeDocument/2006/relationships/diagramLayout" Target="../diagrams/layout19.xml"/><Relationship Id="rId7" Type="http://schemas.openxmlformats.org/officeDocument/2006/relationships/image" Target="../media/image94.png"/><Relationship Id="rId2" Type="http://schemas.openxmlformats.org/officeDocument/2006/relationships/diagramData" Target="../diagrams/data19.xml"/><Relationship Id="rId1" Type="http://schemas.openxmlformats.org/officeDocument/2006/relationships/slideLayout" Target="../slideLayouts/slideLayout2.xml"/><Relationship Id="rId6" Type="http://schemas.microsoft.com/office/2007/relationships/diagramDrawing" Target="../diagrams/drawing19.xml"/><Relationship Id="rId5" Type="http://schemas.openxmlformats.org/officeDocument/2006/relationships/diagramColors" Target="../diagrams/colors19.xml"/><Relationship Id="rId4" Type="http://schemas.openxmlformats.org/officeDocument/2006/relationships/diagramQuickStyle" Target="../diagrams/quickStyle19.xml"/></Relationships>
</file>

<file path=ppt/slides/_rels/slide98.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image" Target="../media/image94.png"/><Relationship Id="rId1" Type="http://schemas.openxmlformats.org/officeDocument/2006/relationships/slideLayout" Target="../slideLayouts/slideLayout2.xml"/><Relationship Id="rId4" Type="http://schemas.openxmlformats.org/officeDocument/2006/relationships/image" Target="../media/image97.png"/></Relationships>
</file>

<file path=ppt/slides/_rels/slide99.xml.rels><?xml version="1.0" encoding="UTF-8" standalone="yes"?>
<Relationships xmlns="http://schemas.openxmlformats.org/package/2006/relationships"><Relationship Id="rId2" Type="http://schemas.openxmlformats.org/officeDocument/2006/relationships/image" Target="../media/image620.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1 Título"/>
          <p:cNvSpPr txBox="1">
            <a:spLocks/>
          </p:cNvSpPr>
          <p:nvPr/>
        </p:nvSpPr>
        <p:spPr>
          <a:xfrm>
            <a:off x="827584" y="3789040"/>
            <a:ext cx="7772400" cy="1181993"/>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lumMod val="65000"/>
                    <a:lumOff val="35000"/>
                  </a:schemeClr>
                </a:solidFill>
                <a:latin typeface="Trajan Pro" pitchFamily="18" charset="0"/>
                <a:ea typeface="+mj-ea"/>
                <a:cs typeface="+mj-cs"/>
              </a:defRPr>
            </a:lvl1pPr>
          </a:lstStyle>
          <a:p>
            <a:r>
              <a:rPr lang="es-MX" sz="3600" b="1" dirty="0">
                <a:latin typeface="Tahoma" charset="0"/>
                <a:ea typeface="Tahoma" charset="0"/>
                <a:cs typeface="Tahoma" charset="0"/>
              </a:rPr>
              <a:t>1ra Subasta de Largo Plazo 2017</a:t>
            </a:r>
            <a:endParaRPr lang="es-ES" sz="3600" b="1" dirty="0">
              <a:latin typeface="Tahoma" charset="0"/>
              <a:ea typeface="Tahoma" charset="0"/>
              <a:cs typeface="Tahoma" charset="0"/>
            </a:endParaRPr>
          </a:p>
        </p:txBody>
      </p:sp>
    </p:spTree>
    <p:extLst>
      <p:ext uri="{BB962C8B-B14F-4D97-AF65-F5344CB8AC3E}">
        <p14:creationId xmlns:p14="http://schemas.microsoft.com/office/powerpoint/2010/main" val="197053006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3491880" y="332656"/>
            <a:ext cx="5194920" cy="864096"/>
          </a:xfrm>
        </p:spPr>
        <p:txBody>
          <a:bodyPr/>
          <a:lstStyle/>
          <a:p>
            <a:r>
              <a:rPr lang="es-MX" dirty="0">
                <a:solidFill>
                  <a:schemeClr val="tx1"/>
                </a:solidFill>
              </a:rPr>
              <a:t>Pago de Bases de Licitación</a:t>
            </a:r>
            <a:endParaRPr lang="es-ES" dirty="0">
              <a:solidFill>
                <a:schemeClr val="tx1"/>
              </a:solidFill>
            </a:endParaRPr>
          </a:p>
        </p:txBody>
      </p:sp>
      <p:sp>
        <p:nvSpPr>
          <p:cNvPr id="4" name="Rectangle 1"/>
          <p:cNvSpPr txBox="1">
            <a:spLocks noChangeArrowheads="1"/>
          </p:cNvSpPr>
          <p:nvPr/>
        </p:nvSpPr>
        <p:spPr bwMode="auto">
          <a:xfrm>
            <a:off x="755576" y="1490301"/>
            <a:ext cx="7474475"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spAutoFit/>
          </a:bodyPr>
          <a:lstStyle>
            <a:lvl1pPr marL="0" indent="0" algn="l" defTabSz="914400" rtl="0" eaLnBrk="1" latinLnBrk="0" hangingPunct="1">
              <a:spcBef>
                <a:spcPct val="20000"/>
              </a:spcBef>
              <a:buFont typeface="Arial" pitchFamily="34" charset="0"/>
              <a:buNone/>
              <a:defRPr sz="1500" kern="1200">
                <a:solidFill>
                  <a:schemeClr val="tx1"/>
                </a:solidFill>
                <a:latin typeface="+mn-lt"/>
                <a:ea typeface="+mn-ea"/>
                <a:cs typeface="+mn-cs"/>
              </a:defRPr>
            </a:lvl1pPr>
            <a:lvl2pPr marL="268288" indent="4763" algn="l" defTabSz="914400" rtl="0" eaLnBrk="1" latinLnBrk="0" hangingPunct="1">
              <a:spcBef>
                <a:spcPct val="20000"/>
              </a:spcBef>
              <a:buFont typeface="Arial" pitchFamily="34" charset="0"/>
              <a:buNone/>
              <a:defRPr sz="1500" kern="1200">
                <a:solidFill>
                  <a:schemeClr val="tx1"/>
                </a:solidFill>
                <a:latin typeface="+mn-lt"/>
                <a:ea typeface="+mn-ea"/>
                <a:cs typeface="+mn-cs"/>
              </a:defRPr>
            </a:lvl2pPr>
            <a:lvl3pPr marL="623888" indent="0" algn="l" defTabSz="914400" rtl="0" eaLnBrk="1" latinLnBrk="0" hangingPunct="1">
              <a:spcBef>
                <a:spcPct val="20000"/>
              </a:spcBef>
              <a:buFont typeface="Arial" pitchFamily="34" charset="0"/>
              <a:buNone/>
              <a:defRPr sz="1500" kern="1200">
                <a:solidFill>
                  <a:schemeClr val="tx1"/>
                </a:solidFill>
                <a:latin typeface="+mn-lt"/>
                <a:ea typeface="+mn-ea"/>
                <a:cs typeface="+mn-cs"/>
              </a:defRPr>
            </a:lvl3pPr>
            <a:lvl4pPr marL="993775" indent="0" algn="l" defTabSz="914400" rtl="0" eaLnBrk="1" latinLnBrk="0" hangingPunct="1">
              <a:spcBef>
                <a:spcPct val="20000"/>
              </a:spcBef>
              <a:buFont typeface="Arial" pitchFamily="34" charset="0"/>
              <a:buNone/>
              <a:defRPr sz="1500" kern="1200">
                <a:solidFill>
                  <a:schemeClr val="tx1"/>
                </a:solidFill>
                <a:latin typeface="+mn-lt"/>
                <a:ea typeface="+mn-ea"/>
                <a:cs typeface="+mn-cs"/>
              </a:defRPr>
            </a:lvl4pPr>
            <a:lvl5pPr marL="1344613" indent="0" algn="l" defTabSz="914400" rtl="0" eaLnBrk="1" latinLnBrk="0" hangingPunct="1">
              <a:spcBef>
                <a:spcPct val="20000"/>
              </a:spcBef>
              <a:buFont typeface="Arial" pitchFamily="34" charset="0"/>
              <a:buNone/>
              <a:defRPr sz="15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just" eaLnBrk="0" fontAlgn="base" hangingPunct="0">
              <a:spcBef>
                <a:spcPct val="0"/>
              </a:spcBef>
              <a:spcAft>
                <a:spcPct val="0"/>
              </a:spcAft>
              <a:buFontTx/>
              <a:buNone/>
            </a:pPr>
            <a:r>
              <a:rPr lang="es-ES_tradnl" altLang="es-MX" sz="1800" dirty="0">
                <a:latin typeface="Arial" panose="020B0604020202020204" pitchFamily="34" charset="0"/>
              </a:rPr>
              <a:t>Los interesados en participar en la subasta como vendedor o comprador deberá realizar un pago por concepto de compra de las Bases de Licitación. </a:t>
            </a:r>
            <a:endParaRPr lang="es-MX" altLang="es-MX" sz="1800" dirty="0">
              <a:latin typeface="Arial" panose="020B0604020202020204" pitchFamily="34" charset="0"/>
            </a:endParaRPr>
          </a:p>
          <a:p>
            <a:pPr algn="just" eaLnBrk="0" fontAlgn="base" hangingPunct="0">
              <a:spcBef>
                <a:spcPct val="0"/>
              </a:spcBef>
              <a:spcAft>
                <a:spcPct val="0"/>
              </a:spcAft>
              <a:buFontTx/>
              <a:buNone/>
            </a:pPr>
            <a:endParaRPr lang="es-MX" altLang="es-MX" sz="1800" dirty="0">
              <a:latin typeface="Arial" panose="020B0604020202020204" pitchFamily="34" charset="0"/>
            </a:endParaRPr>
          </a:p>
        </p:txBody>
      </p:sp>
      <p:sp>
        <p:nvSpPr>
          <p:cNvPr id="6" name="Rectángulo 5"/>
          <p:cNvSpPr/>
          <p:nvPr/>
        </p:nvSpPr>
        <p:spPr>
          <a:xfrm>
            <a:off x="2195736" y="2915652"/>
            <a:ext cx="5301451" cy="369332"/>
          </a:xfrm>
          <a:prstGeom prst="rect">
            <a:avLst/>
          </a:prstGeom>
        </p:spPr>
        <p:style>
          <a:lnRef idx="2">
            <a:schemeClr val="accent1"/>
          </a:lnRef>
          <a:fillRef idx="1">
            <a:schemeClr val="lt1"/>
          </a:fillRef>
          <a:effectRef idx="0">
            <a:schemeClr val="accent1"/>
          </a:effectRef>
          <a:fontRef idx="minor">
            <a:schemeClr val="dk1"/>
          </a:fontRef>
        </p:style>
        <p:txBody>
          <a:bodyPr wrap="none">
            <a:spAutoFit/>
          </a:bodyPr>
          <a:lstStyle/>
          <a:p>
            <a:r>
              <a:rPr lang="es-MX" b="1" dirty="0">
                <a:latin typeface="Arial" panose="020B0604020202020204" pitchFamily="34" charset="0"/>
                <a:cs typeface="Arial" panose="020B0604020202020204" pitchFamily="34" charset="0"/>
              </a:rPr>
              <a:t>5,000 </a:t>
            </a:r>
            <a:r>
              <a:rPr lang="es-MX" b="1" dirty="0" err="1">
                <a:latin typeface="Arial" panose="020B0604020202020204" pitchFamily="34" charset="0"/>
                <a:cs typeface="Arial" panose="020B0604020202020204" pitchFamily="34" charset="0"/>
              </a:rPr>
              <a:t>UDIs</a:t>
            </a:r>
            <a:r>
              <a:rPr lang="es-MX" b="1" dirty="0">
                <a:latin typeface="Arial" panose="020B0604020202020204" pitchFamily="34" charset="0"/>
                <a:cs typeface="Arial" panose="020B0604020202020204" pitchFamily="34" charset="0"/>
              </a:rPr>
              <a:t> </a:t>
            </a:r>
            <a:r>
              <a:rPr lang="es-MX" dirty="0">
                <a:latin typeface="Arial" panose="020B0604020202020204" pitchFamily="34" charset="0"/>
                <a:cs typeface="Arial" panose="020B0604020202020204" pitchFamily="34" charset="0"/>
              </a:rPr>
              <a:t>por compra de las Bases de Licitación</a:t>
            </a:r>
            <a:endParaRPr lang="es-ES" dirty="0"/>
          </a:p>
        </p:txBody>
      </p:sp>
      <p:sp>
        <p:nvSpPr>
          <p:cNvPr id="7" name="Rectangle 1"/>
          <p:cNvSpPr txBox="1">
            <a:spLocks noChangeArrowheads="1"/>
          </p:cNvSpPr>
          <p:nvPr/>
        </p:nvSpPr>
        <p:spPr bwMode="auto">
          <a:xfrm>
            <a:off x="827584" y="3834914"/>
            <a:ext cx="7474475" cy="17543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spAutoFit/>
          </a:bodyPr>
          <a:lstStyle>
            <a:lvl1pPr marL="0" indent="0" algn="l" defTabSz="914400" rtl="0" eaLnBrk="1" latinLnBrk="0" hangingPunct="1">
              <a:spcBef>
                <a:spcPct val="20000"/>
              </a:spcBef>
              <a:buFont typeface="Arial" pitchFamily="34" charset="0"/>
              <a:buNone/>
              <a:defRPr sz="1500" kern="1200">
                <a:solidFill>
                  <a:schemeClr val="tx1"/>
                </a:solidFill>
                <a:latin typeface="+mn-lt"/>
                <a:ea typeface="+mn-ea"/>
                <a:cs typeface="+mn-cs"/>
              </a:defRPr>
            </a:lvl1pPr>
            <a:lvl2pPr marL="268288" indent="4763" algn="l" defTabSz="914400" rtl="0" eaLnBrk="1" latinLnBrk="0" hangingPunct="1">
              <a:spcBef>
                <a:spcPct val="20000"/>
              </a:spcBef>
              <a:buFont typeface="Arial" pitchFamily="34" charset="0"/>
              <a:buNone/>
              <a:defRPr sz="1500" kern="1200">
                <a:solidFill>
                  <a:schemeClr val="tx1"/>
                </a:solidFill>
                <a:latin typeface="+mn-lt"/>
                <a:ea typeface="+mn-ea"/>
                <a:cs typeface="+mn-cs"/>
              </a:defRPr>
            </a:lvl2pPr>
            <a:lvl3pPr marL="623888" indent="0" algn="l" defTabSz="914400" rtl="0" eaLnBrk="1" latinLnBrk="0" hangingPunct="1">
              <a:spcBef>
                <a:spcPct val="20000"/>
              </a:spcBef>
              <a:buFont typeface="Arial" pitchFamily="34" charset="0"/>
              <a:buNone/>
              <a:defRPr sz="1500" kern="1200">
                <a:solidFill>
                  <a:schemeClr val="tx1"/>
                </a:solidFill>
                <a:latin typeface="+mn-lt"/>
                <a:ea typeface="+mn-ea"/>
                <a:cs typeface="+mn-cs"/>
              </a:defRPr>
            </a:lvl3pPr>
            <a:lvl4pPr marL="993775" indent="0" algn="l" defTabSz="914400" rtl="0" eaLnBrk="1" latinLnBrk="0" hangingPunct="1">
              <a:spcBef>
                <a:spcPct val="20000"/>
              </a:spcBef>
              <a:buFont typeface="Arial" pitchFamily="34" charset="0"/>
              <a:buNone/>
              <a:defRPr sz="1500" kern="1200">
                <a:solidFill>
                  <a:schemeClr val="tx1"/>
                </a:solidFill>
                <a:latin typeface="+mn-lt"/>
                <a:ea typeface="+mn-ea"/>
                <a:cs typeface="+mn-cs"/>
              </a:defRPr>
            </a:lvl4pPr>
            <a:lvl5pPr marL="1344613" indent="0" algn="l" defTabSz="914400" rtl="0" eaLnBrk="1" latinLnBrk="0" hangingPunct="1">
              <a:spcBef>
                <a:spcPct val="20000"/>
              </a:spcBef>
              <a:buFont typeface="Arial" pitchFamily="34" charset="0"/>
              <a:buNone/>
              <a:defRPr sz="15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85750" indent="-285750" algn="just" eaLnBrk="0" fontAlgn="base" hangingPunct="0">
              <a:spcBef>
                <a:spcPct val="0"/>
              </a:spcBef>
              <a:spcAft>
                <a:spcPct val="0"/>
              </a:spcAft>
              <a:buFont typeface="Arial" panose="020B0604020202020204" pitchFamily="34" charset="0"/>
              <a:buChar char="•"/>
            </a:pPr>
            <a:r>
              <a:rPr lang="es-MX" altLang="es-MX" sz="1800" dirty="0">
                <a:latin typeface="Arial" panose="020B0604020202020204" pitchFamily="34" charset="0"/>
              </a:rPr>
              <a:t>Este pago se realiza independiente de la cantidad de ofertas de compra u ofertas de venta.</a:t>
            </a:r>
          </a:p>
          <a:p>
            <a:pPr marL="285750" indent="-285750" algn="just" eaLnBrk="0" fontAlgn="base" hangingPunct="0">
              <a:spcBef>
                <a:spcPct val="0"/>
              </a:spcBef>
              <a:spcAft>
                <a:spcPct val="0"/>
              </a:spcAft>
              <a:buFont typeface="Arial" panose="020B0604020202020204" pitchFamily="34" charset="0"/>
              <a:buChar char="•"/>
            </a:pPr>
            <a:endParaRPr lang="es-MX" altLang="es-MX" sz="1800" dirty="0">
              <a:latin typeface="Arial" panose="020B0604020202020204" pitchFamily="34" charset="0"/>
            </a:endParaRPr>
          </a:p>
          <a:p>
            <a:pPr marL="285750" indent="-285750" algn="just" eaLnBrk="0" fontAlgn="base" hangingPunct="0">
              <a:spcBef>
                <a:spcPct val="0"/>
              </a:spcBef>
              <a:spcAft>
                <a:spcPct val="0"/>
              </a:spcAft>
              <a:buFont typeface="Arial" panose="020B0604020202020204" pitchFamily="34" charset="0"/>
              <a:buChar char="•"/>
            </a:pPr>
            <a:r>
              <a:rPr lang="es-MX" altLang="es-MX" sz="1800" dirty="0">
                <a:latin typeface="Arial" panose="020B0604020202020204" pitchFamily="34" charset="0"/>
              </a:rPr>
              <a:t>Es un requisito indispensable para solicitar el registro en el sitio de la subasta.</a:t>
            </a:r>
          </a:p>
          <a:p>
            <a:pPr marL="285750" indent="-285750" algn="just" eaLnBrk="0" fontAlgn="base" hangingPunct="0">
              <a:spcBef>
                <a:spcPct val="0"/>
              </a:spcBef>
              <a:spcAft>
                <a:spcPct val="0"/>
              </a:spcAft>
              <a:buFont typeface="Arial" panose="020B0604020202020204" pitchFamily="34" charset="0"/>
              <a:buChar char="•"/>
            </a:pPr>
            <a:endParaRPr lang="es-MX" altLang="es-MX" sz="1800" dirty="0">
              <a:latin typeface="Arial" panose="020B0604020202020204" pitchFamily="34" charset="0"/>
            </a:endParaRPr>
          </a:p>
        </p:txBody>
      </p:sp>
    </p:spTree>
    <p:extLst>
      <p:ext uri="{BB962C8B-B14F-4D97-AF65-F5344CB8AC3E}">
        <p14:creationId xmlns:p14="http://schemas.microsoft.com/office/powerpoint/2010/main" val="10146690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MX" dirty="0"/>
              <a:t>Programa de Enteros Mixtos</a:t>
            </a:r>
          </a:p>
        </p:txBody>
      </p:sp>
      <p:sp>
        <p:nvSpPr>
          <p:cNvPr id="4" name="Rectángulo 3"/>
          <p:cNvSpPr/>
          <p:nvPr/>
        </p:nvSpPr>
        <p:spPr>
          <a:xfrm>
            <a:off x="6300192" y="5723964"/>
            <a:ext cx="2466060" cy="369332"/>
          </a:xfrm>
          <a:prstGeom prst="rect">
            <a:avLst/>
          </a:prstGeom>
        </p:spPr>
        <p:txBody>
          <a:bodyPr wrap="none">
            <a:spAutoFit/>
          </a:bodyPr>
          <a:lstStyle/>
          <a:p>
            <a:r>
              <a:rPr lang="es-MX" b="1" dirty="0">
                <a:latin typeface="+mj-lt"/>
              </a:rPr>
              <a:t>Ganadores preliminares</a:t>
            </a:r>
            <a:endParaRPr lang="es-ES" b="1" dirty="0">
              <a:latin typeface="+mj-lt"/>
            </a:endParaRPr>
          </a:p>
        </p:txBody>
      </p:sp>
      <p:sp>
        <p:nvSpPr>
          <p:cNvPr id="5" name="Rectángulo 4"/>
          <p:cNvSpPr/>
          <p:nvPr/>
        </p:nvSpPr>
        <p:spPr>
          <a:xfrm>
            <a:off x="2981905" y="5712712"/>
            <a:ext cx="2886239" cy="369332"/>
          </a:xfrm>
          <a:prstGeom prst="rect">
            <a:avLst/>
          </a:prstGeom>
        </p:spPr>
        <p:txBody>
          <a:bodyPr wrap="none">
            <a:spAutoFit/>
          </a:bodyPr>
          <a:lstStyle/>
          <a:p>
            <a:r>
              <a:rPr lang="es-MX" b="1" dirty="0">
                <a:latin typeface="+mj-lt"/>
              </a:rPr>
              <a:t>Programa de Enteros Mixtos</a:t>
            </a:r>
            <a:endParaRPr lang="es-ES" b="1" dirty="0">
              <a:latin typeface="+mj-lt"/>
            </a:endParaRPr>
          </a:p>
        </p:txBody>
      </p:sp>
      <p:sp>
        <p:nvSpPr>
          <p:cNvPr id="6" name="Rectángulo 5"/>
          <p:cNvSpPr/>
          <p:nvPr/>
        </p:nvSpPr>
        <p:spPr>
          <a:xfrm>
            <a:off x="539552" y="5712712"/>
            <a:ext cx="1655261" cy="369332"/>
          </a:xfrm>
          <a:prstGeom prst="rect">
            <a:avLst/>
          </a:prstGeom>
        </p:spPr>
        <p:txBody>
          <a:bodyPr wrap="none">
            <a:spAutoFit/>
          </a:bodyPr>
          <a:lstStyle/>
          <a:p>
            <a:r>
              <a:rPr lang="es-MX" b="1" dirty="0">
                <a:latin typeface="+mj-lt"/>
              </a:rPr>
              <a:t>Precio ajustado</a:t>
            </a:r>
            <a:endParaRPr lang="es-ES" b="1" dirty="0">
              <a:latin typeface="+mj-lt"/>
            </a:endParaRPr>
          </a:p>
        </p:txBody>
      </p:sp>
      <p:sp>
        <p:nvSpPr>
          <p:cNvPr id="7" name="Flecha derecha 6"/>
          <p:cNvSpPr/>
          <p:nvPr/>
        </p:nvSpPr>
        <p:spPr>
          <a:xfrm>
            <a:off x="2411760" y="4356583"/>
            <a:ext cx="864096" cy="369332"/>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8" name="Flecha derecha 7"/>
          <p:cNvSpPr/>
          <p:nvPr/>
        </p:nvSpPr>
        <p:spPr>
          <a:xfrm>
            <a:off x="5436096" y="4394577"/>
            <a:ext cx="864096" cy="369332"/>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pic>
        <p:nvPicPr>
          <p:cNvPr id="9" name="Imagen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573760" y="3499413"/>
            <a:ext cx="1790328" cy="1790328"/>
          </a:xfrm>
          <a:prstGeom prst="rect">
            <a:avLst/>
          </a:prstGeom>
        </p:spPr>
      </p:pic>
      <p:pic>
        <p:nvPicPr>
          <p:cNvPr id="10" name="Imagen 9"/>
          <p:cNvPicPr>
            <a:picLocks noChangeAspect="1"/>
          </p:cNvPicPr>
          <p:nvPr/>
        </p:nvPicPr>
        <p:blipFill rotWithShape="1">
          <a:blip r:embed="rId3"/>
          <a:srcRect l="26375" r="26376"/>
          <a:stretch/>
        </p:blipFill>
        <p:spPr>
          <a:xfrm>
            <a:off x="556388" y="3792326"/>
            <a:ext cx="1589272" cy="1497846"/>
          </a:xfrm>
          <a:prstGeom prst="rect">
            <a:avLst/>
          </a:prstGeom>
        </p:spPr>
      </p:pic>
      <p:sp>
        <p:nvSpPr>
          <p:cNvPr id="11" name="Rectángulo 10"/>
          <p:cNvSpPr/>
          <p:nvPr/>
        </p:nvSpPr>
        <p:spPr>
          <a:xfrm rot="16200000">
            <a:off x="3595287" y="2284358"/>
            <a:ext cx="1775935" cy="369332"/>
          </a:xfrm>
          <a:prstGeom prst="rect">
            <a:avLst/>
          </a:prstGeom>
          <a:solidFill>
            <a:schemeClr val="bg1">
              <a:lumMod val="95000"/>
            </a:schemeClr>
          </a:solidFill>
        </p:spPr>
        <p:txBody>
          <a:bodyPr wrap="none">
            <a:spAutoFit/>
          </a:bodyPr>
          <a:lstStyle/>
          <a:p>
            <a:r>
              <a:rPr lang="es-MX" b="1" dirty="0">
                <a:solidFill>
                  <a:srgbClr val="00B0F0"/>
                </a:solidFill>
              </a:rPr>
              <a:t>Función objetivo</a:t>
            </a:r>
            <a:endParaRPr lang="es-ES" b="1" dirty="0">
              <a:solidFill>
                <a:srgbClr val="00B0F0"/>
              </a:solidFill>
            </a:endParaRPr>
          </a:p>
        </p:txBody>
      </p:sp>
      <p:sp>
        <p:nvSpPr>
          <p:cNvPr id="12" name="Rectángulo 11"/>
          <p:cNvSpPr/>
          <p:nvPr/>
        </p:nvSpPr>
        <p:spPr>
          <a:xfrm rot="2419286">
            <a:off x="1864293" y="3327810"/>
            <a:ext cx="1977593" cy="369332"/>
          </a:xfrm>
          <a:prstGeom prst="rect">
            <a:avLst/>
          </a:prstGeom>
        </p:spPr>
        <p:txBody>
          <a:bodyPr wrap="none">
            <a:spAutoFit/>
          </a:bodyPr>
          <a:lstStyle/>
          <a:p>
            <a:r>
              <a:rPr lang="es-MX" dirty="0"/>
              <a:t>Ofertas de compra</a:t>
            </a:r>
            <a:endParaRPr lang="es-ES" dirty="0"/>
          </a:p>
        </p:txBody>
      </p:sp>
      <p:sp>
        <p:nvSpPr>
          <p:cNvPr id="13" name="Rectángulo 12"/>
          <p:cNvSpPr/>
          <p:nvPr/>
        </p:nvSpPr>
        <p:spPr>
          <a:xfrm rot="18288910">
            <a:off x="4575584" y="2493713"/>
            <a:ext cx="2362378" cy="369332"/>
          </a:xfrm>
          <a:prstGeom prst="rect">
            <a:avLst/>
          </a:prstGeom>
        </p:spPr>
        <p:txBody>
          <a:bodyPr wrap="none">
            <a:spAutoFit/>
          </a:bodyPr>
          <a:lstStyle/>
          <a:p>
            <a:r>
              <a:rPr lang="es-MX" dirty="0"/>
              <a:t>Límites de exportación </a:t>
            </a:r>
            <a:endParaRPr lang="es-ES" dirty="0"/>
          </a:p>
        </p:txBody>
      </p:sp>
      <p:sp>
        <p:nvSpPr>
          <p:cNvPr id="14" name="Rectángulo 13"/>
          <p:cNvSpPr/>
          <p:nvPr/>
        </p:nvSpPr>
        <p:spPr>
          <a:xfrm rot="2791992">
            <a:off x="2180228" y="2921452"/>
            <a:ext cx="1736629" cy="369332"/>
          </a:xfrm>
          <a:prstGeom prst="rect">
            <a:avLst/>
          </a:prstGeom>
        </p:spPr>
        <p:txBody>
          <a:bodyPr wrap="none">
            <a:spAutoFit/>
          </a:bodyPr>
          <a:lstStyle/>
          <a:p>
            <a:r>
              <a:rPr lang="es-MX" dirty="0"/>
              <a:t>Ofertas de venta</a:t>
            </a:r>
            <a:endParaRPr lang="es-ES" dirty="0"/>
          </a:p>
        </p:txBody>
      </p:sp>
      <p:sp>
        <p:nvSpPr>
          <p:cNvPr id="15" name="Rectángulo 14"/>
          <p:cNvSpPr/>
          <p:nvPr/>
        </p:nvSpPr>
        <p:spPr>
          <a:xfrm rot="18651929">
            <a:off x="4848047" y="2842334"/>
            <a:ext cx="2266070" cy="369332"/>
          </a:xfrm>
          <a:prstGeom prst="rect">
            <a:avLst/>
          </a:prstGeom>
        </p:spPr>
        <p:txBody>
          <a:bodyPr wrap="none">
            <a:spAutoFit/>
          </a:bodyPr>
          <a:lstStyle/>
          <a:p>
            <a:r>
              <a:rPr lang="es-MX" dirty="0"/>
              <a:t>Ofertas condicionadas</a:t>
            </a:r>
            <a:endParaRPr lang="es-ES" dirty="0"/>
          </a:p>
        </p:txBody>
      </p:sp>
      <p:sp>
        <p:nvSpPr>
          <p:cNvPr id="16" name="Rectángulo 15"/>
          <p:cNvSpPr/>
          <p:nvPr/>
        </p:nvSpPr>
        <p:spPr>
          <a:xfrm rot="18905807">
            <a:off x="5055318" y="3305760"/>
            <a:ext cx="2019464" cy="369332"/>
          </a:xfrm>
          <a:prstGeom prst="rect">
            <a:avLst/>
          </a:prstGeom>
        </p:spPr>
        <p:txBody>
          <a:bodyPr wrap="none">
            <a:spAutoFit/>
          </a:bodyPr>
          <a:lstStyle/>
          <a:p>
            <a:r>
              <a:rPr lang="es-MX" dirty="0"/>
              <a:t>Ofertas excluyentes</a:t>
            </a:r>
            <a:endParaRPr lang="es-ES" dirty="0"/>
          </a:p>
        </p:txBody>
      </p:sp>
      <p:sp>
        <p:nvSpPr>
          <p:cNvPr id="17" name="Rectángulo 16"/>
          <p:cNvSpPr/>
          <p:nvPr/>
        </p:nvSpPr>
        <p:spPr>
          <a:xfrm rot="3522665">
            <a:off x="3027177" y="2942804"/>
            <a:ext cx="1092162" cy="369332"/>
          </a:xfrm>
          <a:prstGeom prst="rect">
            <a:avLst/>
          </a:prstGeom>
        </p:spPr>
        <p:txBody>
          <a:bodyPr wrap="square">
            <a:spAutoFit/>
          </a:bodyPr>
          <a:lstStyle/>
          <a:p>
            <a:r>
              <a:rPr lang="es-MX" dirty="0"/>
              <a:t>Prelación </a:t>
            </a:r>
            <a:endParaRPr lang="es-ES" dirty="0"/>
          </a:p>
        </p:txBody>
      </p:sp>
      <p:sp>
        <p:nvSpPr>
          <p:cNvPr id="18" name="Rectángulo 17"/>
          <p:cNvSpPr/>
          <p:nvPr/>
        </p:nvSpPr>
        <p:spPr>
          <a:xfrm rot="4524849">
            <a:off x="2898842" y="2364704"/>
            <a:ext cx="1870552" cy="369332"/>
          </a:xfrm>
          <a:prstGeom prst="rect">
            <a:avLst/>
          </a:prstGeom>
        </p:spPr>
        <p:txBody>
          <a:bodyPr wrap="square">
            <a:spAutoFit/>
          </a:bodyPr>
          <a:lstStyle/>
          <a:p>
            <a:r>
              <a:rPr lang="es-MX" dirty="0"/>
              <a:t>Fechas irregulares </a:t>
            </a:r>
            <a:endParaRPr lang="es-ES" dirty="0"/>
          </a:p>
        </p:txBody>
      </p:sp>
      <p:sp>
        <p:nvSpPr>
          <p:cNvPr id="19" name="Rectángulo 18"/>
          <p:cNvSpPr/>
          <p:nvPr/>
        </p:nvSpPr>
        <p:spPr>
          <a:xfrm>
            <a:off x="6792188" y="4001189"/>
            <a:ext cx="1651710" cy="1080120"/>
          </a:xfrm>
          <a:prstGeom prst="rect">
            <a:avLst/>
          </a:prstGeom>
        </p:spPr>
        <p:style>
          <a:lnRef idx="3">
            <a:schemeClr val="lt1"/>
          </a:lnRef>
          <a:fillRef idx="1">
            <a:schemeClr val="accent2"/>
          </a:fillRef>
          <a:effectRef idx="1">
            <a:schemeClr val="accent2"/>
          </a:effectRef>
          <a:fontRef idx="minor">
            <a:schemeClr val="lt1"/>
          </a:fontRef>
        </p:style>
        <p:txBody>
          <a:bodyPr rtlCol="0" anchor="ctr"/>
          <a:lstStyle/>
          <a:p>
            <a:pPr algn="ctr"/>
            <a:r>
              <a:rPr lang="es-MX" sz="2000" b="1" dirty="0"/>
              <a:t>Solución</a:t>
            </a:r>
            <a:endParaRPr lang="es-ES" sz="2000" b="1" dirty="0"/>
          </a:p>
        </p:txBody>
      </p:sp>
      <p:sp>
        <p:nvSpPr>
          <p:cNvPr id="3" name="Rectángulo 2"/>
          <p:cNvSpPr/>
          <p:nvPr/>
        </p:nvSpPr>
        <p:spPr>
          <a:xfrm>
            <a:off x="3275856" y="5210036"/>
            <a:ext cx="2371162" cy="523220"/>
          </a:xfrm>
          <a:prstGeom prst="rect">
            <a:avLst/>
          </a:prstGeom>
        </p:spPr>
        <p:txBody>
          <a:bodyPr wrap="none">
            <a:spAutoFit/>
          </a:bodyPr>
          <a:lstStyle/>
          <a:p>
            <a:r>
              <a:rPr lang="es-ES" sz="1400" dirty="0">
                <a:latin typeface="Consolas" panose="020B0609020204030204" pitchFamily="49" charset="0"/>
              </a:rPr>
              <a:t>Modelo de optimización</a:t>
            </a:r>
          </a:p>
          <a:p>
            <a:pPr algn="ctr"/>
            <a:r>
              <a:rPr lang="es-ES" sz="1400" dirty="0">
                <a:latin typeface="Consolas" panose="020B0609020204030204" pitchFamily="49" charset="0"/>
              </a:rPr>
              <a:t>AMPL/CPLEX</a:t>
            </a:r>
          </a:p>
        </p:txBody>
      </p:sp>
      <p:sp>
        <p:nvSpPr>
          <p:cNvPr id="20" name="Rectángulo 19"/>
          <p:cNvSpPr/>
          <p:nvPr/>
        </p:nvSpPr>
        <p:spPr>
          <a:xfrm rot="17532924">
            <a:off x="4009644" y="2200496"/>
            <a:ext cx="2481898" cy="369332"/>
          </a:xfrm>
          <a:prstGeom prst="rect">
            <a:avLst/>
          </a:prstGeom>
        </p:spPr>
        <p:txBody>
          <a:bodyPr wrap="none">
            <a:spAutoFit/>
          </a:bodyPr>
          <a:lstStyle/>
          <a:p>
            <a:r>
              <a:rPr lang="es-MX" dirty="0"/>
              <a:t>Límites de </a:t>
            </a:r>
            <a:r>
              <a:rPr lang="es-MX" dirty="0" smtClean="0"/>
              <a:t>interconexión</a:t>
            </a:r>
            <a:endParaRPr lang="es-ES" dirty="0"/>
          </a:p>
        </p:txBody>
      </p:sp>
    </p:spTree>
    <p:extLst>
      <p:ext uri="{BB962C8B-B14F-4D97-AF65-F5344CB8AC3E}">
        <p14:creationId xmlns:p14="http://schemas.microsoft.com/office/powerpoint/2010/main" val="3990873975"/>
      </p:ext>
    </p:extLst>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MX" dirty="0"/>
              <a:t>Función Objetivo</a:t>
            </a:r>
          </a:p>
        </p:txBody>
      </p:sp>
      <p:sp>
        <p:nvSpPr>
          <p:cNvPr id="4" name="Rectángulo 3"/>
          <p:cNvSpPr/>
          <p:nvPr/>
        </p:nvSpPr>
        <p:spPr>
          <a:xfrm>
            <a:off x="755576" y="3281148"/>
            <a:ext cx="1313308" cy="400110"/>
          </a:xfrm>
          <a:prstGeom prst="rect">
            <a:avLst/>
          </a:prstGeom>
        </p:spPr>
        <p:txBody>
          <a:bodyPr wrap="none">
            <a:spAutoFit/>
          </a:bodyPr>
          <a:lstStyle/>
          <a:p>
            <a:r>
              <a:rPr lang="es-MX" sz="2000" dirty="0">
                <a:latin typeface="Adobe Garamond Pro" panose="02020502060506020403" pitchFamily="18" charset="0"/>
              </a:rPr>
              <a:t>Maximizar </a:t>
            </a:r>
            <a:endParaRPr lang="es-ES" sz="2000" dirty="0"/>
          </a:p>
        </p:txBody>
      </p:sp>
      <mc:AlternateContent xmlns:mc="http://schemas.openxmlformats.org/markup-compatibility/2006" xmlns:a14="http://schemas.microsoft.com/office/drawing/2010/main">
        <mc:Choice Requires="a14">
          <p:sp>
            <p:nvSpPr>
              <p:cNvPr id="5" name="Rectángulo 4"/>
              <p:cNvSpPr/>
              <p:nvPr/>
            </p:nvSpPr>
            <p:spPr>
              <a:xfrm>
                <a:off x="881817" y="3945172"/>
                <a:ext cx="7335341" cy="794961"/>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nary>
                        <m:naryPr>
                          <m:chr m:val="∑"/>
                          <m:supHide m:val="on"/>
                          <m:ctrlPr>
                            <a:rPr lang="es-MX" i="1" smtClean="0">
                              <a:latin typeface="Cambria Math" panose="02040503050406030204" pitchFamily="18" charset="0"/>
                            </a:rPr>
                          </m:ctrlPr>
                        </m:naryPr>
                        <m:sub>
                          <m:r>
                            <m:rPr>
                              <m:brk m:alnAt="7"/>
                            </m:rPr>
                            <a:rPr lang="es-MX" b="0" i="1" smtClean="0">
                              <a:latin typeface="Cambria Math" panose="02040503050406030204" pitchFamily="18" charset="0"/>
                            </a:rPr>
                            <m:t>𝑏</m:t>
                          </m:r>
                          <m:r>
                            <a:rPr lang="es-MX" b="0" i="1" smtClean="0">
                              <a:latin typeface="Cambria Math" panose="02040503050406030204" pitchFamily="18" charset="0"/>
                            </a:rPr>
                            <m:t>𝑝</m:t>
                          </m:r>
                          <m:r>
                            <a:rPr lang="es-MX" b="0" i="1" smtClean="0">
                              <a:latin typeface="Cambria Math" panose="02040503050406030204" pitchFamily="18" charset="0"/>
                              <a:ea typeface="Cambria Math" panose="02040503050406030204" pitchFamily="18" charset="0"/>
                            </a:rPr>
                            <m:t>∈</m:t>
                          </m:r>
                          <m:r>
                            <a:rPr lang="es-MX" b="0" i="1" smtClean="0">
                              <a:latin typeface="Cambria Math" panose="02040503050406030204" pitchFamily="18" charset="0"/>
                              <a:ea typeface="Cambria Math" panose="02040503050406030204" pitchFamily="18" charset="0"/>
                            </a:rPr>
                            <m:t>𝐵𝑃</m:t>
                          </m:r>
                        </m:sub>
                        <m:sup/>
                        <m:e>
                          <m:sSub>
                            <m:sSubPr>
                              <m:ctrlPr>
                                <a:rPr lang="es-MX" i="1">
                                  <a:latin typeface="Cambria Math" panose="02040503050406030204" pitchFamily="18" charset="0"/>
                                </a:rPr>
                              </m:ctrlPr>
                            </m:sSubPr>
                            <m:e>
                              <m:r>
                                <a:rPr lang="es-MX" b="0" i="1" smtClean="0">
                                  <a:latin typeface="Cambria Math" panose="02040503050406030204" pitchFamily="18" charset="0"/>
                                </a:rPr>
                                <m:t>𝑥</m:t>
                              </m:r>
                            </m:e>
                            <m:sub>
                              <m:r>
                                <a:rPr lang="es-MX" i="1">
                                  <a:latin typeface="Cambria Math" panose="02040503050406030204" pitchFamily="18" charset="0"/>
                                </a:rPr>
                                <m:t>𝑏𝑝</m:t>
                              </m:r>
                            </m:sub>
                          </m:sSub>
                          <m:sSub>
                            <m:sSubPr>
                              <m:ctrlPr>
                                <a:rPr lang="es-MX" i="1">
                                  <a:latin typeface="Cambria Math" panose="02040503050406030204" pitchFamily="18" charset="0"/>
                                </a:rPr>
                              </m:ctrlPr>
                            </m:sSubPr>
                            <m:e>
                              <m:r>
                                <a:rPr lang="es-MX" i="1">
                                  <a:latin typeface="Cambria Math" panose="02040503050406030204" pitchFamily="18" charset="0"/>
                                </a:rPr>
                                <m:t>𝑃𝑟</m:t>
                              </m:r>
                              <m:r>
                                <a:rPr lang="es-MX" b="0" i="1" smtClean="0">
                                  <a:latin typeface="Cambria Math" panose="02040503050406030204" pitchFamily="18" charset="0"/>
                                </a:rPr>
                                <m:t>𝑈𝑃</m:t>
                              </m:r>
                            </m:e>
                            <m:sub>
                              <m:r>
                                <a:rPr lang="es-MX" b="0" i="1" smtClean="0">
                                  <a:latin typeface="Cambria Math" panose="02040503050406030204" pitchFamily="18" charset="0"/>
                                </a:rPr>
                                <m:t>𝑏𝑝</m:t>
                              </m:r>
                            </m:sub>
                          </m:sSub>
                        </m:e>
                      </m:nary>
                      <m:r>
                        <a:rPr lang="es-MX" b="0" i="1" smtClean="0">
                          <a:latin typeface="Cambria Math" panose="02040503050406030204" pitchFamily="18" charset="0"/>
                        </a:rPr>
                        <m:t>+</m:t>
                      </m:r>
                      <m:nary>
                        <m:naryPr>
                          <m:chr m:val="∑"/>
                          <m:supHide m:val="on"/>
                          <m:ctrlPr>
                            <a:rPr lang="es-MX" i="1">
                              <a:latin typeface="Cambria Math" panose="02040503050406030204" pitchFamily="18" charset="0"/>
                            </a:rPr>
                          </m:ctrlPr>
                        </m:naryPr>
                        <m:sub>
                          <m:r>
                            <m:rPr>
                              <m:brk m:alnAt="7"/>
                            </m:rPr>
                            <a:rPr lang="es-MX" i="1">
                              <a:latin typeface="Cambria Math" panose="02040503050406030204" pitchFamily="18" charset="0"/>
                            </a:rPr>
                            <m:t>𝑏</m:t>
                          </m:r>
                          <m:r>
                            <a:rPr lang="es-MX" b="0" i="1" smtClean="0">
                              <a:latin typeface="Cambria Math" panose="02040503050406030204" pitchFamily="18" charset="0"/>
                            </a:rPr>
                            <m:t>𝑒</m:t>
                          </m:r>
                          <m:r>
                            <a:rPr lang="es-MX" i="1">
                              <a:latin typeface="Cambria Math" panose="02040503050406030204" pitchFamily="18" charset="0"/>
                              <a:ea typeface="Cambria Math" panose="02040503050406030204" pitchFamily="18" charset="0"/>
                            </a:rPr>
                            <m:t>∈</m:t>
                          </m:r>
                          <m:r>
                            <a:rPr lang="es-MX" i="1">
                              <a:latin typeface="Cambria Math" panose="02040503050406030204" pitchFamily="18" charset="0"/>
                              <a:ea typeface="Cambria Math" panose="02040503050406030204" pitchFamily="18" charset="0"/>
                            </a:rPr>
                            <m:t>𝐵𝐸</m:t>
                          </m:r>
                        </m:sub>
                        <m:sup/>
                        <m:e>
                          <m:sSub>
                            <m:sSubPr>
                              <m:ctrlPr>
                                <a:rPr lang="es-MX" i="1">
                                  <a:latin typeface="Cambria Math" panose="02040503050406030204" pitchFamily="18" charset="0"/>
                                </a:rPr>
                              </m:ctrlPr>
                            </m:sSubPr>
                            <m:e>
                              <m:r>
                                <a:rPr lang="es-MX" b="0" i="1" smtClean="0">
                                  <a:latin typeface="Cambria Math" panose="02040503050406030204" pitchFamily="18" charset="0"/>
                                </a:rPr>
                                <m:t>𝑦</m:t>
                              </m:r>
                            </m:e>
                            <m:sub>
                              <m:r>
                                <a:rPr lang="es-MX" i="1">
                                  <a:latin typeface="Cambria Math" panose="02040503050406030204" pitchFamily="18" charset="0"/>
                                </a:rPr>
                                <m:t>𝑏</m:t>
                              </m:r>
                              <m:r>
                                <a:rPr lang="es-MX" b="0" i="1" smtClean="0">
                                  <a:latin typeface="Cambria Math" panose="02040503050406030204" pitchFamily="18" charset="0"/>
                                </a:rPr>
                                <m:t>𝑒</m:t>
                              </m:r>
                            </m:sub>
                          </m:sSub>
                          <m:sSub>
                            <m:sSubPr>
                              <m:ctrlPr>
                                <a:rPr lang="es-MX" i="1">
                                  <a:latin typeface="Cambria Math" panose="02040503050406030204" pitchFamily="18" charset="0"/>
                                </a:rPr>
                              </m:ctrlPr>
                            </m:sSubPr>
                            <m:e>
                              <m:r>
                                <a:rPr lang="es-MX" i="1">
                                  <a:latin typeface="Cambria Math" panose="02040503050406030204" pitchFamily="18" charset="0"/>
                                </a:rPr>
                                <m:t>𝑃𝑟</m:t>
                              </m:r>
                              <m:r>
                                <a:rPr lang="es-MX" b="0" i="1" smtClean="0">
                                  <a:latin typeface="Cambria Math" panose="02040503050406030204" pitchFamily="18" charset="0"/>
                                </a:rPr>
                                <m:t>𝑈𝐸</m:t>
                              </m:r>
                            </m:e>
                            <m:sub>
                              <m:r>
                                <a:rPr lang="es-MX" i="1">
                                  <a:latin typeface="Cambria Math" panose="02040503050406030204" pitchFamily="18" charset="0"/>
                                </a:rPr>
                                <m:t>𝑏</m:t>
                              </m:r>
                              <m:r>
                                <a:rPr lang="es-MX" b="0" i="1" smtClean="0">
                                  <a:latin typeface="Cambria Math" panose="02040503050406030204" pitchFamily="18" charset="0"/>
                                </a:rPr>
                                <m:t>𝑒</m:t>
                              </m:r>
                            </m:sub>
                          </m:sSub>
                        </m:e>
                      </m:nary>
                      <m:r>
                        <a:rPr lang="es-MX" b="0" i="1" smtClean="0">
                          <a:latin typeface="Cambria Math" panose="02040503050406030204" pitchFamily="18" charset="0"/>
                        </a:rPr>
                        <m:t>+</m:t>
                      </m:r>
                      <m:nary>
                        <m:naryPr>
                          <m:chr m:val="∑"/>
                          <m:supHide m:val="on"/>
                          <m:ctrlPr>
                            <a:rPr lang="es-MX" i="1">
                              <a:latin typeface="Cambria Math" panose="02040503050406030204" pitchFamily="18" charset="0"/>
                            </a:rPr>
                          </m:ctrlPr>
                        </m:naryPr>
                        <m:sub>
                          <m:r>
                            <m:rPr>
                              <m:brk m:alnAt="7"/>
                            </m:rPr>
                            <a:rPr lang="es-MX" i="1">
                              <a:latin typeface="Cambria Math" panose="02040503050406030204" pitchFamily="18" charset="0"/>
                            </a:rPr>
                            <m:t>𝑏</m:t>
                          </m:r>
                          <m:r>
                            <a:rPr lang="es-MX" b="0" i="1" smtClean="0">
                              <a:latin typeface="Cambria Math" panose="02040503050406030204" pitchFamily="18" charset="0"/>
                            </a:rPr>
                            <m:t>𝑐</m:t>
                          </m:r>
                          <m:r>
                            <a:rPr lang="es-MX" i="1">
                              <a:latin typeface="Cambria Math" panose="02040503050406030204" pitchFamily="18" charset="0"/>
                              <a:ea typeface="Cambria Math" panose="02040503050406030204" pitchFamily="18" charset="0"/>
                            </a:rPr>
                            <m:t>∈</m:t>
                          </m:r>
                          <m:r>
                            <a:rPr lang="es-MX" i="1">
                              <a:latin typeface="Cambria Math" panose="02040503050406030204" pitchFamily="18" charset="0"/>
                              <a:ea typeface="Cambria Math" panose="02040503050406030204" pitchFamily="18" charset="0"/>
                            </a:rPr>
                            <m:t>𝐵𝐶</m:t>
                          </m:r>
                        </m:sub>
                        <m:sup/>
                        <m:e>
                          <m:sSub>
                            <m:sSubPr>
                              <m:ctrlPr>
                                <a:rPr lang="es-MX" i="1">
                                  <a:latin typeface="Cambria Math" panose="02040503050406030204" pitchFamily="18" charset="0"/>
                                </a:rPr>
                              </m:ctrlPr>
                            </m:sSubPr>
                            <m:e>
                              <m:r>
                                <a:rPr lang="es-MX" b="0" i="1" smtClean="0">
                                  <a:latin typeface="Cambria Math" panose="02040503050406030204" pitchFamily="18" charset="0"/>
                                </a:rPr>
                                <m:t>𝑧</m:t>
                              </m:r>
                            </m:e>
                            <m:sub>
                              <m:r>
                                <a:rPr lang="es-MX" i="1">
                                  <a:latin typeface="Cambria Math" panose="02040503050406030204" pitchFamily="18" charset="0"/>
                                </a:rPr>
                                <m:t>𝑏</m:t>
                              </m:r>
                              <m:r>
                                <a:rPr lang="es-MX" b="0" i="1" smtClean="0">
                                  <a:latin typeface="Cambria Math" panose="02040503050406030204" pitchFamily="18" charset="0"/>
                                </a:rPr>
                                <m:t>𝑐</m:t>
                              </m:r>
                            </m:sub>
                          </m:sSub>
                          <m:sSub>
                            <m:sSubPr>
                              <m:ctrlPr>
                                <a:rPr lang="es-MX" i="1">
                                  <a:latin typeface="Cambria Math" panose="02040503050406030204" pitchFamily="18" charset="0"/>
                                </a:rPr>
                              </m:ctrlPr>
                            </m:sSubPr>
                            <m:e>
                              <m:r>
                                <a:rPr lang="es-MX" i="1">
                                  <a:latin typeface="Cambria Math" panose="02040503050406030204" pitchFamily="18" charset="0"/>
                                </a:rPr>
                                <m:t>𝑃𝑟</m:t>
                              </m:r>
                              <m:r>
                                <a:rPr lang="es-MX" b="0" i="1" smtClean="0">
                                  <a:latin typeface="Cambria Math" panose="02040503050406030204" pitchFamily="18" charset="0"/>
                                </a:rPr>
                                <m:t>𝑈𝐶</m:t>
                              </m:r>
                            </m:e>
                            <m:sub>
                              <m:r>
                                <a:rPr lang="es-MX" i="1">
                                  <a:latin typeface="Cambria Math" panose="02040503050406030204" pitchFamily="18" charset="0"/>
                                </a:rPr>
                                <m:t>𝑏</m:t>
                              </m:r>
                              <m:r>
                                <a:rPr lang="es-MX" b="0" i="1" smtClean="0">
                                  <a:latin typeface="Cambria Math" panose="02040503050406030204" pitchFamily="18" charset="0"/>
                                </a:rPr>
                                <m:t>𝑐</m:t>
                              </m:r>
                            </m:sub>
                          </m:sSub>
                        </m:e>
                      </m:nary>
                      <m:r>
                        <a:rPr lang="es-MX" b="0" i="1" smtClean="0">
                          <a:latin typeface="Cambria Math" panose="02040503050406030204" pitchFamily="18" charset="0"/>
                        </a:rPr>
                        <m:t>−</m:t>
                      </m:r>
                      <m:nary>
                        <m:naryPr>
                          <m:chr m:val="∑"/>
                          <m:supHide m:val="on"/>
                          <m:ctrlPr>
                            <a:rPr lang="es-MX" i="1" smtClean="0">
                              <a:latin typeface="Cambria Math" panose="02040503050406030204" pitchFamily="18" charset="0"/>
                            </a:rPr>
                          </m:ctrlPr>
                        </m:naryPr>
                        <m:sub>
                          <m:r>
                            <m:rPr>
                              <m:brk m:alnAt="7"/>
                            </m:rPr>
                            <a:rPr lang="es-MX" b="0" i="1" smtClean="0">
                              <a:latin typeface="Cambria Math" panose="02040503050406030204" pitchFamily="18" charset="0"/>
                            </a:rPr>
                            <m:t>𝑝</m:t>
                          </m:r>
                          <m:r>
                            <a:rPr lang="es-MX" b="0" i="1" smtClean="0">
                              <a:latin typeface="Cambria Math" panose="02040503050406030204" pitchFamily="18" charset="0"/>
                              <a:ea typeface="Cambria Math" panose="02040503050406030204" pitchFamily="18" charset="0"/>
                            </a:rPr>
                            <m:t>∈</m:t>
                          </m:r>
                          <m:r>
                            <a:rPr lang="es-MX" b="0" i="1" smtClean="0">
                              <a:latin typeface="Cambria Math" panose="02040503050406030204" pitchFamily="18" charset="0"/>
                            </a:rPr>
                            <m:t>𝑃𝐴𝑄</m:t>
                          </m:r>
                        </m:sub>
                        <m:sup/>
                        <m:e>
                          <m:sSub>
                            <m:sSubPr>
                              <m:ctrlPr>
                                <a:rPr lang="es-MX" i="1">
                                  <a:latin typeface="Cambria Math" panose="02040503050406030204" pitchFamily="18" charset="0"/>
                                </a:rPr>
                              </m:ctrlPr>
                            </m:sSubPr>
                            <m:e>
                              <m:r>
                                <a:rPr lang="es-MX" i="1">
                                  <a:latin typeface="Cambria Math" panose="02040503050406030204" pitchFamily="18" charset="0"/>
                                </a:rPr>
                                <m:t>𝑢</m:t>
                              </m:r>
                            </m:e>
                            <m:sub>
                              <m:r>
                                <a:rPr lang="es-MX" i="1">
                                  <a:latin typeface="Cambria Math" panose="02040503050406030204" pitchFamily="18" charset="0"/>
                                </a:rPr>
                                <m:t>𝑝</m:t>
                              </m:r>
                            </m:sub>
                          </m:sSub>
                          <m:sSub>
                            <m:sSubPr>
                              <m:ctrlPr>
                                <a:rPr lang="es-MX" i="1">
                                  <a:latin typeface="Cambria Math" panose="02040503050406030204" pitchFamily="18" charset="0"/>
                                </a:rPr>
                              </m:ctrlPr>
                            </m:sSubPr>
                            <m:e>
                              <m:r>
                                <a:rPr lang="es-MX" b="0" i="1" smtClean="0">
                                  <a:latin typeface="Cambria Math" panose="02040503050406030204" pitchFamily="18" charset="0"/>
                                </a:rPr>
                                <m:t>𝑃𝑟𝐴</m:t>
                              </m:r>
                            </m:e>
                            <m:sub>
                              <m:r>
                                <a:rPr lang="es-MX" i="1">
                                  <a:latin typeface="Cambria Math" panose="02040503050406030204" pitchFamily="18" charset="0"/>
                                </a:rPr>
                                <m:t>𝑝</m:t>
                              </m:r>
                            </m:sub>
                          </m:sSub>
                        </m:e>
                      </m:nary>
                    </m:oMath>
                  </m:oMathPara>
                </a14:m>
                <a:endParaRPr lang="es-ES" dirty="0"/>
              </a:p>
            </p:txBody>
          </p:sp>
        </mc:Choice>
        <mc:Fallback xmlns="">
          <p:sp>
            <p:nvSpPr>
              <p:cNvPr id="5" name="Rectángulo 4"/>
              <p:cNvSpPr>
                <a:spLocks noRot="1" noChangeAspect="1" noMove="1" noResize="1" noEditPoints="1" noAdjustHandles="1" noChangeArrowheads="1" noChangeShapeType="1" noTextEdit="1"/>
              </p:cNvSpPr>
              <p:nvPr/>
            </p:nvSpPr>
            <p:spPr>
              <a:xfrm>
                <a:off x="881817" y="3945172"/>
                <a:ext cx="7335341" cy="794961"/>
              </a:xfrm>
              <a:prstGeom prst="rect">
                <a:avLst/>
              </a:prstGeom>
              <a:blipFill rotWithShape="0">
                <a:blip r:embed="rId2"/>
                <a:stretch>
                  <a:fillRect/>
                </a:stretch>
              </a:blipFill>
            </p:spPr>
            <p:txBody>
              <a:bodyPr/>
              <a:lstStyle/>
              <a:p>
                <a:r>
                  <a:rPr lang="es-ES">
                    <a:noFill/>
                  </a:rPr>
                  <a:t> </a:t>
                </a:r>
              </a:p>
            </p:txBody>
          </p:sp>
        </mc:Fallback>
      </mc:AlternateContent>
      <p:sp>
        <p:nvSpPr>
          <p:cNvPr id="6" name="Abrir llave 5"/>
          <p:cNvSpPr/>
          <p:nvPr/>
        </p:nvSpPr>
        <p:spPr>
          <a:xfrm rot="16200000">
            <a:off x="3491880" y="2003829"/>
            <a:ext cx="432048" cy="5472608"/>
          </a:xfrm>
          <a:prstGeom prst="leftBrace">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s-ES" dirty="0"/>
          </a:p>
        </p:txBody>
      </p:sp>
      <p:sp>
        <p:nvSpPr>
          <p:cNvPr id="7" name="CuadroTexto 6"/>
          <p:cNvSpPr txBox="1"/>
          <p:nvPr/>
        </p:nvSpPr>
        <p:spPr>
          <a:xfrm>
            <a:off x="2722301" y="5097958"/>
            <a:ext cx="1971203" cy="923330"/>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just"/>
            <a:r>
              <a:rPr lang="es-MX" dirty="0"/>
              <a:t>Monto total por las ofertas de compra asignadas.</a:t>
            </a:r>
            <a:endParaRPr lang="es-ES" dirty="0"/>
          </a:p>
        </p:txBody>
      </p:sp>
      <p:sp>
        <p:nvSpPr>
          <p:cNvPr id="8" name="Abrir llave 7"/>
          <p:cNvSpPr/>
          <p:nvPr/>
        </p:nvSpPr>
        <p:spPr>
          <a:xfrm rot="16200000">
            <a:off x="7258632" y="3907848"/>
            <a:ext cx="432048" cy="1664568"/>
          </a:xfrm>
          <a:prstGeom prst="leftBrace">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s-ES" dirty="0"/>
          </a:p>
        </p:txBody>
      </p:sp>
      <p:sp>
        <p:nvSpPr>
          <p:cNvPr id="9" name="CuadroTexto 8"/>
          <p:cNvSpPr txBox="1"/>
          <p:nvPr/>
        </p:nvSpPr>
        <p:spPr>
          <a:xfrm>
            <a:off x="6569940" y="5097958"/>
            <a:ext cx="1809432" cy="923330"/>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just"/>
            <a:r>
              <a:rPr lang="es-MX" dirty="0"/>
              <a:t>Monto total por las ofertas de venta aceptadas.</a:t>
            </a:r>
            <a:endParaRPr lang="es-ES" dirty="0"/>
          </a:p>
        </p:txBody>
      </p:sp>
      <p:pic>
        <p:nvPicPr>
          <p:cNvPr id="11" name="Imagen 10"/>
          <p:cNvPicPr>
            <a:picLocks noChangeAspect="1"/>
          </p:cNvPicPr>
          <p:nvPr/>
        </p:nvPicPr>
        <p:blipFill>
          <a:blip r:embed="rId3"/>
          <a:stretch>
            <a:fillRect/>
          </a:stretch>
        </p:blipFill>
        <p:spPr>
          <a:xfrm>
            <a:off x="3851920" y="1603376"/>
            <a:ext cx="4023888" cy="2341796"/>
          </a:xfrm>
          <a:prstGeom prst="rect">
            <a:avLst/>
          </a:prstGeom>
        </p:spPr>
      </p:pic>
      <p:sp>
        <p:nvSpPr>
          <p:cNvPr id="12" name="Rectángulo 11"/>
          <p:cNvSpPr/>
          <p:nvPr/>
        </p:nvSpPr>
        <p:spPr>
          <a:xfrm>
            <a:off x="3729583" y="1344201"/>
            <a:ext cx="575350" cy="276999"/>
          </a:xfrm>
          <a:prstGeom prst="rect">
            <a:avLst/>
          </a:prstGeom>
        </p:spPr>
        <p:txBody>
          <a:bodyPr wrap="none">
            <a:spAutoFit/>
          </a:bodyPr>
          <a:lstStyle/>
          <a:p>
            <a:r>
              <a:rPr lang="es-MX" sz="1200" dirty="0"/>
              <a:t>Precio</a:t>
            </a:r>
            <a:endParaRPr lang="es-ES" sz="1200" dirty="0"/>
          </a:p>
        </p:txBody>
      </p:sp>
      <p:sp>
        <p:nvSpPr>
          <p:cNvPr id="14" name="Rectángulo 13"/>
          <p:cNvSpPr/>
          <p:nvPr/>
        </p:nvSpPr>
        <p:spPr>
          <a:xfrm>
            <a:off x="7790955" y="3668173"/>
            <a:ext cx="739498" cy="276999"/>
          </a:xfrm>
          <a:prstGeom prst="rect">
            <a:avLst/>
          </a:prstGeom>
        </p:spPr>
        <p:txBody>
          <a:bodyPr wrap="none">
            <a:spAutoFit/>
          </a:bodyPr>
          <a:lstStyle/>
          <a:p>
            <a:r>
              <a:rPr lang="es-MX" sz="1200" dirty="0"/>
              <a:t>Cantidad</a:t>
            </a:r>
            <a:endParaRPr lang="es-ES" sz="1200" dirty="0"/>
          </a:p>
        </p:txBody>
      </p:sp>
      <p:sp>
        <p:nvSpPr>
          <p:cNvPr id="15" name="Rectángulo 14"/>
          <p:cNvSpPr/>
          <p:nvPr/>
        </p:nvSpPr>
        <p:spPr>
          <a:xfrm>
            <a:off x="6479878" y="2155463"/>
            <a:ext cx="1156855" cy="276999"/>
          </a:xfrm>
          <a:prstGeom prst="rect">
            <a:avLst/>
          </a:prstGeom>
        </p:spPr>
        <p:txBody>
          <a:bodyPr wrap="none">
            <a:spAutoFit/>
          </a:bodyPr>
          <a:lstStyle/>
          <a:p>
            <a:r>
              <a:rPr lang="es-MX" sz="1200" dirty="0"/>
              <a:t>Oferta de venta</a:t>
            </a:r>
            <a:endParaRPr lang="es-ES" sz="1200" dirty="0"/>
          </a:p>
        </p:txBody>
      </p:sp>
      <p:sp>
        <p:nvSpPr>
          <p:cNvPr id="16" name="Rectángulo 15"/>
          <p:cNvSpPr/>
          <p:nvPr/>
        </p:nvSpPr>
        <p:spPr>
          <a:xfrm>
            <a:off x="4355976" y="1775688"/>
            <a:ext cx="1283813" cy="276999"/>
          </a:xfrm>
          <a:prstGeom prst="rect">
            <a:avLst/>
          </a:prstGeom>
        </p:spPr>
        <p:txBody>
          <a:bodyPr wrap="none">
            <a:spAutoFit/>
          </a:bodyPr>
          <a:lstStyle/>
          <a:p>
            <a:r>
              <a:rPr lang="es-MX" sz="1200" dirty="0"/>
              <a:t>Oferta de compra</a:t>
            </a:r>
            <a:endParaRPr lang="es-ES" sz="1200" dirty="0"/>
          </a:p>
        </p:txBody>
      </p:sp>
      <p:sp>
        <p:nvSpPr>
          <p:cNvPr id="17" name="Rectángulo 16"/>
          <p:cNvSpPr/>
          <p:nvPr/>
        </p:nvSpPr>
        <p:spPr>
          <a:xfrm>
            <a:off x="4175103" y="2708920"/>
            <a:ext cx="828945" cy="276999"/>
          </a:xfrm>
          <a:prstGeom prst="rect">
            <a:avLst/>
          </a:prstGeom>
        </p:spPr>
        <p:txBody>
          <a:bodyPr wrap="none">
            <a:spAutoFit/>
          </a:bodyPr>
          <a:lstStyle/>
          <a:p>
            <a:r>
              <a:rPr lang="es-MX" sz="1200" dirty="0">
                <a:solidFill>
                  <a:schemeClr val="bg1"/>
                </a:solidFill>
              </a:rPr>
              <a:t>Excedente</a:t>
            </a:r>
            <a:endParaRPr lang="es-ES" sz="1200" dirty="0">
              <a:solidFill>
                <a:schemeClr val="bg1"/>
              </a:solidFill>
            </a:endParaRPr>
          </a:p>
        </p:txBody>
      </p:sp>
    </p:spTree>
    <p:extLst>
      <p:ext uri="{BB962C8B-B14F-4D97-AF65-F5344CB8AC3E}">
        <p14:creationId xmlns:p14="http://schemas.microsoft.com/office/powerpoint/2010/main" val="103894383"/>
      </p:ext>
    </p:extLst>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4" name="Rectángulo 3"/>
              <p:cNvSpPr/>
              <p:nvPr/>
            </p:nvSpPr>
            <p:spPr>
              <a:xfrm>
                <a:off x="2436790" y="2340749"/>
                <a:ext cx="5253041" cy="800219"/>
              </a:xfrm>
              <a:prstGeom prst="rect">
                <a:avLst/>
              </a:prstGeom>
              <a:ln>
                <a:solidFill>
                  <a:schemeClr val="tx2">
                    <a:lumMod val="40000"/>
                    <a:lumOff val="60000"/>
                  </a:schemeClr>
                </a:solidFill>
              </a:ln>
            </p:spPr>
            <p:txBody>
              <a:bodyPr wrap="none">
                <a:spAutoFit/>
              </a:bodyPr>
              <a:lstStyle/>
              <a:p>
                <a:pPr/>
                <a14:m>
                  <m:oMathPara xmlns:m="http://schemas.openxmlformats.org/officeDocument/2006/math">
                    <m:oMathParaPr>
                      <m:jc m:val="centerGroup"/>
                    </m:oMathParaPr>
                    <m:oMath xmlns:m="http://schemas.openxmlformats.org/officeDocument/2006/math">
                      <m:nary>
                        <m:naryPr>
                          <m:chr m:val="∑"/>
                          <m:supHide m:val="on"/>
                          <m:ctrlPr>
                            <a:rPr lang="es-MX" i="1" smtClean="0">
                              <a:latin typeface="Cambria Math" panose="02040503050406030204" pitchFamily="18" charset="0"/>
                            </a:rPr>
                          </m:ctrlPr>
                        </m:naryPr>
                        <m:sub>
                          <m:r>
                            <a:rPr lang="es-MX" b="0" i="1" smtClean="0">
                              <a:latin typeface="Cambria Math" panose="02040503050406030204" pitchFamily="18" charset="0"/>
                            </a:rPr>
                            <m:t>𝑐</m:t>
                          </m:r>
                          <m:r>
                            <a:rPr lang="es-MX" i="1">
                              <a:latin typeface="Cambria Math" panose="02040503050406030204" pitchFamily="18" charset="0"/>
                              <a:ea typeface="Cambria Math" panose="02040503050406030204" pitchFamily="18" charset="0"/>
                            </a:rPr>
                            <m:t>∈</m:t>
                          </m:r>
                          <m:r>
                            <a:rPr lang="es-MX" i="1">
                              <a:latin typeface="Cambria Math" panose="02040503050406030204" pitchFamily="18" charset="0"/>
                              <a:ea typeface="Cambria Math" panose="02040503050406030204" pitchFamily="18" charset="0"/>
                            </a:rPr>
                            <m:t>𝐶</m:t>
                          </m:r>
                          <m:r>
                            <a:rPr lang="es-MX" i="1">
                              <a:latin typeface="Cambria Math" panose="02040503050406030204" pitchFamily="18" charset="0"/>
                              <a:ea typeface="Cambria Math" panose="02040503050406030204" pitchFamily="18" charset="0"/>
                            </a:rPr>
                            <m:t>(</m:t>
                          </m:r>
                          <m:r>
                            <a:rPr lang="es-MX" i="1">
                              <a:latin typeface="Cambria Math" panose="02040503050406030204" pitchFamily="18" charset="0"/>
                              <a:ea typeface="Cambria Math" panose="02040503050406030204" pitchFamily="18" charset="0"/>
                            </a:rPr>
                            <m:t>𝑧𝑖</m:t>
                          </m:r>
                          <m:r>
                            <a:rPr lang="es-MX" i="1">
                              <a:latin typeface="Cambria Math" panose="02040503050406030204" pitchFamily="18" charset="0"/>
                              <a:ea typeface="Cambria Math" panose="02040503050406030204" pitchFamily="18" charset="0"/>
                            </a:rPr>
                            <m:t>)</m:t>
                          </m:r>
                        </m:sub>
                        <m:sup/>
                        <m:e>
                          <m:sSub>
                            <m:sSubPr>
                              <m:ctrlPr>
                                <a:rPr lang="es-MX" b="0" i="1" smtClean="0">
                                  <a:latin typeface="Cambria Math" panose="02040503050406030204" pitchFamily="18" charset="0"/>
                                </a:rPr>
                              </m:ctrlPr>
                            </m:sSubPr>
                            <m:e>
                              <m:r>
                                <a:rPr lang="es-MX" b="0" i="1" smtClean="0">
                                  <a:latin typeface="Cambria Math" panose="02040503050406030204" pitchFamily="18" charset="0"/>
                                </a:rPr>
                                <m:t>𝑣</m:t>
                              </m:r>
                            </m:e>
                            <m:sub>
                              <m:r>
                                <a:rPr lang="es-MX" b="0" i="1" smtClean="0">
                                  <a:latin typeface="Cambria Math" panose="02040503050406030204" pitchFamily="18" charset="0"/>
                                </a:rPr>
                                <m:t>𝑐</m:t>
                              </m:r>
                            </m:sub>
                          </m:sSub>
                          <m:r>
                            <a:rPr lang="es-MX" b="0" i="1" smtClean="0">
                              <a:latin typeface="Cambria Math" panose="02040503050406030204" pitchFamily="18" charset="0"/>
                            </a:rPr>
                            <m:t>∗</m:t>
                          </m:r>
                          <m:sSub>
                            <m:sSubPr>
                              <m:ctrlPr>
                                <a:rPr lang="es-MX" b="0" i="1" smtClean="0">
                                  <a:latin typeface="Cambria Math" panose="02040503050406030204" pitchFamily="18" charset="0"/>
                                </a:rPr>
                              </m:ctrlPr>
                            </m:sSubPr>
                            <m:e>
                              <m:r>
                                <a:rPr lang="es-MX" b="0" i="1" smtClean="0">
                                  <a:latin typeface="Cambria Math" panose="02040503050406030204" pitchFamily="18" charset="0"/>
                                </a:rPr>
                                <m:t>𝐶𝑎𝑝𝑃𝑙</m:t>
                              </m:r>
                            </m:e>
                            <m:sub>
                              <m:r>
                                <a:rPr lang="es-MX" b="0" i="1" smtClean="0">
                                  <a:latin typeface="Cambria Math" panose="02040503050406030204" pitchFamily="18" charset="0"/>
                                </a:rPr>
                                <m:t>𝑐</m:t>
                              </m:r>
                            </m:sub>
                          </m:sSub>
                          <m:r>
                            <a:rPr lang="es-MX" b="0" i="1" smtClean="0">
                              <a:latin typeface="Cambria Math" panose="02040503050406030204" pitchFamily="18" charset="0"/>
                            </a:rPr>
                            <m:t>∗</m:t>
                          </m:r>
                          <m:r>
                            <a:rPr lang="es-MX" b="0" i="1" smtClean="0">
                              <a:latin typeface="Cambria Math" panose="02040503050406030204" pitchFamily="18" charset="0"/>
                            </a:rPr>
                            <m:t>𝑃𝑟</m:t>
                          </m:r>
                          <m:sSub>
                            <m:sSubPr>
                              <m:ctrlPr>
                                <a:rPr lang="es-MX" b="0" i="1" smtClean="0">
                                  <a:latin typeface="Cambria Math" panose="02040503050406030204" pitchFamily="18" charset="0"/>
                                </a:rPr>
                              </m:ctrlPr>
                            </m:sSubPr>
                            <m:e>
                              <m:r>
                                <a:rPr lang="es-MX" b="0" i="1" smtClean="0">
                                  <a:latin typeface="Cambria Math" panose="02040503050406030204" pitchFamily="18" charset="0"/>
                                </a:rPr>
                                <m:t>𝑙</m:t>
                              </m:r>
                            </m:e>
                            <m:sub>
                              <m:r>
                                <a:rPr lang="es-MX" b="0" i="1" smtClean="0">
                                  <a:latin typeface="Cambria Math" panose="02040503050406030204" pitchFamily="18" charset="0"/>
                                </a:rPr>
                                <m:t>𝑐</m:t>
                              </m:r>
                            </m:sub>
                          </m:sSub>
                        </m:e>
                      </m:nary>
                      <m:r>
                        <a:rPr lang="es-MX" i="1" smtClean="0">
                          <a:latin typeface="Cambria Math" panose="02040503050406030204" pitchFamily="18" charset="0"/>
                          <a:ea typeface="Cambria Math" panose="02040503050406030204" pitchFamily="18" charset="0"/>
                        </a:rPr>
                        <m:t>≤</m:t>
                      </m:r>
                      <m:r>
                        <a:rPr lang="es-MX" i="1" smtClean="0">
                          <a:latin typeface="Cambria Math" panose="02040503050406030204" pitchFamily="18" charset="0"/>
                        </a:rPr>
                        <m:t>𝐿</m:t>
                      </m:r>
                      <m:r>
                        <a:rPr lang="es-MX" b="0" i="1" smtClean="0">
                          <a:latin typeface="Cambria Math" panose="02040503050406030204" pitchFamily="18" charset="0"/>
                        </a:rPr>
                        <m:t>𝑖𝑚</m:t>
                      </m:r>
                      <m:sSub>
                        <m:sSubPr>
                          <m:ctrlPr>
                            <a:rPr lang="es-MX" b="0" i="1" smtClean="0">
                              <a:latin typeface="Cambria Math" panose="02040503050406030204" pitchFamily="18" charset="0"/>
                            </a:rPr>
                          </m:ctrlPr>
                        </m:sSubPr>
                        <m:e>
                          <m:r>
                            <a:rPr lang="es-MX" b="0" i="1" smtClean="0">
                              <a:latin typeface="Cambria Math" panose="02040503050406030204" pitchFamily="18" charset="0"/>
                            </a:rPr>
                            <m:t>𝐼</m:t>
                          </m:r>
                        </m:e>
                        <m:sub>
                          <m:r>
                            <a:rPr lang="es-MX" b="0" i="1" smtClean="0">
                              <a:latin typeface="Cambria Math" panose="02040503050406030204" pitchFamily="18" charset="0"/>
                            </a:rPr>
                            <m:t>𝑧𝑖</m:t>
                          </m:r>
                        </m:sub>
                      </m:sSub>
                      <m:r>
                        <a:rPr lang="es-MX" b="0" i="1" smtClean="0">
                          <a:latin typeface="Cambria Math" panose="02040503050406030204" pitchFamily="18" charset="0"/>
                        </a:rPr>
                        <m:t>               </m:t>
                      </m:r>
                      <m:r>
                        <a:rPr lang="es-MX" b="0" i="1" smtClean="0">
                          <a:latin typeface="Cambria Math" panose="02040503050406030204" pitchFamily="18" charset="0"/>
                          <a:ea typeface="Cambria Math" panose="02040503050406030204" pitchFamily="18" charset="0"/>
                        </a:rPr>
                        <m:t>∀</m:t>
                      </m:r>
                      <m:r>
                        <a:rPr lang="es-MX" b="0" i="1" smtClean="0">
                          <a:latin typeface="Cambria Math" panose="02040503050406030204" pitchFamily="18" charset="0"/>
                          <a:ea typeface="Cambria Math" panose="02040503050406030204" pitchFamily="18" charset="0"/>
                        </a:rPr>
                        <m:t>𝑧𝑖</m:t>
                      </m:r>
                      <m:r>
                        <a:rPr lang="es-MX" b="0" i="1" smtClean="0">
                          <a:latin typeface="Cambria Math" panose="02040503050406030204" pitchFamily="18" charset="0"/>
                          <a:ea typeface="Cambria Math" panose="02040503050406030204" pitchFamily="18" charset="0"/>
                        </a:rPr>
                        <m:t> ∈</m:t>
                      </m:r>
                      <m:r>
                        <a:rPr lang="es-MX" b="0" i="1" smtClean="0">
                          <a:latin typeface="Cambria Math" panose="02040503050406030204" pitchFamily="18" charset="0"/>
                          <a:ea typeface="Cambria Math" panose="02040503050406030204" pitchFamily="18" charset="0"/>
                        </a:rPr>
                        <m:t>𝑍𝐼</m:t>
                      </m:r>
                    </m:oMath>
                  </m:oMathPara>
                </a14:m>
                <a:endParaRPr lang="es-ES" dirty="0"/>
              </a:p>
            </p:txBody>
          </p:sp>
        </mc:Choice>
        <mc:Fallback>
          <p:sp>
            <p:nvSpPr>
              <p:cNvPr id="4" name="Rectángulo 3"/>
              <p:cNvSpPr>
                <a:spLocks noRot="1" noChangeAspect="1" noMove="1" noResize="1" noEditPoints="1" noAdjustHandles="1" noChangeArrowheads="1" noChangeShapeType="1" noTextEdit="1"/>
              </p:cNvSpPr>
              <p:nvPr/>
            </p:nvSpPr>
            <p:spPr>
              <a:xfrm>
                <a:off x="2436790" y="2340749"/>
                <a:ext cx="5253041" cy="800219"/>
              </a:xfrm>
              <a:prstGeom prst="rect">
                <a:avLst/>
              </a:prstGeom>
              <a:blipFill rotWithShape="0">
                <a:blip r:embed="rId2"/>
                <a:stretch>
                  <a:fillRect/>
                </a:stretch>
              </a:blipFill>
              <a:ln>
                <a:solidFill>
                  <a:schemeClr val="tx2">
                    <a:lumMod val="40000"/>
                    <a:lumOff val="60000"/>
                  </a:schemeClr>
                </a:solidFill>
              </a:ln>
            </p:spPr>
            <p:txBody>
              <a:bodyPr/>
              <a:lstStyle/>
              <a:p>
                <a:r>
                  <a:rPr lang="es-MX">
                    <a:noFill/>
                  </a:rPr>
                  <a:t> </a:t>
                </a:r>
              </a:p>
            </p:txBody>
          </p:sp>
        </mc:Fallback>
      </mc:AlternateContent>
      <p:sp>
        <p:nvSpPr>
          <p:cNvPr id="5" name="Rectángulo 4"/>
          <p:cNvSpPr/>
          <p:nvPr/>
        </p:nvSpPr>
        <p:spPr>
          <a:xfrm>
            <a:off x="539552" y="1619508"/>
            <a:ext cx="7704856" cy="369332"/>
          </a:xfrm>
          <a:prstGeom prst="rect">
            <a:avLst/>
          </a:prstGeom>
        </p:spPr>
        <p:txBody>
          <a:bodyPr wrap="square">
            <a:spAutoFit/>
          </a:bodyPr>
          <a:lstStyle/>
          <a:p>
            <a:pPr algn="just"/>
            <a:r>
              <a:rPr lang="es-MX" dirty="0">
                <a:latin typeface="Arial" panose="020B0604020202020204" pitchFamily="34" charset="0"/>
                <a:cs typeface="Arial" panose="020B0604020202020204" pitchFamily="34" charset="0"/>
              </a:rPr>
              <a:t>Restricciones de capacidad de interconexión </a:t>
            </a:r>
            <a:endParaRPr lang="es-ES" dirty="0">
              <a:latin typeface="Arial" panose="020B0604020202020204" pitchFamily="34" charset="0"/>
              <a:cs typeface="Arial" panose="020B0604020202020204" pitchFamily="34" charset="0"/>
            </a:endParaRPr>
          </a:p>
        </p:txBody>
      </p:sp>
      <p:sp>
        <p:nvSpPr>
          <p:cNvPr id="7" name="Título 1"/>
          <p:cNvSpPr>
            <a:spLocks noGrp="1"/>
          </p:cNvSpPr>
          <p:nvPr>
            <p:ph type="title"/>
          </p:nvPr>
        </p:nvSpPr>
        <p:spPr>
          <a:xfrm>
            <a:off x="3563888" y="332656"/>
            <a:ext cx="5122912" cy="864096"/>
          </a:xfrm>
        </p:spPr>
        <p:txBody>
          <a:bodyPr/>
          <a:lstStyle/>
          <a:p>
            <a:r>
              <a:rPr lang="es-MX" dirty="0"/>
              <a:t>Restricciones de Capacidad de Interconexión</a:t>
            </a:r>
          </a:p>
        </p:txBody>
      </p:sp>
      <p:sp>
        <p:nvSpPr>
          <p:cNvPr id="8" name="Rectángulo 7"/>
          <p:cNvSpPr/>
          <p:nvPr/>
        </p:nvSpPr>
        <p:spPr>
          <a:xfrm>
            <a:off x="539552" y="3429000"/>
            <a:ext cx="7704856" cy="369332"/>
          </a:xfrm>
          <a:prstGeom prst="rect">
            <a:avLst/>
          </a:prstGeom>
        </p:spPr>
        <p:txBody>
          <a:bodyPr wrap="square">
            <a:spAutoFit/>
          </a:bodyPr>
          <a:lstStyle/>
          <a:p>
            <a:pPr algn="just"/>
            <a:r>
              <a:rPr lang="es-MX" b="1" dirty="0">
                <a:latin typeface="Arial" panose="020B0604020202020204" pitchFamily="34" charset="0"/>
                <a:cs typeface="Arial" panose="020B0604020202020204" pitchFamily="34" charset="0"/>
              </a:rPr>
              <a:t>Ejemplo. </a:t>
            </a:r>
            <a:r>
              <a:rPr lang="es-MX" dirty="0">
                <a:latin typeface="Arial" panose="020B0604020202020204" pitchFamily="34" charset="0"/>
                <a:cs typeface="Arial" panose="020B0604020202020204" pitchFamily="34" charset="0"/>
              </a:rPr>
              <a:t>Algunas de zonas de interconexión con sus límites.   </a:t>
            </a:r>
            <a:endParaRPr lang="es-ES" dirty="0">
              <a:latin typeface="Arial" panose="020B0604020202020204" pitchFamily="34" charset="0"/>
              <a:cs typeface="Arial" panose="020B0604020202020204" pitchFamily="34" charset="0"/>
            </a:endParaRPr>
          </a:p>
        </p:txBody>
      </p:sp>
      <p:graphicFrame>
        <p:nvGraphicFramePr>
          <p:cNvPr id="9" name="Tabla 8"/>
          <p:cNvGraphicFramePr>
            <a:graphicFrameLocks noGrp="1"/>
          </p:cNvGraphicFramePr>
          <p:nvPr>
            <p:extLst/>
          </p:nvPr>
        </p:nvGraphicFramePr>
        <p:xfrm>
          <a:off x="1438476" y="4437112"/>
          <a:ext cx="6097017" cy="1098550"/>
        </p:xfrm>
        <a:graphic>
          <a:graphicData uri="http://schemas.openxmlformats.org/drawingml/2006/table">
            <a:tbl>
              <a:tblPr>
                <a:tableStyleId>{69CF1AB2-1976-4502-BF36-3FF5EA218861}</a:tableStyleId>
              </a:tblPr>
              <a:tblGrid>
                <a:gridCol w="1203198">
                  <a:extLst>
                    <a:ext uri="{9D8B030D-6E8A-4147-A177-3AD203B41FA5}">
                      <a16:colId xmlns="" xmlns:a16="http://schemas.microsoft.com/office/drawing/2014/main" val="20000"/>
                    </a:ext>
                  </a:extLst>
                </a:gridCol>
                <a:gridCol w="540322">
                  <a:extLst>
                    <a:ext uri="{9D8B030D-6E8A-4147-A177-3AD203B41FA5}">
                      <a16:colId xmlns="" xmlns:a16="http://schemas.microsoft.com/office/drawing/2014/main" val="20001"/>
                    </a:ext>
                  </a:extLst>
                </a:gridCol>
                <a:gridCol w="694309">
                  <a:extLst>
                    <a:ext uri="{9D8B030D-6E8A-4147-A177-3AD203B41FA5}">
                      <a16:colId xmlns="" xmlns:a16="http://schemas.microsoft.com/office/drawing/2014/main" val="20002"/>
                    </a:ext>
                  </a:extLst>
                </a:gridCol>
                <a:gridCol w="582613">
                  <a:extLst>
                    <a:ext uri="{9D8B030D-6E8A-4147-A177-3AD203B41FA5}">
                      <a16:colId xmlns="" xmlns:a16="http://schemas.microsoft.com/office/drawing/2014/main" val="20003"/>
                    </a:ext>
                  </a:extLst>
                </a:gridCol>
                <a:gridCol w="1784350">
                  <a:extLst>
                    <a:ext uri="{9D8B030D-6E8A-4147-A177-3AD203B41FA5}">
                      <a16:colId xmlns="" xmlns:a16="http://schemas.microsoft.com/office/drawing/2014/main" val="20004"/>
                    </a:ext>
                  </a:extLst>
                </a:gridCol>
                <a:gridCol w="1292225">
                  <a:extLst>
                    <a:ext uri="{9D8B030D-6E8A-4147-A177-3AD203B41FA5}">
                      <a16:colId xmlns="" xmlns:a16="http://schemas.microsoft.com/office/drawing/2014/main" val="20005"/>
                    </a:ext>
                  </a:extLst>
                </a:gridCol>
              </a:tblGrid>
              <a:tr h="184150">
                <a:tc>
                  <a:txBody>
                    <a:bodyPr/>
                    <a:lstStyle/>
                    <a:p>
                      <a:pPr algn="l" fontAlgn="b"/>
                      <a:r>
                        <a:rPr lang="es-ES" sz="1400" b="1" u="none" strike="noStrike" dirty="0">
                          <a:solidFill>
                            <a:schemeClr val="bg1"/>
                          </a:solidFill>
                          <a:effectLst/>
                          <a:latin typeface="Consolas" panose="020B0609020204030204" pitchFamily="49" charset="0"/>
                        </a:rPr>
                        <a:t>SISTEMAINTER</a:t>
                      </a:r>
                      <a:endParaRPr lang="es-ES" sz="1400" b="1" i="0" u="none" strike="noStrike" dirty="0">
                        <a:solidFill>
                          <a:schemeClr val="bg1"/>
                        </a:solidFill>
                        <a:effectLst/>
                        <a:latin typeface="Consolas" panose="020B0609020204030204" pitchFamily="49" charset="0"/>
                      </a:endParaRPr>
                    </a:p>
                  </a:txBody>
                  <a:tcPr marL="6350" marR="6350" marT="6350" marB="0" anchor="b">
                    <a:solidFill>
                      <a:schemeClr val="accent1">
                        <a:lumMod val="75000"/>
                      </a:schemeClr>
                    </a:solidFill>
                  </a:tcPr>
                </a:tc>
                <a:tc>
                  <a:txBody>
                    <a:bodyPr/>
                    <a:lstStyle/>
                    <a:p>
                      <a:pPr algn="l" fontAlgn="b"/>
                      <a:r>
                        <a:rPr lang="es-ES" sz="1400" b="1" u="none" strike="noStrike">
                          <a:solidFill>
                            <a:schemeClr val="bg1"/>
                          </a:solidFill>
                          <a:effectLst/>
                          <a:latin typeface="Consolas" panose="020B0609020204030204" pitchFamily="49" charset="0"/>
                        </a:rPr>
                        <a:t>ZONA</a:t>
                      </a:r>
                      <a:endParaRPr lang="es-ES" sz="1400" b="1" i="0" u="none" strike="noStrike">
                        <a:solidFill>
                          <a:schemeClr val="bg1"/>
                        </a:solidFill>
                        <a:effectLst/>
                        <a:latin typeface="Consolas" panose="020B0609020204030204" pitchFamily="49" charset="0"/>
                      </a:endParaRPr>
                    </a:p>
                  </a:txBody>
                  <a:tcPr marL="6350" marR="6350" marT="6350" marB="0" anchor="b">
                    <a:solidFill>
                      <a:schemeClr val="accent1">
                        <a:lumMod val="75000"/>
                      </a:schemeClr>
                    </a:solidFill>
                  </a:tcPr>
                </a:tc>
                <a:tc>
                  <a:txBody>
                    <a:bodyPr/>
                    <a:lstStyle/>
                    <a:p>
                      <a:pPr algn="l" fontAlgn="b"/>
                      <a:r>
                        <a:rPr lang="es-ES" sz="1400" b="1" u="none" strike="noStrike">
                          <a:solidFill>
                            <a:schemeClr val="bg1"/>
                          </a:solidFill>
                          <a:effectLst/>
                          <a:latin typeface="Consolas" panose="020B0609020204030204" pitchFamily="49" charset="0"/>
                        </a:rPr>
                        <a:t>REGION</a:t>
                      </a:r>
                      <a:endParaRPr lang="es-ES" sz="1400" b="1" i="0" u="none" strike="noStrike">
                        <a:solidFill>
                          <a:schemeClr val="bg1"/>
                        </a:solidFill>
                        <a:effectLst/>
                        <a:latin typeface="Consolas" panose="020B0609020204030204" pitchFamily="49" charset="0"/>
                      </a:endParaRPr>
                    </a:p>
                  </a:txBody>
                  <a:tcPr marL="6350" marR="6350" marT="6350" marB="0" anchor="b">
                    <a:solidFill>
                      <a:schemeClr val="accent1">
                        <a:lumMod val="75000"/>
                      </a:schemeClr>
                    </a:solidFill>
                  </a:tcPr>
                </a:tc>
                <a:tc>
                  <a:txBody>
                    <a:bodyPr/>
                    <a:lstStyle/>
                    <a:p>
                      <a:pPr algn="l" fontAlgn="b"/>
                      <a:r>
                        <a:rPr lang="es-ES" sz="1400" b="1" u="none" strike="noStrike" dirty="0">
                          <a:solidFill>
                            <a:schemeClr val="bg1"/>
                          </a:solidFill>
                          <a:effectLst/>
                          <a:latin typeface="Consolas" panose="020B0609020204030204" pitchFamily="49" charset="0"/>
                        </a:rPr>
                        <a:t>NODO</a:t>
                      </a:r>
                      <a:endParaRPr lang="es-ES" sz="1400" b="1" i="0" u="none" strike="noStrike" dirty="0">
                        <a:solidFill>
                          <a:schemeClr val="bg1"/>
                        </a:solidFill>
                        <a:effectLst/>
                        <a:latin typeface="Consolas" panose="020B0609020204030204" pitchFamily="49" charset="0"/>
                      </a:endParaRPr>
                    </a:p>
                  </a:txBody>
                  <a:tcPr marL="6350" marR="6350" marT="6350" marB="0" anchor="b">
                    <a:solidFill>
                      <a:schemeClr val="accent1">
                        <a:lumMod val="75000"/>
                      </a:schemeClr>
                    </a:solidFill>
                  </a:tcPr>
                </a:tc>
                <a:tc>
                  <a:txBody>
                    <a:bodyPr/>
                    <a:lstStyle/>
                    <a:p>
                      <a:pPr algn="l" fontAlgn="b"/>
                      <a:r>
                        <a:rPr lang="es-ES" sz="1400" b="1" u="none" strike="noStrike" dirty="0">
                          <a:solidFill>
                            <a:schemeClr val="bg1"/>
                          </a:solidFill>
                          <a:effectLst/>
                          <a:latin typeface="Consolas" panose="020B0609020204030204" pitchFamily="49" charset="0"/>
                        </a:rPr>
                        <a:t>NOMBRE</a:t>
                      </a:r>
                      <a:endParaRPr lang="es-ES" sz="1400" b="1" i="0" u="none" strike="noStrike" dirty="0">
                        <a:solidFill>
                          <a:schemeClr val="bg1"/>
                        </a:solidFill>
                        <a:effectLst/>
                        <a:latin typeface="Consolas" panose="020B0609020204030204" pitchFamily="49" charset="0"/>
                      </a:endParaRPr>
                    </a:p>
                  </a:txBody>
                  <a:tcPr marL="6350" marR="6350" marT="6350" marB="0" anchor="b">
                    <a:solidFill>
                      <a:schemeClr val="accent1">
                        <a:lumMod val="75000"/>
                      </a:schemeClr>
                    </a:solidFill>
                  </a:tcPr>
                </a:tc>
                <a:tc>
                  <a:txBody>
                    <a:bodyPr/>
                    <a:lstStyle/>
                    <a:p>
                      <a:pPr algn="l" fontAlgn="b"/>
                      <a:r>
                        <a:rPr lang="es-ES" sz="1400" b="1" u="none" strike="noStrike" dirty="0">
                          <a:solidFill>
                            <a:schemeClr val="bg1"/>
                          </a:solidFill>
                          <a:effectLst/>
                          <a:latin typeface="Consolas" panose="020B0609020204030204" pitchFamily="49" charset="0"/>
                        </a:rPr>
                        <a:t>LIMITE (MW)</a:t>
                      </a:r>
                      <a:endParaRPr lang="es-ES" sz="1400" b="1" i="0" u="none" strike="noStrike" dirty="0">
                        <a:solidFill>
                          <a:schemeClr val="bg1"/>
                        </a:solidFill>
                        <a:effectLst/>
                        <a:latin typeface="Consolas" panose="020B0609020204030204" pitchFamily="49" charset="0"/>
                      </a:endParaRPr>
                    </a:p>
                  </a:txBody>
                  <a:tcPr marL="6350" marR="6350" marT="6350" marB="0" anchor="b">
                    <a:solidFill>
                      <a:schemeClr val="accent1">
                        <a:lumMod val="75000"/>
                      </a:schemeClr>
                    </a:solidFill>
                  </a:tcPr>
                </a:tc>
                <a:extLst>
                  <a:ext uri="{0D108BD9-81ED-4DB2-BD59-A6C34878D82A}">
                    <a16:rowId xmlns="" xmlns:a16="http://schemas.microsoft.com/office/drawing/2014/main" val="10000"/>
                  </a:ext>
                </a:extLst>
              </a:tr>
              <a:tr h="184150">
                <a:tc>
                  <a:txBody>
                    <a:bodyPr/>
                    <a:lstStyle/>
                    <a:p>
                      <a:pPr algn="ctr" fontAlgn="b"/>
                      <a:r>
                        <a:rPr lang="es-ES" sz="1400" u="none" strike="noStrike" dirty="0">
                          <a:effectLst/>
                          <a:latin typeface="Consolas" panose="020B0609020204030204" pitchFamily="49" charset="0"/>
                        </a:rPr>
                        <a:t>1</a:t>
                      </a:r>
                      <a:endParaRPr lang="es-ES" sz="1400" b="0" i="0" u="none" strike="noStrike" dirty="0">
                        <a:solidFill>
                          <a:srgbClr val="000000"/>
                        </a:solidFill>
                        <a:effectLst/>
                        <a:latin typeface="Consolas" panose="020B0609020204030204" pitchFamily="49" charset="0"/>
                      </a:endParaRPr>
                    </a:p>
                  </a:txBody>
                  <a:tcPr marL="6350" marR="6350" marT="6350" marB="0" anchor="b"/>
                </a:tc>
                <a:tc>
                  <a:txBody>
                    <a:bodyPr/>
                    <a:lstStyle/>
                    <a:p>
                      <a:pPr algn="ctr" fontAlgn="b"/>
                      <a:r>
                        <a:rPr lang="es-ES" sz="1400" u="none" strike="noStrike">
                          <a:effectLst/>
                          <a:latin typeface="Consolas" panose="020B0609020204030204" pitchFamily="49" charset="0"/>
                        </a:rPr>
                        <a:t>1</a:t>
                      </a:r>
                      <a:endParaRPr lang="es-ES" sz="1400" b="0" i="0" u="none" strike="noStrike">
                        <a:solidFill>
                          <a:srgbClr val="000000"/>
                        </a:solidFill>
                        <a:effectLst/>
                        <a:latin typeface="Consolas" panose="020B0609020204030204" pitchFamily="49" charset="0"/>
                      </a:endParaRPr>
                    </a:p>
                  </a:txBody>
                  <a:tcPr marL="6350" marR="6350" marT="6350" marB="0" anchor="b"/>
                </a:tc>
                <a:tc>
                  <a:txBody>
                    <a:bodyPr/>
                    <a:lstStyle/>
                    <a:p>
                      <a:pPr algn="ctr" fontAlgn="b"/>
                      <a:r>
                        <a:rPr lang="es-ES" sz="1400" u="none" strike="noStrike">
                          <a:effectLst/>
                          <a:latin typeface="Consolas" panose="020B0609020204030204" pitchFamily="49" charset="0"/>
                        </a:rPr>
                        <a:t>1</a:t>
                      </a:r>
                      <a:endParaRPr lang="es-ES" sz="1400" b="0" i="0" u="none" strike="noStrike">
                        <a:solidFill>
                          <a:srgbClr val="000000"/>
                        </a:solidFill>
                        <a:effectLst/>
                        <a:latin typeface="Consolas" panose="020B0609020204030204" pitchFamily="49" charset="0"/>
                      </a:endParaRPr>
                    </a:p>
                  </a:txBody>
                  <a:tcPr marL="6350" marR="6350" marT="6350" marB="0" anchor="b"/>
                </a:tc>
                <a:tc>
                  <a:txBody>
                    <a:bodyPr/>
                    <a:lstStyle/>
                    <a:p>
                      <a:pPr algn="ctr" fontAlgn="b"/>
                      <a:r>
                        <a:rPr lang="es-ES" sz="1400" u="none" strike="noStrike">
                          <a:effectLst/>
                          <a:latin typeface="Consolas" panose="020B0609020204030204" pitchFamily="49" charset="0"/>
                        </a:rPr>
                        <a:t>124</a:t>
                      </a:r>
                      <a:endParaRPr lang="es-ES" sz="1400" b="0" i="0" u="none" strike="noStrike">
                        <a:solidFill>
                          <a:srgbClr val="000000"/>
                        </a:solidFill>
                        <a:effectLst/>
                        <a:latin typeface="Consolas" panose="020B0609020204030204" pitchFamily="49" charset="0"/>
                      </a:endParaRPr>
                    </a:p>
                  </a:txBody>
                  <a:tcPr marL="6350" marR="6350" marT="6350" marB="0" anchor="b"/>
                </a:tc>
                <a:tc>
                  <a:txBody>
                    <a:bodyPr/>
                    <a:lstStyle/>
                    <a:p>
                      <a:pPr algn="l" fontAlgn="b"/>
                      <a:r>
                        <a:rPr lang="es-ES" sz="1400" u="none" strike="noStrike" dirty="0">
                          <a:effectLst/>
                          <a:latin typeface="Consolas" panose="020B0609020204030204" pitchFamily="49" charset="0"/>
                        </a:rPr>
                        <a:t>ZICTEPEC ZIC-85</a:t>
                      </a:r>
                      <a:endParaRPr lang="es-ES" sz="1400" b="0" i="0" u="none" strike="noStrike" dirty="0">
                        <a:solidFill>
                          <a:srgbClr val="000000"/>
                        </a:solidFill>
                        <a:effectLst/>
                        <a:latin typeface="Consolas" panose="020B0609020204030204" pitchFamily="49" charset="0"/>
                      </a:endParaRPr>
                    </a:p>
                  </a:txBody>
                  <a:tcPr marL="6350" marR="6350" marT="6350" marB="0" anchor="b"/>
                </a:tc>
                <a:tc>
                  <a:txBody>
                    <a:bodyPr/>
                    <a:lstStyle/>
                    <a:p>
                      <a:pPr algn="r" fontAlgn="b"/>
                      <a:r>
                        <a:rPr lang="es-ES" sz="1400" u="none" strike="noStrike" dirty="0">
                          <a:effectLst/>
                          <a:latin typeface="Consolas" panose="020B0609020204030204" pitchFamily="49" charset="0"/>
                        </a:rPr>
                        <a:t>0</a:t>
                      </a:r>
                      <a:endParaRPr lang="es-ES" sz="1400" b="0" i="0" u="none" strike="noStrike" dirty="0">
                        <a:solidFill>
                          <a:srgbClr val="000000"/>
                        </a:solidFill>
                        <a:effectLst/>
                        <a:latin typeface="Consolas" panose="020B0609020204030204" pitchFamily="49" charset="0"/>
                      </a:endParaRPr>
                    </a:p>
                  </a:txBody>
                  <a:tcPr marL="6350" marR="6350" marT="6350" marB="0" anchor="b"/>
                </a:tc>
                <a:extLst>
                  <a:ext uri="{0D108BD9-81ED-4DB2-BD59-A6C34878D82A}">
                    <a16:rowId xmlns="" xmlns:a16="http://schemas.microsoft.com/office/drawing/2014/main" val="10001"/>
                  </a:ext>
                </a:extLst>
              </a:tr>
              <a:tr h="184150">
                <a:tc>
                  <a:txBody>
                    <a:bodyPr/>
                    <a:lstStyle/>
                    <a:p>
                      <a:pPr algn="ctr" fontAlgn="b"/>
                      <a:r>
                        <a:rPr lang="es-ES" sz="1400" u="none" strike="noStrike">
                          <a:effectLst/>
                          <a:latin typeface="Consolas" panose="020B0609020204030204" pitchFamily="49" charset="0"/>
                        </a:rPr>
                        <a:t>1</a:t>
                      </a:r>
                      <a:endParaRPr lang="es-ES" sz="1400" b="0" i="0" u="none" strike="noStrike">
                        <a:solidFill>
                          <a:srgbClr val="000000"/>
                        </a:solidFill>
                        <a:effectLst/>
                        <a:latin typeface="Consolas" panose="020B0609020204030204" pitchFamily="49" charset="0"/>
                      </a:endParaRPr>
                    </a:p>
                  </a:txBody>
                  <a:tcPr marL="6350" marR="6350" marT="6350" marB="0" anchor="b"/>
                </a:tc>
                <a:tc>
                  <a:txBody>
                    <a:bodyPr/>
                    <a:lstStyle/>
                    <a:p>
                      <a:pPr algn="ctr" fontAlgn="b"/>
                      <a:r>
                        <a:rPr lang="es-ES" sz="1400" u="none" strike="noStrike" dirty="0">
                          <a:effectLst/>
                          <a:latin typeface="Consolas" panose="020B0609020204030204" pitchFamily="49" charset="0"/>
                        </a:rPr>
                        <a:t>4</a:t>
                      </a:r>
                      <a:endParaRPr lang="es-ES" sz="1400" b="0" i="0" u="none" strike="noStrike" dirty="0">
                        <a:solidFill>
                          <a:srgbClr val="000000"/>
                        </a:solidFill>
                        <a:effectLst/>
                        <a:latin typeface="Consolas" panose="020B0609020204030204" pitchFamily="49" charset="0"/>
                      </a:endParaRPr>
                    </a:p>
                  </a:txBody>
                  <a:tcPr marL="6350" marR="6350" marT="6350" marB="0" anchor="b"/>
                </a:tc>
                <a:tc>
                  <a:txBody>
                    <a:bodyPr/>
                    <a:lstStyle/>
                    <a:p>
                      <a:pPr algn="ctr" fontAlgn="b"/>
                      <a:r>
                        <a:rPr lang="es-ES" sz="1400" u="none" strike="noStrike" dirty="0">
                          <a:effectLst/>
                          <a:latin typeface="Consolas" panose="020B0609020204030204" pitchFamily="49" charset="0"/>
                        </a:rPr>
                        <a:t>4</a:t>
                      </a:r>
                      <a:endParaRPr lang="es-ES" sz="1400" b="0" i="0" u="none" strike="noStrike" dirty="0">
                        <a:solidFill>
                          <a:srgbClr val="000000"/>
                        </a:solidFill>
                        <a:effectLst/>
                        <a:latin typeface="Consolas" panose="020B0609020204030204" pitchFamily="49" charset="0"/>
                      </a:endParaRPr>
                    </a:p>
                  </a:txBody>
                  <a:tcPr marL="6350" marR="6350" marT="6350" marB="0" anchor="b"/>
                </a:tc>
                <a:tc>
                  <a:txBody>
                    <a:bodyPr/>
                    <a:lstStyle/>
                    <a:p>
                      <a:pPr algn="ctr" fontAlgn="b"/>
                      <a:r>
                        <a:rPr lang="es-ES" sz="1400" u="none" strike="noStrike">
                          <a:effectLst/>
                          <a:latin typeface="Consolas" panose="020B0609020204030204" pitchFamily="49" charset="0"/>
                        </a:rPr>
                        <a:t>2</a:t>
                      </a:r>
                      <a:endParaRPr lang="es-ES" sz="1400" b="0" i="0" u="none" strike="noStrike">
                        <a:solidFill>
                          <a:srgbClr val="000000"/>
                        </a:solidFill>
                        <a:effectLst/>
                        <a:latin typeface="Consolas" panose="020B0609020204030204" pitchFamily="49" charset="0"/>
                      </a:endParaRPr>
                    </a:p>
                  </a:txBody>
                  <a:tcPr marL="6350" marR="6350" marT="6350" marB="0" anchor="b"/>
                </a:tc>
                <a:tc>
                  <a:txBody>
                    <a:bodyPr/>
                    <a:lstStyle/>
                    <a:p>
                      <a:pPr algn="l" fontAlgn="b"/>
                      <a:r>
                        <a:rPr lang="es-ES" sz="1400" u="none" strike="noStrike" dirty="0">
                          <a:effectLst/>
                          <a:latin typeface="Consolas" panose="020B0609020204030204" pitchFamily="49" charset="0"/>
                        </a:rPr>
                        <a:t>ESCUINAPA EPA-115</a:t>
                      </a:r>
                      <a:endParaRPr lang="es-ES" sz="1400" b="0" i="0" u="none" strike="noStrike" dirty="0">
                        <a:solidFill>
                          <a:srgbClr val="000000"/>
                        </a:solidFill>
                        <a:effectLst/>
                        <a:latin typeface="Consolas" panose="020B0609020204030204" pitchFamily="49" charset="0"/>
                      </a:endParaRPr>
                    </a:p>
                  </a:txBody>
                  <a:tcPr marL="6350" marR="6350" marT="6350" marB="0" anchor="b"/>
                </a:tc>
                <a:tc>
                  <a:txBody>
                    <a:bodyPr/>
                    <a:lstStyle/>
                    <a:p>
                      <a:pPr algn="r" fontAlgn="b"/>
                      <a:r>
                        <a:rPr lang="es-ES" sz="1400" u="none" strike="noStrike" dirty="0">
                          <a:effectLst/>
                          <a:latin typeface="Consolas" panose="020B0609020204030204" pitchFamily="49" charset="0"/>
                        </a:rPr>
                        <a:t>0.5</a:t>
                      </a:r>
                      <a:endParaRPr lang="es-ES" sz="1400" b="0" i="0" u="none" strike="noStrike" dirty="0">
                        <a:solidFill>
                          <a:srgbClr val="000000"/>
                        </a:solidFill>
                        <a:effectLst/>
                        <a:latin typeface="Consolas" panose="020B0609020204030204" pitchFamily="49" charset="0"/>
                      </a:endParaRPr>
                    </a:p>
                  </a:txBody>
                  <a:tcPr marL="6350" marR="6350" marT="6350" marB="0" anchor="b"/>
                </a:tc>
                <a:extLst>
                  <a:ext uri="{0D108BD9-81ED-4DB2-BD59-A6C34878D82A}">
                    <a16:rowId xmlns="" xmlns:a16="http://schemas.microsoft.com/office/drawing/2014/main" val="10002"/>
                  </a:ext>
                </a:extLst>
              </a:tr>
              <a:tr h="184150">
                <a:tc>
                  <a:txBody>
                    <a:bodyPr/>
                    <a:lstStyle/>
                    <a:p>
                      <a:pPr algn="ctr" fontAlgn="b"/>
                      <a:r>
                        <a:rPr lang="es-ES" sz="1400" u="none" strike="noStrike">
                          <a:effectLst/>
                          <a:latin typeface="Consolas" panose="020B0609020204030204" pitchFamily="49" charset="0"/>
                        </a:rPr>
                        <a:t>1</a:t>
                      </a:r>
                      <a:endParaRPr lang="es-ES" sz="1400" b="0" i="0" u="none" strike="noStrike">
                        <a:solidFill>
                          <a:srgbClr val="000000"/>
                        </a:solidFill>
                        <a:effectLst/>
                        <a:latin typeface="Consolas" panose="020B0609020204030204" pitchFamily="49" charset="0"/>
                      </a:endParaRPr>
                    </a:p>
                  </a:txBody>
                  <a:tcPr marL="6350" marR="6350" marT="6350" marB="0" anchor="b"/>
                </a:tc>
                <a:tc>
                  <a:txBody>
                    <a:bodyPr/>
                    <a:lstStyle/>
                    <a:p>
                      <a:pPr algn="ctr" fontAlgn="b"/>
                      <a:r>
                        <a:rPr lang="es-ES" sz="1400" u="none" strike="noStrike">
                          <a:effectLst/>
                          <a:latin typeface="Consolas" panose="020B0609020204030204" pitchFamily="49" charset="0"/>
                        </a:rPr>
                        <a:t>1</a:t>
                      </a:r>
                      <a:endParaRPr lang="es-ES" sz="1400" b="0" i="0" u="none" strike="noStrike">
                        <a:solidFill>
                          <a:srgbClr val="000000"/>
                        </a:solidFill>
                        <a:effectLst/>
                        <a:latin typeface="Consolas" panose="020B0609020204030204" pitchFamily="49" charset="0"/>
                      </a:endParaRPr>
                    </a:p>
                  </a:txBody>
                  <a:tcPr marL="6350" marR="6350" marT="6350" marB="0" anchor="b"/>
                </a:tc>
                <a:tc>
                  <a:txBody>
                    <a:bodyPr/>
                    <a:lstStyle/>
                    <a:p>
                      <a:pPr algn="ctr" fontAlgn="b"/>
                      <a:r>
                        <a:rPr lang="es-ES" sz="1400" u="none" strike="noStrike" dirty="0">
                          <a:effectLst/>
                          <a:latin typeface="Consolas" panose="020B0609020204030204" pitchFamily="49" charset="0"/>
                        </a:rPr>
                        <a:t>1</a:t>
                      </a:r>
                      <a:endParaRPr lang="es-ES" sz="1400" b="0" i="0" u="none" strike="noStrike" dirty="0">
                        <a:solidFill>
                          <a:srgbClr val="000000"/>
                        </a:solidFill>
                        <a:effectLst/>
                        <a:latin typeface="Consolas" panose="020B0609020204030204" pitchFamily="49" charset="0"/>
                      </a:endParaRPr>
                    </a:p>
                  </a:txBody>
                  <a:tcPr marL="6350" marR="6350" marT="6350" marB="0" anchor="b"/>
                </a:tc>
                <a:tc>
                  <a:txBody>
                    <a:bodyPr/>
                    <a:lstStyle/>
                    <a:p>
                      <a:pPr algn="ctr" fontAlgn="b"/>
                      <a:r>
                        <a:rPr lang="es-ES" sz="1400" u="none" strike="noStrike">
                          <a:effectLst/>
                          <a:latin typeface="Consolas" panose="020B0609020204030204" pitchFamily="49" charset="0"/>
                        </a:rPr>
                        <a:t>281</a:t>
                      </a:r>
                      <a:endParaRPr lang="es-ES" sz="1400" b="0" i="0" u="none" strike="noStrike">
                        <a:solidFill>
                          <a:srgbClr val="000000"/>
                        </a:solidFill>
                        <a:effectLst/>
                        <a:latin typeface="Consolas" panose="020B0609020204030204" pitchFamily="49" charset="0"/>
                      </a:endParaRPr>
                    </a:p>
                  </a:txBody>
                  <a:tcPr marL="6350" marR="6350" marT="6350" marB="0" anchor="b"/>
                </a:tc>
                <a:tc>
                  <a:txBody>
                    <a:bodyPr/>
                    <a:lstStyle/>
                    <a:p>
                      <a:pPr algn="l" fontAlgn="b"/>
                      <a:r>
                        <a:rPr lang="es-ES" sz="1400" u="none" strike="noStrike" dirty="0">
                          <a:effectLst/>
                          <a:latin typeface="Consolas" panose="020B0609020204030204" pitchFamily="49" charset="0"/>
                        </a:rPr>
                        <a:t>TEXCOCO TEX-230</a:t>
                      </a:r>
                      <a:endParaRPr lang="es-ES" sz="1400" b="0" i="0" u="none" strike="noStrike" dirty="0">
                        <a:solidFill>
                          <a:srgbClr val="000000"/>
                        </a:solidFill>
                        <a:effectLst/>
                        <a:latin typeface="Consolas" panose="020B0609020204030204" pitchFamily="49" charset="0"/>
                      </a:endParaRPr>
                    </a:p>
                  </a:txBody>
                  <a:tcPr marL="6350" marR="6350" marT="6350" marB="0" anchor="b"/>
                </a:tc>
                <a:tc>
                  <a:txBody>
                    <a:bodyPr/>
                    <a:lstStyle/>
                    <a:p>
                      <a:pPr algn="r" fontAlgn="b"/>
                      <a:r>
                        <a:rPr lang="es-ES" sz="1400" u="none" strike="noStrike" dirty="0">
                          <a:effectLst/>
                          <a:latin typeface="Consolas" panose="020B0609020204030204" pitchFamily="49" charset="0"/>
                        </a:rPr>
                        <a:t>1,000,000</a:t>
                      </a:r>
                      <a:endParaRPr lang="es-ES" sz="1400" b="0" i="0" u="none" strike="noStrike" dirty="0">
                        <a:solidFill>
                          <a:srgbClr val="000000"/>
                        </a:solidFill>
                        <a:effectLst/>
                        <a:latin typeface="Consolas" panose="020B0609020204030204" pitchFamily="49" charset="0"/>
                      </a:endParaRPr>
                    </a:p>
                  </a:txBody>
                  <a:tcPr marL="6350" marR="6350" marT="6350" marB="0" anchor="b"/>
                </a:tc>
                <a:extLst>
                  <a:ext uri="{0D108BD9-81ED-4DB2-BD59-A6C34878D82A}">
                    <a16:rowId xmlns="" xmlns:a16="http://schemas.microsoft.com/office/drawing/2014/main" val="10003"/>
                  </a:ext>
                </a:extLst>
              </a:tr>
              <a:tr h="184150">
                <a:tc>
                  <a:txBody>
                    <a:bodyPr/>
                    <a:lstStyle/>
                    <a:p>
                      <a:pPr algn="ctr" fontAlgn="b"/>
                      <a:r>
                        <a:rPr lang="es-ES" sz="1400" u="none" strike="noStrike">
                          <a:effectLst/>
                          <a:latin typeface="Consolas" panose="020B0609020204030204" pitchFamily="49" charset="0"/>
                        </a:rPr>
                        <a:t>1</a:t>
                      </a:r>
                      <a:endParaRPr lang="es-ES" sz="1400" b="0" i="0" u="none" strike="noStrike">
                        <a:solidFill>
                          <a:srgbClr val="000000"/>
                        </a:solidFill>
                        <a:effectLst/>
                        <a:latin typeface="Consolas" panose="020B0609020204030204" pitchFamily="49" charset="0"/>
                      </a:endParaRPr>
                    </a:p>
                  </a:txBody>
                  <a:tcPr marL="6350" marR="6350" marT="6350" marB="0" anchor="b"/>
                </a:tc>
                <a:tc>
                  <a:txBody>
                    <a:bodyPr/>
                    <a:lstStyle/>
                    <a:p>
                      <a:pPr algn="ctr" fontAlgn="b"/>
                      <a:r>
                        <a:rPr lang="es-ES" sz="1400" u="none" strike="noStrike">
                          <a:effectLst/>
                          <a:latin typeface="Consolas" panose="020B0609020204030204" pitchFamily="49" charset="0"/>
                        </a:rPr>
                        <a:t>1</a:t>
                      </a:r>
                      <a:endParaRPr lang="es-ES" sz="1400" b="0" i="0" u="none" strike="noStrike">
                        <a:solidFill>
                          <a:srgbClr val="000000"/>
                        </a:solidFill>
                        <a:effectLst/>
                        <a:latin typeface="Consolas" panose="020B0609020204030204" pitchFamily="49" charset="0"/>
                      </a:endParaRPr>
                    </a:p>
                  </a:txBody>
                  <a:tcPr marL="6350" marR="6350" marT="6350" marB="0" anchor="b"/>
                </a:tc>
                <a:tc>
                  <a:txBody>
                    <a:bodyPr/>
                    <a:lstStyle/>
                    <a:p>
                      <a:pPr algn="ctr" fontAlgn="b"/>
                      <a:r>
                        <a:rPr lang="es-ES" sz="1400" u="none" strike="noStrike" dirty="0">
                          <a:effectLst/>
                          <a:latin typeface="Consolas" panose="020B0609020204030204" pitchFamily="49" charset="0"/>
                        </a:rPr>
                        <a:t>1</a:t>
                      </a:r>
                      <a:endParaRPr lang="es-ES" sz="1400" b="0" i="0" u="none" strike="noStrike" dirty="0">
                        <a:solidFill>
                          <a:srgbClr val="000000"/>
                        </a:solidFill>
                        <a:effectLst/>
                        <a:latin typeface="Consolas" panose="020B0609020204030204" pitchFamily="49" charset="0"/>
                      </a:endParaRPr>
                    </a:p>
                  </a:txBody>
                  <a:tcPr marL="6350" marR="6350" marT="6350" marB="0" anchor="b"/>
                </a:tc>
                <a:tc>
                  <a:txBody>
                    <a:bodyPr/>
                    <a:lstStyle/>
                    <a:p>
                      <a:pPr algn="ctr" fontAlgn="b"/>
                      <a:r>
                        <a:rPr lang="es-ES" sz="1400" u="none" strike="noStrike" dirty="0">
                          <a:effectLst/>
                          <a:latin typeface="Consolas" panose="020B0609020204030204" pitchFamily="49" charset="0"/>
                        </a:rPr>
                        <a:t>290</a:t>
                      </a:r>
                      <a:endParaRPr lang="es-ES" sz="1400" b="0" i="0" u="none" strike="noStrike" dirty="0">
                        <a:solidFill>
                          <a:srgbClr val="000000"/>
                        </a:solidFill>
                        <a:effectLst/>
                        <a:latin typeface="Consolas" panose="020B0609020204030204" pitchFamily="49" charset="0"/>
                      </a:endParaRPr>
                    </a:p>
                  </a:txBody>
                  <a:tcPr marL="6350" marR="6350" marT="6350" marB="0" anchor="b"/>
                </a:tc>
                <a:tc>
                  <a:txBody>
                    <a:bodyPr/>
                    <a:lstStyle/>
                    <a:p>
                      <a:pPr algn="l" fontAlgn="b"/>
                      <a:r>
                        <a:rPr lang="es-ES" sz="1400" u="none" strike="noStrike" dirty="0">
                          <a:effectLst/>
                          <a:latin typeface="Consolas" panose="020B0609020204030204" pitchFamily="49" charset="0"/>
                        </a:rPr>
                        <a:t>TULA TUL-230</a:t>
                      </a:r>
                      <a:endParaRPr lang="es-ES" sz="1400" b="0" i="0" u="none" strike="noStrike" dirty="0">
                        <a:solidFill>
                          <a:srgbClr val="000000"/>
                        </a:solidFill>
                        <a:effectLst/>
                        <a:latin typeface="Consolas" panose="020B0609020204030204" pitchFamily="49" charset="0"/>
                      </a:endParaRPr>
                    </a:p>
                  </a:txBody>
                  <a:tcPr marL="6350" marR="6350" marT="6350" marB="0" anchor="b"/>
                </a:tc>
                <a:tc>
                  <a:txBody>
                    <a:bodyPr/>
                    <a:lstStyle/>
                    <a:p>
                      <a:pPr algn="r" fontAlgn="b"/>
                      <a:r>
                        <a:rPr lang="es-ES" sz="1400" u="none" strike="noStrike" dirty="0">
                          <a:effectLst/>
                          <a:latin typeface="Consolas" panose="020B0609020204030204" pitchFamily="49" charset="0"/>
                        </a:rPr>
                        <a:t>1,000,000</a:t>
                      </a:r>
                      <a:endParaRPr lang="es-ES" sz="1400" b="0" i="0" u="none" strike="noStrike" dirty="0">
                        <a:solidFill>
                          <a:srgbClr val="000000"/>
                        </a:solidFill>
                        <a:effectLst/>
                        <a:latin typeface="Consolas" panose="020B0609020204030204" pitchFamily="49" charset="0"/>
                      </a:endParaRPr>
                    </a:p>
                  </a:txBody>
                  <a:tcPr marL="6350" marR="6350" marT="6350" marB="0" anchor="b"/>
                </a:tc>
                <a:extLst>
                  <a:ext uri="{0D108BD9-81ED-4DB2-BD59-A6C34878D82A}">
                    <a16:rowId xmlns="" xmlns:a16="http://schemas.microsoft.com/office/drawing/2014/main" val="10004"/>
                  </a:ext>
                </a:extLst>
              </a:tr>
            </a:tbl>
          </a:graphicData>
        </a:graphic>
      </p:graphicFrame>
    </p:spTree>
    <p:extLst>
      <p:ext uri="{BB962C8B-B14F-4D97-AF65-F5344CB8AC3E}">
        <p14:creationId xmlns:p14="http://schemas.microsoft.com/office/powerpoint/2010/main" val="1225653158"/>
      </p:ext>
    </p:extLst>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3563888" y="332656"/>
            <a:ext cx="5122912" cy="864096"/>
          </a:xfrm>
        </p:spPr>
        <p:txBody>
          <a:bodyPr/>
          <a:lstStyle/>
          <a:p>
            <a:r>
              <a:rPr lang="es-MX" dirty="0"/>
              <a:t>Restricciones de Capacidad de Exportación</a:t>
            </a:r>
          </a:p>
        </p:txBody>
      </p:sp>
      <p:sp>
        <p:nvSpPr>
          <p:cNvPr id="7" name="Rectángulo 6"/>
          <p:cNvSpPr/>
          <p:nvPr/>
        </p:nvSpPr>
        <p:spPr>
          <a:xfrm>
            <a:off x="539552" y="1649217"/>
            <a:ext cx="7704856" cy="369332"/>
          </a:xfrm>
          <a:prstGeom prst="rect">
            <a:avLst/>
          </a:prstGeom>
        </p:spPr>
        <p:txBody>
          <a:bodyPr wrap="square">
            <a:spAutoFit/>
          </a:bodyPr>
          <a:lstStyle/>
          <a:p>
            <a:pPr algn="just"/>
            <a:r>
              <a:rPr lang="es-MX" dirty="0">
                <a:latin typeface="Arial" panose="020B0604020202020204" pitchFamily="34" charset="0"/>
                <a:cs typeface="Arial" panose="020B0604020202020204" pitchFamily="34" charset="0"/>
              </a:rPr>
              <a:t>Restricciones de capacidad de exportación </a:t>
            </a:r>
            <a:endParaRPr lang="es-ES" dirty="0">
              <a:latin typeface="Arial" panose="020B0604020202020204" pitchFamily="34" charset="0"/>
              <a:cs typeface="Arial" panose="020B0604020202020204" pitchFamily="34" charset="0"/>
            </a:endParaRPr>
          </a:p>
        </p:txBody>
      </p:sp>
      <mc:AlternateContent xmlns:mc="http://schemas.openxmlformats.org/markup-compatibility/2006">
        <mc:Choice xmlns:a14="http://schemas.microsoft.com/office/drawing/2010/main" Requires="a14">
          <p:sp>
            <p:nvSpPr>
              <p:cNvPr id="8" name="Rectángulo 7"/>
              <p:cNvSpPr/>
              <p:nvPr/>
            </p:nvSpPr>
            <p:spPr>
              <a:xfrm>
                <a:off x="1356308" y="2440944"/>
                <a:ext cx="6152390" cy="800219"/>
              </a:xfrm>
              <a:prstGeom prst="rect">
                <a:avLst/>
              </a:prstGeom>
              <a:ln>
                <a:solidFill>
                  <a:schemeClr val="tx2">
                    <a:lumMod val="40000"/>
                    <a:lumOff val="60000"/>
                  </a:schemeClr>
                </a:solidFill>
              </a:ln>
            </p:spPr>
            <p:txBody>
              <a:bodyPr wrap="none">
                <a:spAutoFit/>
              </a:bodyPr>
              <a:lstStyle/>
              <a:p>
                <a:pPr/>
                <a14:m>
                  <m:oMathPara xmlns:m="http://schemas.openxmlformats.org/officeDocument/2006/math">
                    <m:oMathParaPr>
                      <m:jc m:val="centerGroup"/>
                    </m:oMathParaPr>
                    <m:oMath xmlns:m="http://schemas.openxmlformats.org/officeDocument/2006/math">
                      <m:nary>
                        <m:naryPr>
                          <m:chr m:val="∑"/>
                          <m:supHide m:val="on"/>
                          <m:ctrlPr>
                            <a:rPr lang="es-MX" i="1" smtClean="0">
                              <a:latin typeface="Cambria Math" panose="02040503050406030204" pitchFamily="18" charset="0"/>
                            </a:rPr>
                          </m:ctrlPr>
                        </m:naryPr>
                        <m:sub>
                          <m:r>
                            <a:rPr lang="es-MX" b="0" i="1" smtClean="0">
                              <a:latin typeface="Cambria Math" panose="02040503050406030204" pitchFamily="18" charset="0"/>
                            </a:rPr>
                            <m:t>𝑐</m:t>
                          </m:r>
                          <m:r>
                            <a:rPr lang="es-MX" i="1">
                              <a:latin typeface="Cambria Math" panose="02040503050406030204" pitchFamily="18" charset="0"/>
                              <a:ea typeface="Cambria Math" panose="02040503050406030204" pitchFamily="18" charset="0"/>
                            </a:rPr>
                            <m:t>∈</m:t>
                          </m:r>
                          <m:r>
                            <a:rPr lang="es-MX" i="1">
                              <a:latin typeface="Cambria Math" panose="02040503050406030204" pitchFamily="18" charset="0"/>
                              <a:ea typeface="Cambria Math" panose="02040503050406030204" pitchFamily="18" charset="0"/>
                            </a:rPr>
                            <m:t>𝐶</m:t>
                          </m:r>
                          <m:r>
                            <a:rPr lang="es-MX" i="1">
                              <a:latin typeface="Cambria Math" panose="02040503050406030204" pitchFamily="18" charset="0"/>
                              <a:ea typeface="Cambria Math" panose="02040503050406030204" pitchFamily="18" charset="0"/>
                            </a:rPr>
                            <m:t>(</m:t>
                          </m:r>
                          <m:r>
                            <a:rPr lang="es-MX" i="1">
                              <a:latin typeface="Cambria Math" panose="02040503050406030204" pitchFamily="18" charset="0"/>
                              <a:ea typeface="Cambria Math" panose="02040503050406030204" pitchFamily="18" charset="0"/>
                            </a:rPr>
                            <m:t>𝑧𝑒</m:t>
                          </m:r>
                          <m:r>
                            <a:rPr lang="es-MX" i="1">
                              <a:latin typeface="Cambria Math" panose="02040503050406030204" pitchFamily="18" charset="0"/>
                              <a:ea typeface="Cambria Math" panose="02040503050406030204" pitchFamily="18" charset="0"/>
                            </a:rPr>
                            <m:t>)</m:t>
                          </m:r>
                        </m:sub>
                        <m:sup/>
                        <m:e>
                          <m:nary>
                            <m:naryPr>
                              <m:chr m:val="∑"/>
                              <m:supHide m:val="on"/>
                              <m:ctrlPr>
                                <a:rPr lang="es-MX" i="1">
                                  <a:latin typeface="Cambria Math" panose="02040503050406030204" pitchFamily="18" charset="0"/>
                                </a:rPr>
                              </m:ctrlPr>
                            </m:naryPr>
                            <m:sub>
                              <m:r>
                                <m:rPr>
                                  <m:brk m:alnAt="7"/>
                                </m:rPr>
                                <a:rPr lang="es-MX" i="1">
                                  <a:latin typeface="Cambria Math" panose="02040503050406030204" pitchFamily="18" charset="0"/>
                                </a:rPr>
                                <m:t>𝑝</m:t>
                              </m:r>
                              <m:r>
                                <a:rPr lang="es-MX" i="1">
                                  <a:latin typeface="Cambria Math" panose="02040503050406030204" pitchFamily="18" charset="0"/>
                                  <a:ea typeface="Cambria Math" panose="02040503050406030204" pitchFamily="18" charset="0"/>
                                </a:rPr>
                                <m:t>∈</m:t>
                              </m:r>
                              <m:r>
                                <a:rPr lang="es-MX" i="1">
                                  <a:latin typeface="Cambria Math" panose="02040503050406030204" pitchFamily="18" charset="0"/>
                                  <a:ea typeface="Cambria Math" panose="02040503050406030204" pitchFamily="18" charset="0"/>
                                </a:rPr>
                                <m:t>𝑃𝐴</m:t>
                              </m:r>
                              <m:sSub>
                                <m:sSubPr>
                                  <m:ctrlPr>
                                    <a:rPr lang="es-MX" i="1">
                                      <a:latin typeface="Cambria Math" panose="02040503050406030204" pitchFamily="18" charset="0"/>
                                      <a:ea typeface="Cambria Math" panose="02040503050406030204" pitchFamily="18" charset="0"/>
                                    </a:rPr>
                                  </m:ctrlPr>
                                </m:sSubPr>
                                <m:e>
                                  <m:r>
                                    <m:rPr>
                                      <m:brk m:alnAt="7"/>
                                    </m:rPr>
                                    <a:rPr lang="es-MX" i="1">
                                      <a:latin typeface="Cambria Math" panose="02040503050406030204" pitchFamily="18" charset="0"/>
                                      <a:ea typeface="Cambria Math" panose="02040503050406030204" pitchFamily="18" charset="0"/>
                                    </a:rPr>
                                    <m:t>𝑄</m:t>
                                  </m:r>
                                </m:e>
                                <m:sub>
                                  <m:r>
                                    <m:rPr>
                                      <m:brk m:alnAt="7"/>
                                    </m:rPr>
                                    <a:rPr lang="es-MX" i="1">
                                      <a:latin typeface="Cambria Math" panose="02040503050406030204" pitchFamily="18" charset="0"/>
                                      <a:ea typeface="Cambria Math" panose="02040503050406030204" pitchFamily="18" charset="0"/>
                                    </a:rPr>
                                    <m:t>𝑐</m:t>
                                  </m:r>
                                </m:sub>
                              </m:sSub>
                            </m:sub>
                            <m:sup/>
                            <m:e>
                              <m:sSub>
                                <m:sSubPr>
                                  <m:ctrlPr>
                                    <a:rPr lang="es-MX" i="1">
                                      <a:latin typeface="Cambria Math" panose="02040503050406030204" pitchFamily="18" charset="0"/>
                                    </a:rPr>
                                  </m:ctrlPr>
                                </m:sSubPr>
                                <m:e>
                                  <m:r>
                                    <a:rPr lang="es-MX" i="1">
                                      <a:latin typeface="Cambria Math" panose="02040503050406030204" pitchFamily="18" charset="0"/>
                                    </a:rPr>
                                    <m:t>𝑢</m:t>
                                  </m:r>
                                </m:e>
                                <m:sub>
                                  <m:r>
                                    <a:rPr lang="es-MX" i="1">
                                      <a:latin typeface="Cambria Math" panose="02040503050406030204" pitchFamily="18" charset="0"/>
                                    </a:rPr>
                                    <m:t>𝑝</m:t>
                                  </m:r>
                                </m:sub>
                              </m:sSub>
                              <m:r>
                                <a:rPr lang="es-MX" b="0" i="1" smtClean="0">
                                  <a:latin typeface="Cambria Math" panose="02040503050406030204" pitchFamily="18" charset="0"/>
                                </a:rPr>
                                <m:t>∗</m:t>
                              </m:r>
                              <m:sSub>
                                <m:sSubPr>
                                  <m:ctrlPr>
                                    <a:rPr lang="es-MX" i="1">
                                      <a:latin typeface="Cambria Math" panose="02040503050406030204" pitchFamily="18" charset="0"/>
                                    </a:rPr>
                                  </m:ctrlPr>
                                </m:sSubPr>
                                <m:e>
                                  <m:r>
                                    <a:rPr lang="es-MX" b="0" i="1" smtClean="0">
                                      <a:latin typeface="Cambria Math" panose="02040503050406030204" pitchFamily="18" charset="0"/>
                                    </a:rPr>
                                    <m:t>𝐶𝑎𝑛𝑡𝐸</m:t>
                                  </m:r>
                                </m:e>
                                <m:sub>
                                  <m:r>
                                    <a:rPr lang="es-MX" i="1">
                                      <a:latin typeface="Cambria Math" panose="02040503050406030204" pitchFamily="18" charset="0"/>
                                    </a:rPr>
                                    <m:t>𝑐</m:t>
                                  </m:r>
                                  <m:r>
                                    <a:rPr lang="es-MX" i="1">
                                      <a:latin typeface="Cambria Math" panose="02040503050406030204" pitchFamily="18" charset="0"/>
                                    </a:rPr>
                                    <m:t>,</m:t>
                                  </m:r>
                                  <m:r>
                                    <a:rPr lang="es-MX" i="1">
                                      <a:latin typeface="Cambria Math" panose="02040503050406030204" pitchFamily="18" charset="0"/>
                                    </a:rPr>
                                    <m:t>𝑝</m:t>
                                  </m:r>
                                </m:sub>
                              </m:sSub>
                            </m:e>
                          </m:nary>
                          <m:r>
                            <a:rPr lang="es-MX" b="0" i="1" smtClean="0">
                              <a:latin typeface="Cambria Math" panose="02040503050406030204" pitchFamily="18" charset="0"/>
                              <a:ea typeface="Cambria Math" panose="02040503050406030204" pitchFamily="18" charset="0"/>
                            </a:rPr>
                            <m:t>∗</m:t>
                          </m:r>
                          <m:r>
                            <a:rPr lang="es-MX" i="1">
                              <a:latin typeface="Cambria Math" panose="02040503050406030204" pitchFamily="18" charset="0"/>
                              <a:ea typeface="Cambria Math" panose="02040503050406030204" pitchFamily="18" charset="0"/>
                            </a:rPr>
                            <m:t>𝑃𝑟</m:t>
                          </m:r>
                          <m:sSub>
                            <m:sSubPr>
                              <m:ctrlPr>
                                <a:rPr lang="es-MX" i="1">
                                  <a:latin typeface="Cambria Math" panose="02040503050406030204" pitchFamily="18" charset="0"/>
                                  <a:ea typeface="Cambria Math" panose="02040503050406030204" pitchFamily="18" charset="0"/>
                                </a:rPr>
                              </m:ctrlPr>
                            </m:sSubPr>
                            <m:e>
                              <m:r>
                                <a:rPr lang="es-MX" i="1">
                                  <a:latin typeface="Cambria Math" panose="02040503050406030204" pitchFamily="18" charset="0"/>
                                  <a:ea typeface="Cambria Math" panose="02040503050406030204" pitchFamily="18" charset="0"/>
                                </a:rPr>
                                <m:t>𝑙</m:t>
                              </m:r>
                            </m:e>
                            <m:sub>
                              <m:r>
                                <a:rPr lang="es-MX" i="1">
                                  <a:latin typeface="Cambria Math" panose="02040503050406030204" pitchFamily="18" charset="0"/>
                                  <a:ea typeface="Cambria Math" panose="02040503050406030204" pitchFamily="18" charset="0"/>
                                </a:rPr>
                                <m:t>𝑐</m:t>
                              </m:r>
                            </m:sub>
                          </m:sSub>
                        </m:e>
                      </m:nary>
                      <m:r>
                        <a:rPr lang="es-MX" i="1" smtClean="0">
                          <a:latin typeface="Cambria Math" panose="02040503050406030204" pitchFamily="18" charset="0"/>
                          <a:ea typeface="Cambria Math" panose="02040503050406030204" pitchFamily="18" charset="0"/>
                        </a:rPr>
                        <m:t>≤</m:t>
                      </m:r>
                      <m:r>
                        <a:rPr lang="es-MX" i="1" smtClean="0">
                          <a:latin typeface="Cambria Math" panose="02040503050406030204" pitchFamily="18" charset="0"/>
                        </a:rPr>
                        <m:t>𝐿</m:t>
                      </m:r>
                      <m:r>
                        <a:rPr lang="es-MX" b="0" i="1" smtClean="0">
                          <a:latin typeface="Cambria Math" panose="02040503050406030204" pitchFamily="18" charset="0"/>
                        </a:rPr>
                        <m:t>𝑖𝑚</m:t>
                      </m:r>
                      <m:sSub>
                        <m:sSubPr>
                          <m:ctrlPr>
                            <a:rPr lang="es-MX" b="0" i="1" smtClean="0">
                              <a:latin typeface="Cambria Math" panose="02040503050406030204" pitchFamily="18" charset="0"/>
                            </a:rPr>
                          </m:ctrlPr>
                        </m:sSubPr>
                        <m:e>
                          <m:r>
                            <a:rPr lang="es-MX" b="0" i="1" smtClean="0">
                              <a:latin typeface="Cambria Math" panose="02040503050406030204" pitchFamily="18" charset="0"/>
                            </a:rPr>
                            <m:t>𝐸</m:t>
                          </m:r>
                        </m:e>
                        <m:sub>
                          <m:r>
                            <a:rPr lang="es-MX" b="0" i="1" smtClean="0">
                              <a:latin typeface="Cambria Math" panose="02040503050406030204" pitchFamily="18" charset="0"/>
                            </a:rPr>
                            <m:t>𝑧𝑒</m:t>
                          </m:r>
                        </m:sub>
                      </m:sSub>
                      <m:r>
                        <a:rPr lang="es-MX" b="0" i="1" smtClean="0">
                          <a:latin typeface="Cambria Math" panose="02040503050406030204" pitchFamily="18" charset="0"/>
                        </a:rPr>
                        <m:t>         </m:t>
                      </m:r>
                      <m:r>
                        <a:rPr lang="es-MX" b="0" i="1" smtClean="0">
                          <a:latin typeface="Cambria Math" panose="02040503050406030204" pitchFamily="18" charset="0"/>
                          <a:ea typeface="Cambria Math" panose="02040503050406030204" pitchFamily="18" charset="0"/>
                        </a:rPr>
                        <m:t>∀</m:t>
                      </m:r>
                      <m:r>
                        <a:rPr lang="es-MX" b="0" i="1" smtClean="0">
                          <a:latin typeface="Cambria Math" panose="02040503050406030204" pitchFamily="18" charset="0"/>
                          <a:ea typeface="Cambria Math" panose="02040503050406030204" pitchFamily="18" charset="0"/>
                        </a:rPr>
                        <m:t>𝑧𝑒</m:t>
                      </m:r>
                      <m:r>
                        <a:rPr lang="es-MX" b="0" i="1" smtClean="0">
                          <a:latin typeface="Cambria Math" panose="02040503050406030204" pitchFamily="18" charset="0"/>
                          <a:ea typeface="Cambria Math" panose="02040503050406030204" pitchFamily="18" charset="0"/>
                        </a:rPr>
                        <m:t> ∈</m:t>
                      </m:r>
                      <m:r>
                        <a:rPr lang="es-MX" b="0" i="1" smtClean="0">
                          <a:latin typeface="Cambria Math" panose="02040503050406030204" pitchFamily="18" charset="0"/>
                          <a:ea typeface="Cambria Math" panose="02040503050406030204" pitchFamily="18" charset="0"/>
                        </a:rPr>
                        <m:t>𝑍𝐸</m:t>
                      </m:r>
                    </m:oMath>
                  </m:oMathPara>
                </a14:m>
                <a:endParaRPr lang="es-ES" dirty="0"/>
              </a:p>
            </p:txBody>
          </p:sp>
        </mc:Choice>
        <mc:Fallback>
          <p:sp>
            <p:nvSpPr>
              <p:cNvPr id="8" name="Rectángulo 7"/>
              <p:cNvSpPr>
                <a:spLocks noRot="1" noChangeAspect="1" noMove="1" noResize="1" noEditPoints="1" noAdjustHandles="1" noChangeArrowheads="1" noChangeShapeType="1" noTextEdit="1"/>
              </p:cNvSpPr>
              <p:nvPr/>
            </p:nvSpPr>
            <p:spPr>
              <a:xfrm>
                <a:off x="1356308" y="2440944"/>
                <a:ext cx="6152390" cy="800219"/>
              </a:xfrm>
              <a:prstGeom prst="rect">
                <a:avLst/>
              </a:prstGeom>
              <a:blipFill rotWithShape="0">
                <a:blip r:embed="rId2"/>
                <a:stretch>
                  <a:fillRect/>
                </a:stretch>
              </a:blipFill>
              <a:ln>
                <a:solidFill>
                  <a:schemeClr val="tx2">
                    <a:lumMod val="40000"/>
                    <a:lumOff val="60000"/>
                  </a:schemeClr>
                </a:solidFill>
              </a:ln>
            </p:spPr>
            <p:txBody>
              <a:bodyPr/>
              <a:lstStyle/>
              <a:p>
                <a:r>
                  <a:rPr lang="es-MX">
                    <a:noFill/>
                  </a:rPr>
                  <a:t> </a:t>
                </a:r>
              </a:p>
            </p:txBody>
          </p:sp>
        </mc:Fallback>
      </mc:AlternateContent>
      <p:sp>
        <p:nvSpPr>
          <p:cNvPr id="10" name="Rectángulo 9"/>
          <p:cNvSpPr/>
          <p:nvPr/>
        </p:nvSpPr>
        <p:spPr>
          <a:xfrm>
            <a:off x="539552" y="3707740"/>
            <a:ext cx="7704856" cy="369332"/>
          </a:xfrm>
          <a:prstGeom prst="rect">
            <a:avLst/>
          </a:prstGeom>
        </p:spPr>
        <p:txBody>
          <a:bodyPr wrap="square">
            <a:spAutoFit/>
          </a:bodyPr>
          <a:lstStyle/>
          <a:p>
            <a:pPr algn="just"/>
            <a:r>
              <a:rPr lang="es-MX" b="1" dirty="0">
                <a:latin typeface="Arial" panose="020B0604020202020204" pitchFamily="34" charset="0"/>
                <a:cs typeface="Arial" panose="020B0604020202020204" pitchFamily="34" charset="0"/>
              </a:rPr>
              <a:t>Ejemplo. </a:t>
            </a:r>
            <a:r>
              <a:rPr lang="es-MX" dirty="0">
                <a:latin typeface="Arial" panose="020B0604020202020204" pitchFamily="34" charset="0"/>
                <a:cs typeface="Arial" panose="020B0604020202020204" pitchFamily="34" charset="0"/>
              </a:rPr>
              <a:t>Algunas zonas de generación con límite.   </a:t>
            </a:r>
            <a:endParaRPr lang="es-ES" dirty="0">
              <a:latin typeface="Arial" panose="020B0604020202020204" pitchFamily="34" charset="0"/>
              <a:cs typeface="Arial" panose="020B0604020202020204" pitchFamily="34" charset="0"/>
            </a:endParaRPr>
          </a:p>
        </p:txBody>
      </p:sp>
      <p:graphicFrame>
        <p:nvGraphicFramePr>
          <p:cNvPr id="4" name="Tabla 3"/>
          <p:cNvGraphicFramePr>
            <a:graphicFrameLocks noGrp="1"/>
          </p:cNvGraphicFramePr>
          <p:nvPr>
            <p:extLst/>
          </p:nvPr>
        </p:nvGraphicFramePr>
        <p:xfrm>
          <a:off x="924864" y="4463777"/>
          <a:ext cx="7350306" cy="1211825"/>
        </p:xfrm>
        <a:graphic>
          <a:graphicData uri="http://schemas.openxmlformats.org/drawingml/2006/table">
            <a:tbl>
              <a:tblPr>
                <a:tableStyleId>{69CF1AB2-1976-4502-BF36-3FF5EA218861}</a:tableStyleId>
              </a:tblPr>
              <a:tblGrid>
                <a:gridCol w="1296239">
                  <a:extLst>
                    <a:ext uri="{9D8B030D-6E8A-4147-A177-3AD203B41FA5}">
                      <a16:colId xmlns="" xmlns:a16="http://schemas.microsoft.com/office/drawing/2014/main" val="20000"/>
                    </a:ext>
                  </a:extLst>
                </a:gridCol>
                <a:gridCol w="508839">
                  <a:extLst>
                    <a:ext uri="{9D8B030D-6E8A-4147-A177-3AD203B41FA5}">
                      <a16:colId xmlns="" xmlns:a16="http://schemas.microsoft.com/office/drawing/2014/main" val="20001"/>
                    </a:ext>
                  </a:extLst>
                </a:gridCol>
                <a:gridCol w="4248989">
                  <a:extLst>
                    <a:ext uri="{9D8B030D-6E8A-4147-A177-3AD203B41FA5}">
                      <a16:colId xmlns="" xmlns:a16="http://schemas.microsoft.com/office/drawing/2014/main" val="20002"/>
                    </a:ext>
                  </a:extLst>
                </a:gridCol>
                <a:gridCol w="1296239">
                  <a:extLst>
                    <a:ext uri="{9D8B030D-6E8A-4147-A177-3AD203B41FA5}">
                      <a16:colId xmlns="" xmlns:a16="http://schemas.microsoft.com/office/drawing/2014/main" val="20003"/>
                    </a:ext>
                  </a:extLst>
                </a:gridCol>
              </a:tblGrid>
              <a:tr h="242365">
                <a:tc>
                  <a:txBody>
                    <a:bodyPr/>
                    <a:lstStyle/>
                    <a:p>
                      <a:pPr algn="l" fontAlgn="b"/>
                      <a:r>
                        <a:rPr lang="es-ES" sz="1400" b="1" u="none" strike="noStrike" dirty="0">
                          <a:solidFill>
                            <a:schemeClr val="bg1"/>
                          </a:solidFill>
                          <a:effectLst/>
                          <a:latin typeface="Consolas" panose="020B0609020204030204" pitchFamily="49" charset="0"/>
                        </a:rPr>
                        <a:t>SISTEMAINTER</a:t>
                      </a:r>
                      <a:endParaRPr lang="es-ES" sz="1400" b="1" i="0" u="none" strike="noStrike" dirty="0">
                        <a:solidFill>
                          <a:schemeClr val="bg1"/>
                        </a:solidFill>
                        <a:effectLst/>
                        <a:latin typeface="Consolas" panose="020B0609020204030204" pitchFamily="49" charset="0"/>
                      </a:endParaRPr>
                    </a:p>
                  </a:txBody>
                  <a:tcPr marL="8357" marR="8357" marT="8357" marB="0" anchor="b">
                    <a:solidFill>
                      <a:schemeClr val="accent1">
                        <a:lumMod val="75000"/>
                      </a:schemeClr>
                    </a:solidFill>
                  </a:tcPr>
                </a:tc>
                <a:tc>
                  <a:txBody>
                    <a:bodyPr/>
                    <a:lstStyle/>
                    <a:p>
                      <a:pPr algn="l" fontAlgn="b"/>
                      <a:r>
                        <a:rPr lang="es-ES" sz="1400" b="1" u="none" strike="noStrike" dirty="0">
                          <a:solidFill>
                            <a:schemeClr val="bg1"/>
                          </a:solidFill>
                          <a:effectLst/>
                          <a:latin typeface="Consolas" panose="020B0609020204030204" pitchFamily="49" charset="0"/>
                        </a:rPr>
                        <a:t>ZONA</a:t>
                      </a:r>
                      <a:endParaRPr lang="es-ES" sz="1400" b="1" i="0" u="none" strike="noStrike" dirty="0">
                        <a:solidFill>
                          <a:schemeClr val="bg1"/>
                        </a:solidFill>
                        <a:effectLst/>
                        <a:latin typeface="Consolas" panose="020B0609020204030204" pitchFamily="49" charset="0"/>
                      </a:endParaRPr>
                    </a:p>
                  </a:txBody>
                  <a:tcPr marL="8357" marR="8357" marT="8357" marB="0" anchor="b">
                    <a:solidFill>
                      <a:schemeClr val="accent1">
                        <a:lumMod val="75000"/>
                      </a:schemeClr>
                    </a:solidFill>
                  </a:tcPr>
                </a:tc>
                <a:tc>
                  <a:txBody>
                    <a:bodyPr/>
                    <a:lstStyle/>
                    <a:p>
                      <a:pPr algn="l" fontAlgn="b"/>
                      <a:r>
                        <a:rPr lang="es-ES" sz="1400" b="1" u="none" strike="noStrike" dirty="0">
                          <a:solidFill>
                            <a:schemeClr val="bg1"/>
                          </a:solidFill>
                          <a:effectLst/>
                          <a:latin typeface="Consolas" panose="020B0609020204030204" pitchFamily="49" charset="0"/>
                        </a:rPr>
                        <a:t>NOMBRE</a:t>
                      </a:r>
                      <a:endParaRPr lang="es-ES" sz="1400" b="1" i="0" u="none" strike="noStrike" dirty="0">
                        <a:solidFill>
                          <a:schemeClr val="bg1"/>
                        </a:solidFill>
                        <a:effectLst/>
                        <a:latin typeface="Consolas" panose="020B0609020204030204" pitchFamily="49" charset="0"/>
                      </a:endParaRPr>
                    </a:p>
                  </a:txBody>
                  <a:tcPr marL="8357" marR="8357" marT="8357" marB="0" anchor="b">
                    <a:solidFill>
                      <a:schemeClr val="accent1">
                        <a:lumMod val="75000"/>
                      </a:schemeClr>
                    </a:solidFill>
                  </a:tcPr>
                </a:tc>
                <a:tc>
                  <a:txBody>
                    <a:bodyPr/>
                    <a:lstStyle/>
                    <a:p>
                      <a:pPr algn="l" fontAlgn="b"/>
                      <a:r>
                        <a:rPr lang="es-ES" sz="1400" b="1" u="none" strike="noStrike" dirty="0">
                          <a:solidFill>
                            <a:schemeClr val="bg1"/>
                          </a:solidFill>
                          <a:effectLst/>
                          <a:latin typeface="Consolas" panose="020B0609020204030204" pitchFamily="49" charset="0"/>
                        </a:rPr>
                        <a:t>LIMITE (</a:t>
                      </a:r>
                      <a:r>
                        <a:rPr lang="es-ES" sz="1400" b="1" u="none" strike="noStrike" dirty="0" err="1">
                          <a:solidFill>
                            <a:schemeClr val="bg1"/>
                          </a:solidFill>
                          <a:effectLst/>
                          <a:latin typeface="Consolas" panose="020B0609020204030204" pitchFamily="49" charset="0"/>
                        </a:rPr>
                        <a:t>MWh</a:t>
                      </a:r>
                      <a:r>
                        <a:rPr lang="es-ES" sz="1400" b="1" u="none" strike="noStrike" dirty="0">
                          <a:solidFill>
                            <a:schemeClr val="bg1"/>
                          </a:solidFill>
                          <a:effectLst/>
                          <a:latin typeface="Consolas" panose="020B0609020204030204" pitchFamily="49" charset="0"/>
                        </a:rPr>
                        <a:t>)</a:t>
                      </a:r>
                      <a:endParaRPr lang="es-ES" sz="1400" b="1" i="0" u="none" strike="noStrike" dirty="0">
                        <a:solidFill>
                          <a:schemeClr val="bg1"/>
                        </a:solidFill>
                        <a:effectLst/>
                        <a:latin typeface="Consolas" panose="020B0609020204030204" pitchFamily="49" charset="0"/>
                      </a:endParaRPr>
                    </a:p>
                  </a:txBody>
                  <a:tcPr marL="8357" marR="8357" marT="8357" marB="0" anchor="b">
                    <a:solidFill>
                      <a:schemeClr val="accent1">
                        <a:lumMod val="75000"/>
                      </a:schemeClr>
                    </a:solidFill>
                  </a:tcPr>
                </a:tc>
                <a:extLst>
                  <a:ext uri="{0D108BD9-81ED-4DB2-BD59-A6C34878D82A}">
                    <a16:rowId xmlns="" xmlns:a16="http://schemas.microsoft.com/office/drawing/2014/main" val="10000"/>
                  </a:ext>
                </a:extLst>
              </a:tr>
              <a:tr h="242365">
                <a:tc>
                  <a:txBody>
                    <a:bodyPr/>
                    <a:lstStyle/>
                    <a:p>
                      <a:pPr algn="ctr" fontAlgn="b"/>
                      <a:r>
                        <a:rPr lang="es-ES" sz="1400" u="none" strike="noStrike" dirty="0">
                          <a:effectLst/>
                          <a:latin typeface="Consolas" panose="020B0609020204030204" pitchFamily="49" charset="0"/>
                        </a:rPr>
                        <a:t>1</a:t>
                      </a:r>
                      <a:endParaRPr lang="es-ES" sz="1400" b="0" i="0" u="none" strike="noStrike" dirty="0">
                        <a:solidFill>
                          <a:srgbClr val="000000"/>
                        </a:solidFill>
                        <a:effectLst/>
                        <a:latin typeface="Consolas" panose="020B0609020204030204" pitchFamily="49" charset="0"/>
                      </a:endParaRPr>
                    </a:p>
                  </a:txBody>
                  <a:tcPr marL="8357" marR="8357" marT="8357" marB="0" anchor="b"/>
                </a:tc>
                <a:tc>
                  <a:txBody>
                    <a:bodyPr/>
                    <a:lstStyle/>
                    <a:p>
                      <a:pPr algn="ctr" fontAlgn="b"/>
                      <a:r>
                        <a:rPr lang="es-ES" sz="1400" u="none" strike="noStrike" dirty="0">
                          <a:effectLst/>
                          <a:latin typeface="Consolas" panose="020B0609020204030204" pitchFamily="49" charset="0"/>
                        </a:rPr>
                        <a:t>1</a:t>
                      </a:r>
                      <a:endParaRPr lang="es-ES" sz="1400" b="0" i="0" u="none" strike="noStrike" dirty="0">
                        <a:solidFill>
                          <a:srgbClr val="000000"/>
                        </a:solidFill>
                        <a:effectLst/>
                        <a:latin typeface="Consolas" panose="020B0609020204030204" pitchFamily="49" charset="0"/>
                      </a:endParaRPr>
                    </a:p>
                  </a:txBody>
                  <a:tcPr marL="8357" marR="8357" marT="8357" marB="0" anchor="b"/>
                </a:tc>
                <a:tc>
                  <a:txBody>
                    <a:bodyPr/>
                    <a:lstStyle/>
                    <a:p>
                      <a:pPr algn="l" fontAlgn="b"/>
                      <a:r>
                        <a:rPr lang="es-ES" sz="1400" u="none" strike="noStrike">
                          <a:effectLst/>
                          <a:latin typeface="Consolas" panose="020B0609020204030204" pitchFamily="49" charset="0"/>
                        </a:rPr>
                        <a:t>CENTRAL</a:t>
                      </a:r>
                      <a:endParaRPr lang="es-ES" sz="1400" b="0" i="0" u="none" strike="noStrike">
                        <a:solidFill>
                          <a:srgbClr val="000000"/>
                        </a:solidFill>
                        <a:effectLst/>
                        <a:latin typeface="Consolas" panose="020B0609020204030204" pitchFamily="49" charset="0"/>
                      </a:endParaRPr>
                    </a:p>
                  </a:txBody>
                  <a:tcPr marL="8357" marR="8357" marT="8357" marB="0" anchor="b"/>
                </a:tc>
                <a:tc>
                  <a:txBody>
                    <a:bodyPr/>
                    <a:lstStyle/>
                    <a:p>
                      <a:pPr algn="r" fontAlgn="b"/>
                      <a:r>
                        <a:rPr lang="es-ES" sz="1400" u="none" strike="noStrike" dirty="0">
                          <a:effectLst/>
                          <a:latin typeface="Consolas" panose="020B0609020204030204" pitchFamily="49" charset="0"/>
                        </a:rPr>
                        <a:t>3,200,000</a:t>
                      </a:r>
                      <a:endParaRPr lang="es-ES" sz="1400" b="0" i="0" u="none" strike="noStrike" dirty="0">
                        <a:solidFill>
                          <a:srgbClr val="000000"/>
                        </a:solidFill>
                        <a:effectLst/>
                        <a:latin typeface="Consolas" panose="020B0609020204030204" pitchFamily="49" charset="0"/>
                      </a:endParaRPr>
                    </a:p>
                  </a:txBody>
                  <a:tcPr marL="8357" marR="8357" marT="8357" marB="0" anchor="b"/>
                </a:tc>
                <a:extLst>
                  <a:ext uri="{0D108BD9-81ED-4DB2-BD59-A6C34878D82A}">
                    <a16:rowId xmlns="" xmlns:a16="http://schemas.microsoft.com/office/drawing/2014/main" val="10001"/>
                  </a:ext>
                </a:extLst>
              </a:tr>
              <a:tr h="242365">
                <a:tc>
                  <a:txBody>
                    <a:bodyPr/>
                    <a:lstStyle/>
                    <a:p>
                      <a:pPr algn="ctr" fontAlgn="b"/>
                      <a:r>
                        <a:rPr lang="es-ES" sz="1400" u="none" strike="noStrike" dirty="0">
                          <a:effectLst/>
                          <a:latin typeface="Consolas" panose="020B0609020204030204" pitchFamily="49" charset="0"/>
                        </a:rPr>
                        <a:t>1</a:t>
                      </a:r>
                      <a:endParaRPr lang="es-ES" sz="1400" b="0" i="0" u="none" strike="noStrike" dirty="0">
                        <a:solidFill>
                          <a:srgbClr val="000000"/>
                        </a:solidFill>
                        <a:effectLst/>
                        <a:latin typeface="Consolas" panose="020B0609020204030204" pitchFamily="49" charset="0"/>
                      </a:endParaRPr>
                    </a:p>
                  </a:txBody>
                  <a:tcPr marL="8357" marR="8357" marT="8357" marB="0" anchor="b"/>
                </a:tc>
                <a:tc>
                  <a:txBody>
                    <a:bodyPr/>
                    <a:lstStyle/>
                    <a:p>
                      <a:pPr algn="ctr" fontAlgn="b"/>
                      <a:r>
                        <a:rPr lang="es-ES" sz="1400" u="none" strike="noStrike" dirty="0">
                          <a:effectLst/>
                          <a:latin typeface="Consolas" panose="020B0609020204030204" pitchFamily="49" charset="0"/>
                        </a:rPr>
                        <a:t>4</a:t>
                      </a:r>
                      <a:endParaRPr lang="es-ES" sz="1400" b="0" i="0" u="none" strike="noStrike" dirty="0">
                        <a:solidFill>
                          <a:srgbClr val="000000"/>
                        </a:solidFill>
                        <a:effectLst/>
                        <a:latin typeface="Consolas" panose="020B0609020204030204" pitchFamily="49" charset="0"/>
                      </a:endParaRPr>
                    </a:p>
                  </a:txBody>
                  <a:tcPr marL="8357" marR="8357" marT="8357" marB="0" anchor="b"/>
                </a:tc>
                <a:tc>
                  <a:txBody>
                    <a:bodyPr/>
                    <a:lstStyle/>
                    <a:p>
                      <a:pPr algn="l" fontAlgn="b"/>
                      <a:r>
                        <a:rPr lang="es-ES" sz="1400" u="none" strike="noStrike" dirty="0">
                          <a:effectLst/>
                          <a:latin typeface="Consolas" panose="020B0609020204030204" pitchFamily="49" charset="0"/>
                        </a:rPr>
                        <a:t>NOROESTE</a:t>
                      </a:r>
                      <a:endParaRPr lang="es-ES" sz="1400" b="0" i="0" u="none" strike="noStrike" dirty="0">
                        <a:solidFill>
                          <a:srgbClr val="000000"/>
                        </a:solidFill>
                        <a:effectLst/>
                        <a:latin typeface="Consolas" panose="020B0609020204030204" pitchFamily="49" charset="0"/>
                      </a:endParaRPr>
                    </a:p>
                  </a:txBody>
                  <a:tcPr marL="8357" marR="8357" marT="8357" marB="0" anchor="b"/>
                </a:tc>
                <a:tc>
                  <a:txBody>
                    <a:bodyPr/>
                    <a:lstStyle/>
                    <a:p>
                      <a:pPr algn="r" fontAlgn="b"/>
                      <a:r>
                        <a:rPr lang="es-ES" sz="1400" u="none" strike="noStrike" dirty="0">
                          <a:effectLst/>
                          <a:latin typeface="Consolas" panose="020B0609020204030204" pitchFamily="49" charset="0"/>
                        </a:rPr>
                        <a:t>130,000</a:t>
                      </a:r>
                      <a:endParaRPr lang="es-ES" sz="1400" b="0" i="0" u="none" strike="noStrike" dirty="0">
                        <a:solidFill>
                          <a:srgbClr val="000000"/>
                        </a:solidFill>
                        <a:effectLst/>
                        <a:latin typeface="Consolas" panose="020B0609020204030204" pitchFamily="49" charset="0"/>
                      </a:endParaRPr>
                    </a:p>
                  </a:txBody>
                  <a:tcPr marL="8357" marR="8357" marT="8357" marB="0" anchor="b"/>
                </a:tc>
                <a:extLst>
                  <a:ext uri="{0D108BD9-81ED-4DB2-BD59-A6C34878D82A}">
                    <a16:rowId xmlns="" xmlns:a16="http://schemas.microsoft.com/office/drawing/2014/main" val="10002"/>
                  </a:ext>
                </a:extLst>
              </a:tr>
              <a:tr h="242365">
                <a:tc>
                  <a:txBody>
                    <a:bodyPr/>
                    <a:lstStyle/>
                    <a:p>
                      <a:pPr algn="ctr" fontAlgn="b"/>
                      <a:r>
                        <a:rPr lang="es-ES" sz="1400" u="none" strike="noStrike" dirty="0">
                          <a:effectLst/>
                          <a:latin typeface="Consolas" panose="020B0609020204030204" pitchFamily="49" charset="0"/>
                        </a:rPr>
                        <a:t>3</a:t>
                      </a:r>
                      <a:endParaRPr lang="es-ES" sz="1400" b="0" i="0" u="none" strike="noStrike" dirty="0">
                        <a:solidFill>
                          <a:srgbClr val="000000"/>
                        </a:solidFill>
                        <a:effectLst/>
                        <a:latin typeface="Consolas" panose="020B0609020204030204" pitchFamily="49" charset="0"/>
                      </a:endParaRPr>
                    </a:p>
                  </a:txBody>
                  <a:tcPr marL="8357" marR="8357" marT="8357" marB="0" anchor="b"/>
                </a:tc>
                <a:tc>
                  <a:txBody>
                    <a:bodyPr/>
                    <a:lstStyle/>
                    <a:p>
                      <a:pPr algn="ctr" fontAlgn="b"/>
                      <a:r>
                        <a:rPr lang="es-ES" sz="1400" u="none" strike="noStrike" dirty="0">
                          <a:effectLst/>
                          <a:latin typeface="Consolas" panose="020B0609020204030204" pitchFamily="49" charset="0"/>
                        </a:rPr>
                        <a:t>1</a:t>
                      </a:r>
                      <a:endParaRPr lang="es-ES" sz="1400" b="0" i="0" u="none" strike="noStrike" dirty="0">
                        <a:solidFill>
                          <a:srgbClr val="000000"/>
                        </a:solidFill>
                        <a:effectLst/>
                        <a:latin typeface="Consolas" panose="020B0609020204030204" pitchFamily="49" charset="0"/>
                      </a:endParaRPr>
                    </a:p>
                  </a:txBody>
                  <a:tcPr marL="8357" marR="8357" marT="8357" marB="0" anchor="b"/>
                </a:tc>
                <a:tc>
                  <a:txBody>
                    <a:bodyPr/>
                    <a:lstStyle/>
                    <a:p>
                      <a:pPr algn="l" fontAlgn="b"/>
                      <a:r>
                        <a:rPr lang="es-ES" sz="1400" u="none" strike="noStrike">
                          <a:effectLst/>
                          <a:latin typeface="Consolas" panose="020B0609020204030204" pitchFamily="49" charset="0"/>
                        </a:rPr>
                        <a:t>SISTEMA INTERCONECTADO BAJA CALIFORNIA SUR</a:t>
                      </a:r>
                      <a:endParaRPr lang="es-ES" sz="1400" b="0" i="0" u="none" strike="noStrike">
                        <a:solidFill>
                          <a:srgbClr val="000000"/>
                        </a:solidFill>
                        <a:effectLst/>
                        <a:latin typeface="Consolas" panose="020B0609020204030204" pitchFamily="49" charset="0"/>
                      </a:endParaRPr>
                    </a:p>
                  </a:txBody>
                  <a:tcPr marL="8357" marR="8357" marT="8357" marB="0" anchor="b"/>
                </a:tc>
                <a:tc>
                  <a:txBody>
                    <a:bodyPr/>
                    <a:lstStyle/>
                    <a:p>
                      <a:pPr algn="r" fontAlgn="b"/>
                      <a:r>
                        <a:rPr lang="es-ES" sz="1400" u="none" strike="noStrike" dirty="0">
                          <a:effectLst/>
                          <a:latin typeface="Consolas" panose="020B0609020204030204" pitchFamily="49" charset="0"/>
                        </a:rPr>
                        <a:t>95,000</a:t>
                      </a:r>
                      <a:endParaRPr lang="es-ES" sz="1400" b="0" i="0" u="none" strike="noStrike" dirty="0">
                        <a:solidFill>
                          <a:srgbClr val="000000"/>
                        </a:solidFill>
                        <a:effectLst/>
                        <a:latin typeface="Consolas" panose="020B0609020204030204" pitchFamily="49" charset="0"/>
                      </a:endParaRPr>
                    </a:p>
                  </a:txBody>
                  <a:tcPr marL="8357" marR="8357" marT="8357" marB="0" anchor="b"/>
                </a:tc>
                <a:extLst>
                  <a:ext uri="{0D108BD9-81ED-4DB2-BD59-A6C34878D82A}">
                    <a16:rowId xmlns="" xmlns:a16="http://schemas.microsoft.com/office/drawing/2014/main" val="10003"/>
                  </a:ext>
                </a:extLst>
              </a:tr>
              <a:tr h="242365">
                <a:tc>
                  <a:txBody>
                    <a:bodyPr/>
                    <a:lstStyle/>
                    <a:p>
                      <a:pPr algn="ctr" fontAlgn="b"/>
                      <a:r>
                        <a:rPr lang="es-ES" sz="1400" u="none" strike="noStrike" dirty="0">
                          <a:effectLst/>
                          <a:latin typeface="Consolas" panose="020B0609020204030204" pitchFamily="49" charset="0"/>
                        </a:rPr>
                        <a:t>4</a:t>
                      </a:r>
                      <a:endParaRPr lang="es-ES" sz="1400" b="0" i="0" u="none" strike="noStrike" dirty="0">
                        <a:solidFill>
                          <a:srgbClr val="000000"/>
                        </a:solidFill>
                        <a:effectLst/>
                        <a:latin typeface="Consolas" panose="020B0609020204030204" pitchFamily="49" charset="0"/>
                      </a:endParaRPr>
                    </a:p>
                  </a:txBody>
                  <a:tcPr marL="8357" marR="8357" marT="8357" marB="0" anchor="b"/>
                </a:tc>
                <a:tc>
                  <a:txBody>
                    <a:bodyPr/>
                    <a:lstStyle/>
                    <a:p>
                      <a:pPr algn="ctr" fontAlgn="b"/>
                      <a:r>
                        <a:rPr lang="es-ES" sz="1400" u="none" strike="noStrike" dirty="0">
                          <a:effectLst/>
                          <a:latin typeface="Consolas" panose="020B0609020204030204" pitchFamily="49" charset="0"/>
                        </a:rPr>
                        <a:t>1</a:t>
                      </a:r>
                      <a:endParaRPr lang="es-ES" sz="1400" b="0" i="0" u="none" strike="noStrike" dirty="0">
                        <a:solidFill>
                          <a:srgbClr val="000000"/>
                        </a:solidFill>
                        <a:effectLst/>
                        <a:latin typeface="Consolas" panose="020B0609020204030204" pitchFamily="49" charset="0"/>
                      </a:endParaRPr>
                    </a:p>
                  </a:txBody>
                  <a:tcPr marL="8357" marR="8357" marT="8357" marB="0" anchor="b"/>
                </a:tc>
                <a:tc>
                  <a:txBody>
                    <a:bodyPr/>
                    <a:lstStyle/>
                    <a:p>
                      <a:pPr algn="l" fontAlgn="b"/>
                      <a:r>
                        <a:rPr lang="es-ES" sz="1400" u="none" strike="noStrike">
                          <a:effectLst/>
                          <a:latin typeface="Consolas" panose="020B0609020204030204" pitchFamily="49" charset="0"/>
                        </a:rPr>
                        <a:t>SISTEMA INTERCONECTADO MULEGÉ</a:t>
                      </a:r>
                      <a:endParaRPr lang="es-ES" sz="1400" b="0" i="0" u="none" strike="noStrike">
                        <a:solidFill>
                          <a:srgbClr val="000000"/>
                        </a:solidFill>
                        <a:effectLst/>
                        <a:latin typeface="Consolas" panose="020B0609020204030204" pitchFamily="49" charset="0"/>
                      </a:endParaRPr>
                    </a:p>
                  </a:txBody>
                  <a:tcPr marL="8357" marR="8357" marT="8357" marB="0" anchor="b"/>
                </a:tc>
                <a:tc>
                  <a:txBody>
                    <a:bodyPr/>
                    <a:lstStyle/>
                    <a:p>
                      <a:pPr algn="r" fontAlgn="b"/>
                      <a:r>
                        <a:rPr lang="es-ES" sz="1400" u="none" strike="noStrike" dirty="0">
                          <a:effectLst/>
                          <a:latin typeface="Consolas" panose="020B0609020204030204" pitchFamily="49" charset="0"/>
                        </a:rPr>
                        <a:t>0</a:t>
                      </a:r>
                      <a:endParaRPr lang="es-ES" sz="1400" b="0" i="0" u="none" strike="noStrike" dirty="0">
                        <a:solidFill>
                          <a:srgbClr val="000000"/>
                        </a:solidFill>
                        <a:effectLst/>
                        <a:latin typeface="Consolas" panose="020B0609020204030204" pitchFamily="49" charset="0"/>
                      </a:endParaRPr>
                    </a:p>
                  </a:txBody>
                  <a:tcPr marL="8357" marR="8357" marT="8357" marB="0" anchor="b"/>
                </a:tc>
                <a:extLst>
                  <a:ext uri="{0D108BD9-81ED-4DB2-BD59-A6C34878D82A}">
                    <a16:rowId xmlns="" xmlns:a16="http://schemas.microsoft.com/office/drawing/2014/main" val="10004"/>
                  </a:ext>
                </a:extLst>
              </a:tr>
            </a:tbl>
          </a:graphicData>
        </a:graphic>
      </p:graphicFrame>
    </p:spTree>
    <p:extLst>
      <p:ext uri="{BB962C8B-B14F-4D97-AF65-F5344CB8AC3E}">
        <p14:creationId xmlns:p14="http://schemas.microsoft.com/office/powerpoint/2010/main" val="1281329249"/>
      </p:ext>
    </p:extLst>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3563888" y="332656"/>
            <a:ext cx="5122912" cy="864096"/>
          </a:xfrm>
        </p:spPr>
        <p:txBody>
          <a:bodyPr/>
          <a:lstStyle/>
          <a:p>
            <a:r>
              <a:rPr lang="es-MX" dirty="0"/>
              <a:t>Restricciones de Capacidad de Exportación</a:t>
            </a:r>
          </a:p>
        </p:txBody>
      </p:sp>
      <p:sp>
        <p:nvSpPr>
          <p:cNvPr id="7" name="Rectángulo 6"/>
          <p:cNvSpPr/>
          <p:nvPr/>
        </p:nvSpPr>
        <p:spPr>
          <a:xfrm>
            <a:off x="539552" y="1649217"/>
            <a:ext cx="7704856" cy="369332"/>
          </a:xfrm>
          <a:prstGeom prst="rect">
            <a:avLst/>
          </a:prstGeom>
        </p:spPr>
        <p:txBody>
          <a:bodyPr wrap="square">
            <a:spAutoFit/>
          </a:bodyPr>
          <a:lstStyle/>
          <a:p>
            <a:pPr algn="just"/>
            <a:r>
              <a:rPr lang="es-MX" dirty="0">
                <a:latin typeface="Arial" panose="020B0604020202020204" pitchFamily="34" charset="0"/>
                <a:cs typeface="Arial" panose="020B0604020202020204" pitchFamily="34" charset="0"/>
              </a:rPr>
              <a:t>Restricciones de capacidad de exportación </a:t>
            </a:r>
            <a:endParaRPr lang="es-ES" dirty="0">
              <a:latin typeface="Arial" panose="020B0604020202020204" pitchFamily="34" charset="0"/>
              <a:cs typeface="Arial" panose="020B0604020202020204" pitchFamily="34" charset="0"/>
            </a:endParaRPr>
          </a:p>
        </p:txBody>
      </p:sp>
      <p:sp>
        <p:nvSpPr>
          <p:cNvPr id="10" name="Rectángulo 9"/>
          <p:cNvSpPr/>
          <p:nvPr/>
        </p:nvSpPr>
        <p:spPr>
          <a:xfrm>
            <a:off x="539552" y="3707740"/>
            <a:ext cx="7704856" cy="369332"/>
          </a:xfrm>
          <a:prstGeom prst="rect">
            <a:avLst/>
          </a:prstGeom>
        </p:spPr>
        <p:txBody>
          <a:bodyPr wrap="square">
            <a:spAutoFit/>
          </a:bodyPr>
          <a:lstStyle/>
          <a:p>
            <a:pPr algn="just"/>
            <a:r>
              <a:rPr lang="es-MX" b="1" dirty="0">
                <a:latin typeface="Arial" panose="020B0604020202020204" pitchFamily="34" charset="0"/>
                <a:cs typeface="Arial" panose="020B0604020202020204" pitchFamily="34" charset="0"/>
              </a:rPr>
              <a:t>Ejemplo. </a:t>
            </a:r>
            <a:r>
              <a:rPr lang="es-MX" dirty="0">
                <a:latin typeface="Arial" panose="020B0604020202020204" pitchFamily="34" charset="0"/>
                <a:cs typeface="Arial" panose="020B0604020202020204" pitchFamily="34" charset="0"/>
              </a:rPr>
              <a:t>Algunas sub-zonas (regiones) de generación con límite.   </a:t>
            </a:r>
            <a:endParaRPr lang="es-ES" dirty="0">
              <a:latin typeface="Arial" panose="020B0604020202020204" pitchFamily="34" charset="0"/>
              <a:cs typeface="Arial" panose="020B0604020202020204" pitchFamily="34" charset="0"/>
            </a:endParaRPr>
          </a:p>
        </p:txBody>
      </p:sp>
      <p:graphicFrame>
        <p:nvGraphicFramePr>
          <p:cNvPr id="4" name="Tabla 3"/>
          <p:cNvGraphicFramePr>
            <a:graphicFrameLocks noGrp="1"/>
          </p:cNvGraphicFramePr>
          <p:nvPr>
            <p:extLst/>
          </p:nvPr>
        </p:nvGraphicFramePr>
        <p:xfrm>
          <a:off x="1176370" y="4463777"/>
          <a:ext cx="6870881" cy="1211825"/>
        </p:xfrm>
        <a:graphic>
          <a:graphicData uri="http://schemas.openxmlformats.org/drawingml/2006/table">
            <a:tbl>
              <a:tblPr>
                <a:tableStyleId>{69CF1AB2-1976-4502-BF36-3FF5EA218861}</a:tableStyleId>
              </a:tblPr>
              <a:tblGrid>
                <a:gridCol w="1296239">
                  <a:extLst>
                    <a:ext uri="{9D8B030D-6E8A-4147-A177-3AD203B41FA5}">
                      <a16:colId xmlns="" xmlns:a16="http://schemas.microsoft.com/office/drawing/2014/main" val="20000"/>
                    </a:ext>
                  </a:extLst>
                </a:gridCol>
                <a:gridCol w="508839">
                  <a:extLst>
                    <a:ext uri="{9D8B030D-6E8A-4147-A177-3AD203B41FA5}">
                      <a16:colId xmlns="" xmlns:a16="http://schemas.microsoft.com/office/drawing/2014/main" val="20001"/>
                    </a:ext>
                  </a:extLst>
                </a:gridCol>
                <a:gridCol w="705689">
                  <a:extLst>
                    <a:ext uri="{9D8B030D-6E8A-4147-A177-3AD203B41FA5}">
                      <a16:colId xmlns="" xmlns:a16="http://schemas.microsoft.com/office/drawing/2014/main" val="20002"/>
                    </a:ext>
                  </a:extLst>
                </a:gridCol>
                <a:gridCol w="3063875">
                  <a:extLst>
                    <a:ext uri="{9D8B030D-6E8A-4147-A177-3AD203B41FA5}">
                      <a16:colId xmlns="" xmlns:a16="http://schemas.microsoft.com/office/drawing/2014/main" val="20003"/>
                    </a:ext>
                  </a:extLst>
                </a:gridCol>
                <a:gridCol w="1296239">
                  <a:extLst>
                    <a:ext uri="{9D8B030D-6E8A-4147-A177-3AD203B41FA5}">
                      <a16:colId xmlns="" xmlns:a16="http://schemas.microsoft.com/office/drawing/2014/main" val="20004"/>
                    </a:ext>
                  </a:extLst>
                </a:gridCol>
              </a:tblGrid>
              <a:tr h="242365">
                <a:tc>
                  <a:txBody>
                    <a:bodyPr/>
                    <a:lstStyle/>
                    <a:p>
                      <a:pPr algn="l" fontAlgn="b"/>
                      <a:r>
                        <a:rPr lang="es-ES" sz="1400" b="1" u="none" strike="noStrike" dirty="0">
                          <a:solidFill>
                            <a:schemeClr val="bg1"/>
                          </a:solidFill>
                          <a:effectLst/>
                          <a:latin typeface="Consolas" panose="020B0609020204030204" pitchFamily="49" charset="0"/>
                        </a:rPr>
                        <a:t>SISTEMAINTER</a:t>
                      </a:r>
                      <a:endParaRPr lang="es-ES" sz="1400" b="1" i="0" u="none" strike="noStrike" dirty="0">
                        <a:solidFill>
                          <a:schemeClr val="bg1"/>
                        </a:solidFill>
                        <a:effectLst/>
                        <a:latin typeface="Consolas" panose="020B0609020204030204" pitchFamily="49" charset="0"/>
                      </a:endParaRPr>
                    </a:p>
                  </a:txBody>
                  <a:tcPr marL="8357" marR="8357" marT="8357" marB="0" anchor="b">
                    <a:solidFill>
                      <a:schemeClr val="accent1">
                        <a:lumMod val="75000"/>
                      </a:schemeClr>
                    </a:solidFill>
                  </a:tcPr>
                </a:tc>
                <a:tc>
                  <a:txBody>
                    <a:bodyPr/>
                    <a:lstStyle/>
                    <a:p>
                      <a:pPr algn="l" fontAlgn="b"/>
                      <a:r>
                        <a:rPr lang="es-ES" sz="1400" b="1" u="none" strike="noStrike" dirty="0">
                          <a:solidFill>
                            <a:schemeClr val="bg1"/>
                          </a:solidFill>
                          <a:effectLst/>
                          <a:latin typeface="Consolas" panose="020B0609020204030204" pitchFamily="49" charset="0"/>
                        </a:rPr>
                        <a:t>ZONA</a:t>
                      </a:r>
                      <a:endParaRPr lang="es-ES" sz="1400" b="1" i="0" u="none" strike="noStrike" dirty="0">
                        <a:solidFill>
                          <a:schemeClr val="bg1"/>
                        </a:solidFill>
                        <a:effectLst/>
                        <a:latin typeface="Consolas" panose="020B0609020204030204" pitchFamily="49" charset="0"/>
                      </a:endParaRPr>
                    </a:p>
                  </a:txBody>
                  <a:tcPr marL="8357" marR="8357" marT="8357" marB="0" anchor="b">
                    <a:solidFill>
                      <a:schemeClr val="accent1">
                        <a:lumMod val="75000"/>
                      </a:schemeClr>
                    </a:solidFill>
                  </a:tcPr>
                </a:tc>
                <a:tc>
                  <a:txBody>
                    <a:bodyPr/>
                    <a:lstStyle/>
                    <a:p>
                      <a:pPr algn="l" fontAlgn="b"/>
                      <a:r>
                        <a:rPr lang="es-MX" sz="1400" b="1" i="0" u="none" strike="noStrike" dirty="0">
                          <a:solidFill>
                            <a:schemeClr val="bg1"/>
                          </a:solidFill>
                          <a:effectLst/>
                          <a:latin typeface="Consolas" panose="020B0609020204030204" pitchFamily="49" charset="0"/>
                        </a:rPr>
                        <a:t>REGION</a:t>
                      </a:r>
                      <a:endParaRPr lang="es-ES" sz="1400" b="1" i="0" u="none" strike="noStrike" dirty="0">
                        <a:solidFill>
                          <a:schemeClr val="bg1"/>
                        </a:solidFill>
                        <a:effectLst/>
                        <a:latin typeface="Consolas" panose="020B0609020204030204" pitchFamily="49" charset="0"/>
                      </a:endParaRPr>
                    </a:p>
                  </a:txBody>
                  <a:tcPr marL="8357" marR="8357" marT="8357" marB="0" anchor="b">
                    <a:solidFill>
                      <a:schemeClr val="accent1">
                        <a:lumMod val="75000"/>
                      </a:schemeClr>
                    </a:solid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s-ES" sz="1400" b="1" u="none" strike="noStrike" dirty="0">
                          <a:solidFill>
                            <a:schemeClr val="bg1"/>
                          </a:solidFill>
                          <a:effectLst/>
                          <a:latin typeface="Consolas" panose="020B0609020204030204" pitchFamily="49" charset="0"/>
                        </a:rPr>
                        <a:t>NOMBRE</a:t>
                      </a:r>
                      <a:endParaRPr lang="es-ES" sz="1400" b="1" i="0" u="none" strike="noStrike" dirty="0">
                        <a:solidFill>
                          <a:schemeClr val="bg1"/>
                        </a:solidFill>
                        <a:effectLst/>
                        <a:latin typeface="Consolas" panose="020B0609020204030204" pitchFamily="49" charset="0"/>
                      </a:endParaRPr>
                    </a:p>
                  </a:txBody>
                  <a:tcPr marL="8357" marR="8357" marT="8357" marB="0" anchor="b">
                    <a:solidFill>
                      <a:schemeClr val="accent1">
                        <a:lumMod val="75000"/>
                      </a:schemeClr>
                    </a:solidFill>
                  </a:tcPr>
                </a:tc>
                <a:tc>
                  <a:txBody>
                    <a:bodyPr/>
                    <a:lstStyle/>
                    <a:p>
                      <a:pPr algn="l" fontAlgn="b"/>
                      <a:r>
                        <a:rPr lang="es-ES" sz="1400" b="1" u="none" strike="noStrike" dirty="0">
                          <a:solidFill>
                            <a:schemeClr val="bg1"/>
                          </a:solidFill>
                          <a:effectLst/>
                          <a:latin typeface="Consolas" panose="020B0609020204030204" pitchFamily="49" charset="0"/>
                        </a:rPr>
                        <a:t>LIMITE (</a:t>
                      </a:r>
                      <a:r>
                        <a:rPr lang="es-ES" sz="1400" b="1" u="none" strike="noStrike" dirty="0" err="1">
                          <a:solidFill>
                            <a:schemeClr val="bg1"/>
                          </a:solidFill>
                          <a:effectLst/>
                          <a:latin typeface="Consolas" panose="020B0609020204030204" pitchFamily="49" charset="0"/>
                        </a:rPr>
                        <a:t>MWh</a:t>
                      </a:r>
                      <a:r>
                        <a:rPr lang="es-ES" sz="1400" b="1" u="none" strike="noStrike" dirty="0">
                          <a:solidFill>
                            <a:schemeClr val="bg1"/>
                          </a:solidFill>
                          <a:effectLst/>
                          <a:latin typeface="Consolas" panose="020B0609020204030204" pitchFamily="49" charset="0"/>
                        </a:rPr>
                        <a:t>)</a:t>
                      </a:r>
                      <a:endParaRPr lang="es-ES" sz="1400" b="1" i="0" u="none" strike="noStrike" dirty="0">
                        <a:solidFill>
                          <a:schemeClr val="bg1"/>
                        </a:solidFill>
                        <a:effectLst/>
                        <a:latin typeface="Consolas" panose="020B0609020204030204" pitchFamily="49" charset="0"/>
                      </a:endParaRPr>
                    </a:p>
                  </a:txBody>
                  <a:tcPr marL="8357" marR="8357" marT="8357" marB="0" anchor="b">
                    <a:solidFill>
                      <a:schemeClr val="accent1">
                        <a:lumMod val="75000"/>
                      </a:schemeClr>
                    </a:solidFill>
                  </a:tcPr>
                </a:tc>
                <a:extLst>
                  <a:ext uri="{0D108BD9-81ED-4DB2-BD59-A6C34878D82A}">
                    <a16:rowId xmlns="" xmlns:a16="http://schemas.microsoft.com/office/drawing/2014/main" val="10000"/>
                  </a:ext>
                </a:extLst>
              </a:tr>
              <a:tr h="242365">
                <a:tc>
                  <a:txBody>
                    <a:bodyPr/>
                    <a:lstStyle/>
                    <a:p>
                      <a:pPr algn="ctr" fontAlgn="b"/>
                      <a:r>
                        <a:rPr lang="es-ES" sz="1400" b="0" i="0" u="none" strike="noStrike" dirty="0">
                          <a:solidFill>
                            <a:srgbClr val="000000"/>
                          </a:solidFill>
                          <a:effectLst/>
                          <a:latin typeface="Consolas" panose="020B0609020204030204" pitchFamily="49" charset="0"/>
                        </a:rPr>
                        <a:t>1</a:t>
                      </a:r>
                    </a:p>
                  </a:txBody>
                  <a:tcPr marL="6350" marR="6350" marT="6350" marB="0" anchor="b"/>
                </a:tc>
                <a:tc>
                  <a:txBody>
                    <a:bodyPr/>
                    <a:lstStyle/>
                    <a:p>
                      <a:pPr algn="ctr" fontAlgn="b"/>
                      <a:r>
                        <a:rPr lang="es-ES" sz="1400" b="0" i="0" u="none" strike="noStrike" dirty="0">
                          <a:solidFill>
                            <a:srgbClr val="000000"/>
                          </a:solidFill>
                          <a:effectLst/>
                          <a:latin typeface="Consolas" panose="020B0609020204030204" pitchFamily="49" charset="0"/>
                        </a:rPr>
                        <a:t>5</a:t>
                      </a:r>
                    </a:p>
                  </a:txBody>
                  <a:tcPr marL="6350" marR="6350" marT="6350" marB="0" anchor="b"/>
                </a:tc>
                <a:tc>
                  <a:txBody>
                    <a:bodyPr/>
                    <a:lstStyle/>
                    <a:p>
                      <a:pPr algn="ctr" fontAlgn="b"/>
                      <a:r>
                        <a:rPr lang="es-ES" sz="1400" b="0" i="0" u="none" strike="noStrike">
                          <a:solidFill>
                            <a:srgbClr val="000000"/>
                          </a:solidFill>
                          <a:effectLst/>
                          <a:latin typeface="Consolas" panose="020B0609020204030204" pitchFamily="49" charset="0"/>
                        </a:rPr>
                        <a:t>1</a:t>
                      </a:r>
                    </a:p>
                  </a:txBody>
                  <a:tcPr marL="6350" marR="6350" marT="6350" marB="0" anchor="b"/>
                </a:tc>
                <a:tc>
                  <a:txBody>
                    <a:bodyPr/>
                    <a:lstStyle/>
                    <a:p>
                      <a:pPr algn="l" fontAlgn="b"/>
                      <a:r>
                        <a:rPr lang="es-ES" sz="1400" b="0" i="0" u="none" strike="noStrike">
                          <a:solidFill>
                            <a:srgbClr val="000000"/>
                          </a:solidFill>
                          <a:effectLst/>
                          <a:latin typeface="Consolas" panose="020B0609020204030204" pitchFamily="49" charset="0"/>
                        </a:rPr>
                        <a:t>NORTE- CHIHUAHUA</a:t>
                      </a:r>
                    </a:p>
                  </a:txBody>
                  <a:tcPr marL="6350" marR="6350" marT="6350" marB="0" anchor="b"/>
                </a:tc>
                <a:tc>
                  <a:txBody>
                    <a:bodyPr/>
                    <a:lstStyle/>
                    <a:p>
                      <a:pPr algn="r" fontAlgn="b"/>
                      <a:r>
                        <a:rPr lang="es-ES" sz="1400" b="0" i="0" u="none" strike="noStrike">
                          <a:solidFill>
                            <a:srgbClr val="000000"/>
                          </a:solidFill>
                          <a:effectLst/>
                          <a:latin typeface="Consolas" panose="020B0609020204030204" pitchFamily="49" charset="0"/>
                        </a:rPr>
                        <a:t>0</a:t>
                      </a:r>
                    </a:p>
                  </a:txBody>
                  <a:tcPr marL="6350" marR="6350" marT="6350" marB="0" anchor="b"/>
                </a:tc>
                <a:extLst>
                  <a:ext uri="{0D108BD9-81ED-4DB2-BD59-A6C34878D82A}">
                    <a16:rowId xmlns="" xmlns:a16="http://schemas.microsoft.com/office/drawing/2014/main" val="10001"/>
                  </a:ext>
                </a:extLst>
              </a:tr>
              <a:tr h="242365">
                <a:tc>
                  <a:txBody>
                    <a:bodyPr/>
                    <a:lstStyle/>
                    <a:p>
                      <a:pPr algn="ctr" fontAlgn="b"/>
                      <a:r>
                        <a:rPr lang="es-ES" sz="1400" b="0" i="0" u="none" strike="noStrike" dirty="0">
                          <a:solidFill>
                            <a:srgbClr val="000000"/>
                          </a:solidFill>
                          <a:effectLst/>
                          <a:latin typeface="Consolas" panose="020B0609020204030204" pitchFamily="49" charset="0"/>
                        </a:rPr>
                        <a:t>3</a:t>
                      </a:r>
                    </a:p>
                  </a:txBody>
                  <a:tcPr marL="6350" marR="6350" marT="6350" marB="0" anchor="b"/>
                </a:tc>
                <a:tc>
                  <a:txBody>
                    <a:bodyPr/>
                    <a:lstStyle/>
                    <a:p>
                      <a:pPr algn="ctr" fontAlgn="b"/>
                      <a:r>
                        <a:rPr lang="es-ES" sz="1400" b="0" i="0" u="none" strike="noStrike" dirty="0">
                          <a:solidFill>
                            <a:srgbClr val="000000"/>
                          </a:solidFill>
                          <a:effectLst/>
                          <a:latin typeface="Consolas" panose="020B0609020204030204" pitchFamily="49" charset="0"/>
                        </a:rPr>
                        <a:t>1</a:t>
                      </a:r>
                    </a:p>
                  </a:txBody>
                  <a:tcPr marL="6350" marR="6350" marT="6350" marB="0" anchor="b"/>
                </a:tc>
                <a:tc>
                  <a:txBody>
                    <a:bodyPr/>
                    <a:lstStyle/>
                    <a:p>
                      <a:pPr algn="ctr" fontAlgn="b"/>
                      <a:r>
                        <a:rPr lang="es-ES" sz="1400" b="0" i="0" u="none" strike="noStrike">
                          <a:solidFill>
                            <a:srgbClr val="000000"/>
                          </a:solidFill>
                          <a:effectLst/>
                          <a:latin typeface="Consolas" panose="020B0609020204030204" pitchFamily="49" charset="0"/>
                        </a:rPr>
                        <a:t>2</a:t>
                      </a:r>
                    </a:p>
                  </a:txBody>
                  <a:tcPr marL="6350" marR="6350" marT="6350" marB="0" anchor="b"/>
                </a:tc>
                <a:tc>
                  <a:txBody>
                    <a:bodyPr/>
                    <a:lstStyle/>
                    <a:p>
                      <a:pPr algn="l" fontAlgn="b"/>
                      <a:r>
                        <a:rPr lang="es-ES" sz="1400" b="0" i="0" u="none" strike="noStrike">
                          <a:solidFill>
                            <a:srgbClr val="000000"/>
                          </a:solidFill>
                          <a:effectLst/>
                          <a:latin typeface="Consolas" panose="020B0609020204030204" pitchFamily="49" charset="0"/>
                        </a:rPr>
                        <a:t>BAJA CALIFORNIA SUR- LOS CABOS</a:t>
                      </a:r>
                    </a:p>
                  </a:txBody>
                  <a:tcPr marL="6350" marR="6350" marT="6350" marB="0" anchor="b"/>
                </a:tc>
                <a:tc>
                  <a:txBody>
                    <a:bodyPr/>
                    <a:lstStyle/>
                    <a:p>
                      <a:pPr algn="r" fontAlgn="b"/>
                      <a:r>
                        <a:rPr lang="es-ES" sz="1400" b="0" i="0" u="none" strike="noStrike" dirty="0">
                          <a:solidFill>
                            <a:srgbClr val="000000"/>
                          </a:solidFill>
                          <a:effectLst/>
                          <a:latin typeface="Consolas" panose="020B0609020204030204" pitchFamily="49" charset="0"/>
                        </a:rPr>
                        <a:t>15,000</a:t>
                      </a:r>
                    </a:p>
                  </a:txBody>
                  <a:tcPr marL="6350" marR="6350" marT="6350" marB="0" anchor="b"/>
                </a:tc>
                <a:extLst>
                  <a:ext uri="{0D108BD9-81ED-4DB2-BD59-A6C34878D82A}">
                    <a16:rowId xmlns="" xmlns:a16="http://schemas.microsoft.com/office/drawing/2014/main" val="10002"/>
                  </a:ext>
                </a:extLst>
              </a:tr>
              <a:tr h="242365">
                <a:tc>
                  <a:txBody>
                    <a:bodyPr/>
                    <a:lstStyle/>
                    <a:p>
                      <a:pPr algn="ctr" fontAlgn="b"/>
                      <a:r>
                        <a:rPr lang="es-ES" sz="1400" b="0" i="0" u="none" strike="noStrike" dirty="0">
                          <a:solidFill>
                            <a:srgbClr val="000000"/>
                          </a:solidFill>
                          <a:effectLst/>
                          <a:latin typeface="Consolas" panose="020B0609020204030204" pitchFamily="49" charset="0"/>
                        </a:rPr>
                        <a:t>1</a:t>
                      </a:r>
                    </a:p>
                  </a:txBody>
                  <a:tcPr marL="6350" marR="6350" marT="6350" marB="0" anchor="b"/>
                </a:tc>
                <a:tc>
                  <a:txBody>
                    <a:bodyPr/>
                    <a:lstStyle/>
                    <a:p>
                      <a:pPr algn="ctr" fontAlgn="b"/>
                      <a:r>
                        <a:rPr lang="es-ES" sz="1400" b="0" i="0" u="none" strike="noStrike" dirty="0">
                          <a:solidFill>
                            <a:srgbClr val="000000"/>
                          </a:solidFill>
                          <a:effectLst/>
                          <a:latin typeface="Consolas" panose="020B0609020204030204" pitchFamily="49" charset="0"/>
                        </a:rPr>
                        <a:t>2</a:t>
                      </a:r>
                    </a:p>
                  </a:txBody>
                  <a:tcPr marL="6350" marR="6350" marT="6350" marB="0" anchor="b"/>
                </a:tc>
                <a:tc>
                  <a:txBody>
                    <a:bodyPr/>
                    <a:lstStyle/>
                    <a:p>
                      <a:pPr algn="ctr" fontAlgn="b"/>
                      <a:r>
                        <a:rPr lang="es-ES" sz="1400" b="0" i="0" u="none" strike="noStrike" dirty="0">
                          <a:solidFill>
                            <a:srgbClr val="000000"/>
                          </a:solidFill>
                          <a:effectLst/>
                          <a:latin typeface="Consolas" panose="020B0609020204030204" pitchFamily="49" charset="0"/>
                        </a:rPr>
                        <a:t>9</a:t>
                      </a:r>
                    </a:p>
                  </a:txBody>
                  <a:tcPr marL="6350" marR="6350" marT="6350" marB="0" anchor="b"/>
                </a:tc>
                <a:tc>
                  <a:txBody>
                    <a:bodyPr/>
                    <a:lstStyle/>
                    <a:p>
                      <a:pPr algn="l" fontAlgn="b"/>
                      <a:r>
                        <a:rPr lang="es-ES" sz="1400" b="0" i="0" u="none" strike="noStrike">
                          <a:solidFill>
                            <a:srgbClr val="000000"/>
                          </a:solidFill>
                          <a:effectLst/>
                          <a:latin typeface="Consolas" panose="020B0609020204030204" pitchFamily="49" charset="0"/>
                        </a:rPr>
                        <a:t>ORIENTAL- TABASCO</a:t>
                      </a:r>
                    </a:p>
                  </a:txBody>
                  <a:tcPr marL="6350" marR="6350" marT="6350" marB="0" anchor="b"/>
                </a:tc>
                <a:tc>
                  <a:txBody>
                    <a:bodyPr/>
                    <a:lstStyle/>
                    <a:p>
                      <a:pPr algn="r" fontAlgn="b"/>
                      <a:r>
                        <a:rPr lang="es-ES" sz="1400" b="0" i="0" u="none" strike="noStrike" dirty="0">
                          <a:solidFill>
                            <a:srgbClr val="000000"/>
                          </a:solidFill>
                          <a:effectLst/>
                          <a:latin typeface="Consolas" panose="020B0609020204030204" pitchFamily="49" charset="0"/>
                        </a:rPr>
                        <a:t>1,725,000</a:t>
                      </a:r>
                    </a:p>
                  </a:txBody>
                  <a:tcPr marL="6350" marR="6350" marT="6350" marB="0" anchor="b"/>
                </a:tc>
                <a:extLst>
                  <a:ext uri="{0D108BD9-81ED-4DB2-BD59-A6C34878D82A}">
                    <a16:rowId xmlns="" xmlns:a16="http://schemas.microsoft.com/office/drawing/2014/main" val="10003"/>
                  </a:ext>
                </a:extLst>
              </a:tr>
              <a:tr h="242365">
                <a:tc>
                  <a:txBody>
                    <a:bodyPr/>
                    <a:lstStyle/>
                    <a:p>
                      <a:pPr algn="ctr" fontAlgn="b"/>
                      <a:r>
                        <a:rPr lang="es-ES" sz="1400" b="0" i="0" u="none" strike="noStrike" dirty="0">
                          <a:solidFill>
                            <a:srgbClr val="000000"/>
                          </a:solidFill>
                          <a:effectLst/>
                          <a:latin typeface="Consolas" panose="020B0609020204030204" pitchFamily="49" charset="0"/>
                        </a:rPr>
                        <a:t>1</a:t>
                      </a:r>
                    </a:p>
                  </a:txBody>
                  <a:tcPr marL="6350" marR="6350" marT="6350" marB="0" anchor="b"/>
                </a:tc>
                <a:tc>
                  <a:txBody>
                    <a:bodyPr/>
                    <a:lstStyle/>
                    <a:p>
                      <a:pPr algn="ctr" fontAlgn="b"/>
                      <a:r>
                        <a:rPr lang="es-ES" sz="1400" b="0" i="0" u="none" strike="noStrike" dirty="0">
                          <a:solidFill>
                            <a:srgbClr val="000000"/>
                          </a:solidFill>
                          <a:effectLst/>
                          <a:latin typeface="Consolas" panose="020B0609020204030204" pitchFamily="49" charset="0"/>
                        </a:rPr>
                        <a:t>1</a:t>
                      </a:r>
                    </a:p>
                  </a:txBody>
                  <a:tcPr marL="6350" marR="6350" marT="6350" marB="0" anchor="b"/>
                </a:tc>
                <a:tc>
                  <a:txBody>
                    <a:bodyPr/>
                    <a:lstStyle/>
                    <a:p>
                      <a:pPr algn="ctr" fontAlgn="b"/>
                      <a:r>
                        <a:rPr lang="es-ES" sz="1400" b="0" i="0" u="none" strike="noStrike" dirty="0">
                          <a:solidFill>
                            <a:srgbClr val="000000"/>
                          </a:solidFill>
                          <a:effectLst/>
                          <a:latin typeface="Consolas" panose="020B0609020204030204" pitchFamily="49" charset="0"/>
                        </a:rPr>
                        <a:t>1</a:t>
                      </a:r>
                    </a:p>
                  </a:txBody>
                  <a:tcPr marL="6350" marR="6350" marT="6350" marB="0" anchor="b"/>
                </a:tc>
                <a:tc>
                  <a:txBody>
                    <a:bodyPr/>
                    <a:lstStyle/>
                    <a:p>
                      <a:pPr algn="l" fontAlgn="b"/>
                      <a:r>
                        <a:rPr lang="es-ES" sz="1400" b="0" i="0" u="none" strike="noStrike" dirty="0">
                          <a:solidFill>
                            <a:srgbClr val="000000"/>
                          </a:solidFill>
                          <a:effectLst/>
                          <a:latin typeface="Consolas" panose="020B0609020204030204" pitchFamily="49" charset="0"/>
                        </a:rPr>
                        <a:t>CENTRAL</a:t>
                      </a:r>
                    </a:p>
                  </a:txBody>
                  <a:tcPr marL="6350" marR="6350" marT="6350" marB="0" anchor="b"/>
                </a:tc>
                <a:tc>
                  <a:txBody>
                    <a:bodyPr/>
                    <a:lstStyle/>
                    <a:p>
                      <a:pPr algn="r" fontAlgn="b"/>
                      <a:r>
                        <a:rPr lang="es-ES" sz="1400" b="0" i="0" u="none" strike="noStrike" dirty="0">
                          <a:solidFill>
                            <a:srgbClr val="000000"/>
                          </a:solidFill>
                          <a:effectLst/>
                          <a:latin typeface="Consolas" panose="020B0609020204030204" pitchFamily="49" charset="0"/>
                        </a:rPr>
                        <a:t>3,200,000</a:t>
                      </a:r>
                    </a:p>
                  </a:txBody>
                  <a:tcPr marL="6350" marR="6350" marT="6350" marB="0" anchor="b"/>
                </a:tc>
                <a:extLst>
                  <a:ext uri="{0D108BD9-81ED-4DB2-BD59-A6C34878D82A}">
                    <a16:rowId xmlns="" xmlns:a16="http://schemas.microsoft.com/office/drawing/2014/main" val="10004"/>
                  </a:ext>
                </a:extLst>
              </a:tr>
            </a:tbl>
          </a:graphicData>
        </a:graphic>
      </p:graphicFrame>
      <mc:AlternateContent xmlns:mc="http://schemas.openxmlformats.org/markup-compatibility/2006">
        <mc:Choice xmlns:a14="http://schemas.microsoft.com/office/drawing/2010/main" Requires="a14">
          <p:sp>
            <p:nvSpPr>
              <p:cNvPr id="9" name="Rectángulo 8"/>
              <p:cNvSpPr/>
              <p:nvPr/>
            </p:nvSpPr>
            <p:spPr>
              <a:xfrm>
                <a:off x="1356308" y="2440944"/>
                <a:ext cx="6152390" cy="800219"/>
              </a:xfrm>
              <a:prstGeom prst="rect">
                <a:avLst/>
              </a:prstGeom>
              <a:ln>
                <a:solidFill>
                  <a:schemeClr val="tx2">
                    <a:lumMod val="40000"/>
                    <a:lumOff val="60000"/>
                  </a:schemeClr>
                </a:solidFill>
              </a:ln>
            </p:spPr>
            <p:txBody>
              <a:bodyPr wrap="none">
                <a:spAutoFit/>
              </a:bodyPr>
              <a:lstStyle/>
              <a:p>
                <a:pPr/>
                <a14:m>
                  <m:oMathPara xmlns:m="http://schemas.openxmlformats.org/officeDocument/2006/math">
                    <m:oMathParaPr>
                      <m:jc m:val="centerGroup"/>
                    </m:oMathParaPr>
                    <m:oMath xmlns:m="http://schemas.openxmlformats.org/officeDocument/2006/math">
                      <m:nary>
                        <m:naryPr>
                          <m:chr m:val="∑"/>
                          <m:supHide m:val="on"/>
                          <m:ctrlPr>
                            <a:rPr lang="es-MX" i="1" smtClean="0">
                              <a:latin typeface="Cambria Math" panose="02040503050406030204" pitchFamily="18" charset="0"/>
                            </a:rPr>
                          </m:ctrlPr>
                        </m:naryPr>
                        <m:sub>
                          <m:r>
                            <a:rPr lang="es-MX" b="0" i="1" smtClean="0">
                              <a:latin typeface="Cambria Math" panose="02040503050406030204" pitchFamily="18" charset="0"/>
                            </a:rPr>
                            <m:t>𝑐</m:t>
                          </m:r>
                          <m:r>
                            <a:rPr lang="es-MX" i="1">
                              <a:latin typeface="Cambria Math" panose="02040503050406030204" pitchFamily="18" charset="0"/>
                              <a:ea typeface="Cambria Math" panose="02040503050406030204" pitchFamily="18" charset="0"/>
                            </a:rPr>
                            <m:t>∈</m:t>
                          </m:r>
                          <m:r>
                            <a:rPr lang="es-MX" i="1">
                              <a:latin typeface="Cambria Math" panose="02040503050406030204" pitchFamily="18" charset="0"/>
                              <a:ea typeface="Cambria Math" panose="02040503050406030204" pitchFamily="18" charset="0"/>
                            </a:rPr>
                            <m:t>𝐶</m:t>
                          </m:r>
                          <m:r>
                            <a:rPr lang="es-MX" i="1">
                              <a:latin typeface="Cambria Math" panose="02040503050406030204" pitchFamily="18" charset="0"/>
                              <a:ea typeface="Cambria Math" panose="02040503050406030204" pitchFamily="18" charset="0"/>
                            </a:rPr>
                            <m:t>(</m:t>
                          </m:r>
                          <m:r>
                            <a:rPr lang="es-MX" i="1">
                              <a:latin typeface="Cambria Math" panose="02040503050406030204" pitchFamily="18" charset="0"/>
                              <a:ea typeface="Cambria Math" panose="02040503050406030204" pitchFamily="18" charset="0"/>
                            </a:rPr>
                            <m:t>𝑧𝑒</m:t>
                          </m:r>
                          <m:r>
                            <a:rPr lang="es-MX" i="1">
                              <a:latin typeface="Cambria Math" panose="02040503050406030204" pitchFamily="18" charset="0"/>
                              <a:ea typeface="Cambria Math" panose="02040503050406030204" pitchFamily="18" charset="0"/>
                            </a:rPr>
                            <m:t>)</m:t>
                          </m:r>
                        </m:sub>
                        <m:sup/>
                        <m:e>
                          <m:nary>
                            <m:naryPr>
                              <m:chr m:val="∑"/>
                              <m:supHide m:val="on"/>
                              <m:ctrlPr>
                                <a:rPr lang="es-MX" i="1">
                                  <a:latin typeface="Cambria Math" panose="02040503050406030204" pitchFamily="18" charset="0"/>
                                </a:rPr>
                              </m:ctrlPr>
                            </m:naryPr>
                            <m:sub>
                              <m:r>
                                <m:rPr>
                                  <m:brk m:alnAt="7"/>
                                </m:rPr>
                                <a:rPr lang="es-MX" i="1">
                                  <a:latin typeface="Cambria Math" panose="02040503050406030204" pitchFamily="18" charset="0"/>
                                </a:rPr>
                                <m:t>𝑝</m:t>
                              </m:r>
                              <m:r>
                                <a:rPr lang="es-MX" i="1">
                                  <a:latin typeface="Cambria Math" panose="02040503050406030204" pitchFamily="18" charset="0"/>
                                  <a:ea typeface="Cambria Math" panose="02040503050406030204" pitchFamily="18" charset="0"/>
                                </a:rPr>
                                <m:t>∈</m:t>
                              </m:r>
                              <m:r>
                                <a:rPr lang="es-MX" i="1">
                                  <a:latin typeface="Cambria Math" panose="02040503050406030204" pitchFamily="18" charset="0"/>
                                  <a:ea typeface="Cambria Math" panose="02040503050406030204" pitchFamily="18" charset="0"/>
                                </a:rPr>
                                <m:t>𝑃𝐴</m:t>
                              </m:r>
                              <m:sSub>
                                <m:sSubPr>
                                  <m:ctrlPr>
                                    <a:rPr lang="es-MX" i="1">
                                      <a:latin typeface="Cambria Math" panose="02040503050406030204" pitchFamily="18" charset="0"/>
                                      <a:ea typeface="Cambria Math" panose="02040503050406030204" pitchFamily="18" charset="0"/>
                                    </a:rPr>
                                  </m:ctrlPr>
                                </m:sSubPr>
                                <m:e>
                                  <m:r>
                                    <m:rPr>
                                      <m:brk m:alnAt="7"/>
                                    </m:rPr>
                                    <a:rPr lang="es-MX" i="1">
                                      <a:latin typeface="Cambria Math" panose="02040503050406030204" pitchFamily="18" charset="0"/>
                                      <a:ea typeface="Cambria Math" panose="02040503050406030204" pitchFamily="18" charset="0"/>
                                    </a:rPr>
                                    <m:t>𝑄</m:t>
                                  </m:r>
                                </m:e>
                                <m:sub>
                                  <m:r>
                                    <m:rPr>
                                      <m:brk m:alnAt="7"/>
                                    </m:rPr>
                                    <a:rPr lang="es-MX" i="1">
                                      <a:latin typeface="Cambria Math" panose="02040503050406030204" pitchFamily="18" charset="0"/>
                                      <a:ea typeface="Cambria Math" panose="02040503050406030204" pitchFamily="18" charset="0"/>
                                    </a:rPr>
                                    <m:t>𝑐</m:t>
                                  </m:r>
                                </m:sub>
                              </m:sSub>
                            </m:sub>
                            <m:sup/>
                            <m:e>
                              <m:sSub>
                                <m:sSubPr>
                                  <m:ctrlPr>
                                    <a:rPr lang="es-MX" i="1">
                                      <a:latin typeface="Cambria Math" panose="02040503050406030204" pitchFamily="18" charset="0"/>
                                    </a:rPr>
                                  </m:ctrlPr>
                                </m:sSubPr>
                                <m:e>
                                  <m:r>
                                    <a:rPr lang="es-MX" i="1">
                                      <a:latin typeface="Cambria Math" panose="02040503050406030204" pitchFamily="18" charset="0"/>
                                    </a:rPr>
                                    <m:t>𝑢</m:t>
                                  </m:r>
                                </m:e>
                                <m:sub>
                                  <m:r>
                                    <a:rPr lang="es-MX" i="1">
                                      <a:latin typeface="Cambria Math" panose="02040503050406030204" pitchFamily="18" charset="0"/>
                                    </a:rPr>
                                    <m:t>𝑝</m:t>
                                  </m:r>
                                </m:sub>
                              </m:sSub>
                              <m:r>
                                <a:rPr lang="es-MX" b="0" i="1" smtClean="0">
                                  <a:latin typeface="Cambria Math" panose="02040503050406030204" pitchFamily="18" charset="0"/>
                                </a:rPr>
                                <m:t>∗</m:t>
                              </m:r>
                              <m:sSub>
                                <m:sSubPr>
                                  <m:ctrlPr>
                                    <a:rPr lang="es-MX" i="1">
                                      <a:latin typeface="Cambria Math" panose="02040503050406030204" pitchFamily="18" charset="0"/>
                                    </a:rPr>
                                  </m:ctrlPr>
                                </m:sSubPr>
                                <m:e>
                                  <m:r>
                                    <a:rPr lang="es-MX" b="0" i="1" smtClean="0">
                                      <a:latin typeface="Cambria Math" panose="02040503050406030204" pitchFamily="18" charset="0"/>
                                    </a:rPr>
                                    <m:t>𝐶𝑎𝑛𝑡𝐸</m:t>
                                  </m:r>
                                </m:e>
                                <m:sub>
                                  <m:r>
                                    <a:rPr lang="es-MX" i="1">
                                      <a:latin typeface="Cambria Math" panose="02040503050406030204" pitchFamily="18" charset="0"/>
                                    </a:rPr>
                                    <m:t>𝑐</m:t>
                                  </m:r>
                                  <m:r>
                                    <a:rPr lang="es-MX" i="1">
                                      <a:latin typeface="Cambria Math" panose="02040503050406030204" pitchFamily="18" charset="0"/>
                                    </a:rPr>
                                    <m:t>,</m:t>
                                  </m:r>
                                  <m:r>
                                    <a:rPr lang="es-MX" i="1">
                                      <a:latin typeface="Cambria Math" panose="02040503050406030204" pitchFamily="18" charset="0"/>
                                    </a:rPr>
                                    <m:t>𝑝</m:t>
                                  </m:r>
                                </m:sub>
                              </m:sSub>
                            </m:e>
                          </m:nary>
                          <m:r>
                            <a:rPr lang="es-MX" b="0" i="1" smtClean="0">
                              <a:latin typeface="Cambria Math" panose="02040503050406030204" pitchFamily="18" charset="0"/>
                              <a:ea typeface="Cambria Math" panose="02040503050406030204" pitchFamily="18" charset="0"/>
                            </a:rPr>
                            <m:t>∗</m:t>
                          </m:r>
                          <m:r>
                            <a:rPr lang="es-MX" i="1">
                              <a:latin typeface="Cambria Math" panose="02040503050406030204" pitchFamily="18" charset="0"/>
                              <a:ea typeface="Cambria Math" panose="02040503050406030204" pitchFamily="18" charset="0"/>
                            </a:rPr>
                            <m:t>𝑃𝑟</m:t>
                          </m:r>
                          <m:sSub>
                            <m:sSubPr>
                              <m:ctrlPr>
                                <a:rPr lang="es-MX" i="1">
                                  <a:latin typeface="Cambria Math" panose="02040503050406030204" pitchFamily="18" charset="0"/>
                                  <a:ea typeface="Cambria Math" panose="02040503050406030204" pitchFamily="18" charset="0"/>
                                </a:rPr>
                              </m:ctrlPr>
                            </m:sSubPr>
                            <m:e>
                              <m:r>
                                <a:rPr lang="es-MX" i="1">
                                  <a:latin typeface="Cambria Math" panose="02040503050406030204" pitchFamily="18" charset="0"/>
                                  <a:ea typeface="Cambria Math" panose="02040503050406030204" pitchFamily="18" charset="0"/>
                                </a:rPr>
                                <m:t>𝑙</m:t>
                              </m:r>
                            </m:e>
                            <m:sub>
                              <m:r>
                                <a:rPr lang="es-MX" i="1">
                                  <a:latin typeface="Cambria Math" panose="02040503050406030204" pitchFamily="18" charset="0"/>
                                  <a:ea typeface="Cambria Math" panose="02040503050406030204" pitchFamily="18" charset="0"/>
                                </a:rPr>
                                <m:t>𝑐</m:t>
                              </m:r>
                            </m:sub>
                          </m:sSub>
                        </m:e>
                      </m:nary>
                      <m:r>
                        <a:rPr lang="es-MX" i="1" smtClean="0">
                          <a:latin typeface="Cambria Math" panose="02040503050406030204" pitchFamily="18" charset="0"/>
                          <a:ea typeface="Cambria Math" panose="02040503050406030204" pitchFamily="18" charset="0"/>
                        </a:rPr>
                        <m:t>≤</m:t>
                      </m:r>
                      <m:r>
                        <a:rPr lang="es-MX" i="1" smtClean="0">
                          <a:latin typeface="Cambria Math" panose="02040503050406030204" pitchFamily="18" charset="0"/>
                        </a:rPr>
                        <m:t>𝐿</m:t>
                      </m:r>
                      <m:r>
                        <a:rPr lang="es-MX" b="0" i="1" smtClean="0">
                          <a:latin typeface="Cambria Math" panose="02040503050406030204" pitchFamily="18" charset="0"/>
                        </a:rPr>
                        <m:t>𝑖𝑚</m:t>
                      </m:r>
                      <m:sSub>
                        <m:sSubPr>
                          <m:ctrlPr>
                            <a:rPr lang="es-MX" b="0" i="1" smtClean="0">
                              <a:latin typeface="Cambria Math" panose="02040503050406030204" pitchFamily="18" charset="0"/>
                            </a:rPr>
                          </m:ctrlPr>
                        </m:sSubPr>
                        <m:e>
                          <m:r>
                            <a:rPr lang="es-MX" b="0" i="1" smtClean="0">
                              <a:latin typeface="Cambria Math" panose="02040503050406030204" pitchFamily="18" charset="0"/>
                            </a:rPr>
                            <m:t>𝐸</m:t>
                          </m:r>
                        </m:e>
                        <m:sub>
                          <m:r>
                            <a:rPr lang="es-MX" b="0" i="1" smtClean="0">
                              <a:latin typeface="Cambria Math" panose="02040503050406030204" pitchFamily="18" charset="0"/>
                            </a:rPr>
                            <m:t>𝑧𝑒</m:t>
                          </m:r>
                        </m:sub>
                      </m:sSub>
                      <m:r>
                        <a:rPr lang="es-MX" b="0" i="1" smtClean="0">
                          <a:latin typeface="Cambria Math" panose="02040503050406030204" pitchFamily="18" charset="0"/>
                        </a:rPr>
                        <m:t>         </m:t>
                      </m:r>
                      <m:r>
                        <a:rPr lang="es-MX" b="0" i="1" smtClean="0">
                          <a:latin typeface="Cambria Math" panose="02040503050406030204" pitchFamily="18" charset="0"/>
                          <a:ea typeface="Cambria Math" panose="02040503050406030204" pitchFamily="18" charset="0"/>
                        </a:rPr>
                        <m:t>∀</m:t>
                      </m:r>
                      <m:r>
                        <a:rPr lang="es-MX" b="0" i="1" smtClean="0">
                          <a:latin typeface="Cambria Math" panose="02040503050406030204" pitchFamily="18" charset="0"/>
                          <a:ea typeface="Cambria Math" panose="02040503050406030204" pitchFamily="18" charset="0"/>
                        </a:rPr>
                        <m:t>𝑧𝑒</m:t>
                      </m:r>
                      <m:r>
                        <a:rPr lang="es-MX" b="0" i="1" smtClean="0">
                          <a:latin typeface="Cambria Math" panose="02040503050406030204" pitchFamily="18" charset="0"/>
                          <a:ea typeface="Cambria Math" panose="02040503050406030204" pitchFamily="18" charset="0"/>
                        </a:rPr>
                        <m:t> ∈</m:t>
                      </m:r>
                      <m:r>
                        <a:rPr lang="es-MX" b="0" i="1" smtClean="0">
                          <a:latin typeface="Cambria Math" panose="02040503050406030204" pitchFamily="18" charset="0"/>
                          <a:ea typeface="Cambria Math" panose="02040503050406030204" pitchFamily="18" charset="0"/>
                        </a:rPr>
                        <m:t>𝑍𝐸</m:t>
                      </m:r>
                    </m:oMath>
                  </m:oMathPara>
                </a14:m>
                <a:endParaRPr lang="es-ES" dirty="0"/>
              </a:p>
            </p:txBody>
          </p:sp>
        </mc:Choice>
        <mc:Fallback>
          <p:sp>
            <p:nvSpPr>
              <p:cNvPr id="9" name="Rectángulo 8"/>
              <p:cNvSpPr>
                <a:spLocks noRot="1" noChangeAspect="1" noMove="1" noResize="1" noEditPoints="1" noAdjustHandles="1" noChangeArrowheads="1" noChangeShapeType="1" noTextEdit="1"/>
              </p:cNvSpPr>
              <p:nvPr/>
            </p:nvSpPr>
            <p:spPr>
              <a:xfrm>
                <a:off x="1356308" y="2440944"/>
                <a:ext cx="6152390" cy="800219"/>
              </a:xfrm>
              <a:prstGeom prst="rect">
                <a:avLst/>
              </a:prstGeom>
              <a:blipFill rotWithShape="0">
                <a:blip r:embed="rId2"/>
                <a:stretch>
                  <a:fillRect/>
                </a:stretch>
              </a:blipFill>
              <a:ln>
                <a:solidFill>
                  <a:schemeClr val="tx2">
                    <a:lumMod val="40000"/>
                    <a:lumOff val="60000"/>
                  </a:schemeClr>
                </a:solidFill>
              </a:ln>
            </p:spPr>
            <p:txBody>
              <a:bodyPr/>
              <a:lstStyle/>
              <a:p>
                <a:r>
                  <a:rPr lang="es-MX">
                    <a:noFill/>
                  </a:rPr>
                  <a:t> </a:t>
                </a:r>
              </a:p>
            </p:txBody>
          </p:sp>
        </mc:Fallback>
      </mc:AlternateContent>
    </p:spTree>
    <p:extLst>
      <p:ext uri="{BB962C8B-B14F-4D97-AF65-F5344CB8AC3E}">
        <p14:creationId xmlns:p14="http://schemas.microsoft.com/office/powerpoint/2010/main" val="497741042"/>
      </p:ext>
    </p:extLst>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MX" dirty="0"/>
              <a:t>Umbral de la Subasta</a:t>
            </a:r>
            <a:endParaRPr lang="es-ES" dirty="0"/>
          </a:p>
        </p:txBody>
      </p:sp>
      <p:pic>
        <p:nvPicPr>
          <p:cNvPr id="4" name="Imagen 3"/>
          <p:cNvPicPr>
            <a:picLocks noChangeAspect="1"/>
          </p:cNvPicPr>
          <p:nvPr/>
        </p:nvPicPr>
        <p:blipFill>
          <a:blip r:embed="rId2"/>
          <a:stretch>
            <a:fillRect/>
          </a:stretch>
        </p:blipFill>
        <p:spPr>
          <a:xfrm>
            <a:off x="539552" y="1520879"/>
            <a:ext cx="3034838" cy="1764105"/>
          </a:xfrm>
          <a:prstGeom prst="rect">
            <a:avLst/>
          </a:prstGeom>
        </p:spPr>
      </p:pic>
      <p:pic>
        <p:nvPicPr>
          <p:cNvPr id="5" name="Imagen 4"/>
          <p:cNvPicPr>
            <a:picLocks noChangeAspect="1"/>
          </p:cNvPicPr>
          <p:nvPr/>
        </p:nvPicPr>
        <p:blipFill>
          <a:blip r:embed="rId3"/>
          <a:stretch>
            <a:fillRect/>
          </a:stretch>
        </p:blipFill>
        <p:spPr>
          <a:xfrm>
            <a:off x="3624727" y="1484784"/>
            <a:ext cx="3035505" cy="1752629"/>
          </a:xfrm>
          <a:prstGeom prst="rect">
            <a:avLst/>
          </a:prstGeom>
        </p:spPr>
      </p:pic>
      <p:sp>
        <p:nvSpPr>
          <p:cNvPr id="7" name="Rectángulo 6"/>
          <p:cNvSpPr/>
          <p:nvPr/>
        </p:nvSpPr>
        <p:spPr>
          <a:xfrm>
            <a:off x="539552" y="2813614"/>
            <a:ext cx="2167112" cy="276999"/>
          </a:xfrm>
          <a:prstGeom prst="rect">
            <a:avLst/>
          </a:prstGeom>
        </p:spPr>
        <p:txBody>
          <a:bodyPr wrap="square">
            <a:spAutoFit/>
          </a:bodyPr>
          <a:lstStyle/>
          <a:p>
            <a:pPr algn="ctr"/>
            <a:r>
              <a:rPr lang="es-MX" sz="1200" dirty="0">
                <a:solidFill>
                  <a:schemeClr val="bg1"/>
                </a:solidFill>
              </a:rPr>
              <a:t>Valor económico máximo</a:t>
            </a:r>
            <a:endParaRPr lang="es-ES" sz="1200" dirty="0">
              <a:solidFill>
                <a:schemeClr val="bg1"/>
              </a:solidFill>
            </a:endParaRPr>
          </a:p>
        </p:txBody>
      </p:sp>
      <p:sp>
        <p:nvSpPr>
          <p:cNvPr id="8" name="Rectángulo 7"/>
          <p:cNvSpPr/>
          <p:nvPr/>
        </p:nvSpPr>
        <p:spPr>
          <a:xfrm>
            <a:off x="3491880" y="2157294"/>
            <a:ext cx="1368152" cy="461665"/>
          </a:xfrm>
          <a:prstGeom prst="rect">
            <a:avLst/>
          </a:prstGeom>
        </p:spPr>
        <p:txBody>
          <a:bodyPr wrap="square">
            <a:spAutoFit/>
          </a:bodyPr>
          <a:lstStyle/>
          <a:p>
            <a:pPr algn="ctr"/>
            <a:r>
              <a:rPr lang="es-MX" sz="1200" dirty="0">
                <a:solidFill>
                  <a:schemeClr val="bg1"/>
                </a:solidFill>
              </a:rPr>
              <a:t>Excedente  económico</a:t>
            </a:r>
            <a:endParaRPr lang="es-ES" sz="1200" dirty="0">
              <a:solidFill>
                <a:schemeClr val="bg1"/>
              </a:solidFill>
            </a:endParaRPr>
          </a:p>
        </p:txBody>
      </p:sp>
      <p:sp>
        <p:nvSpPr>
          <p:cNvPr id="9" name="Rectángulo 8"/>
          <p:cNvSpPr/>
          <p:nvPr/>
        </p:nvSpPr>
        <p:spPr>
          <a:xfrm>
            <a:off x="611559" y="3933088"/>
            <a:ext cx="4003681" cy="646331"/>
          </a:xfrm>
          <a:prstGeom prst="rect">
            <a:avLst/>
          </a:prstGeom>
        </p:spPr>
        <p:txBody>
          <a:bodyPr wrap="square">
            <a:spAutoFit/>
          </a:bodyPr>
          <a:lstStyle/>
          <a:p>
            <a:pPr algn="just"/>
            <a:r>
              <a:rPr lang="es-MX" dirty="0">
                <a:latin typeface="Arial" panose="020B0604020202020204" pitchFamily="34" charset="0"/>
                <a:cs typeface="Arial" panose="020B0604020202020204" pitchFamily="34" charset="0"/>
              </a:rPr>
              <a:t>La eficiencia de la Subasta se mide por medio del valor del umbra.</a:t>
            </a:r>
            <a:endParaRPr lang="es-ES" dirty="0">
              <a:latin typeface="Arial" panose="020B0604020202020204" pitchFamily="34" charset="0"/>
              <a:cs typeface="Arial" panose="020B0604020202020204" pitchFamily="34" charset="0"/>
            </a:endParaRPr>
          </a:p>
        </p:txBody>
      </p:sp>
      <mc:AlternateContent xmlns:mc="http://schemas.openxmlformats.org/markup-compatibility/2006" xmlns:a14="http://schemas.microsoft.com/office/drawing/2010/main">
        <mc:Choice Requires="a14">
          <p:sp>
            <p:nvSpPr>
              <p:cNvPr id="10" name="Rectángulo 9"/>
              <p:cNvSpPr/>
              <p:nvPr/>
            </p:nvSpPr>
            <p:spPr>
              <a:xfrm>
                <a:off x="701990" y="4941716"/>
                <a:ext cx="3913251" cy="619657"/>
              </a:xfrm>
              <a:prstGeom prst="rect">
                <a:avLst/>
              </a:prstGeom>
            </p:spPr>
            <p:style>
              <a:lnRef idx="2">
                <a:schemeClr val="accent3"/>
              </a:lnRef>
              <a:fillRef idx="1">
                <a:schemeClr val="lt1"/>
              </a:fillRef>
              <a:effectRef idx="0">
                <a:schemeClr val="accent3"/>
              </a:effectRef>
              <a:fontRef idx="minor">
                <a:schemeClr val="dk1"/>
              </a:fontRef>
            </p:style>
            <p:txBody>
              <a:bodyPr wrap="none">
                <a:spAutoFit/>
              </a:bodyPr>
              <a:lstStyle/>
              <a:p>
                <a:pPr/>
                <a14:m>
                  <m:oMathPara xmlns:m="http://schemas.openxmlformats.org/officeDocument/2006/math">
                    <m:oMathParaPr>
                      <m:jc m:val="centerGroup"/>
                    </m:oMathParaPr>
                    <m:oMath xmlns:m="http://schemas.openxmlformats.org/officeDocument/2006/math">
                      <m:r>
                        <m:rPr>
                          <m:sty m:val="p"/>
                        </m:rPr>
                        <a:rPr lang="es-MX" b="0" i="0" smtClean="0">
                          <a:latin typeface="Cambria Math" panose="02040503050406030204" pitchFamily="18" charset="0"/>
                        </a:rPr>
                        <m:t>Umbral</m:t>
                      </m:r>
                      <m:r>
                        <a:rPr lang="es-MX" b="0" i="0" smtClean="0">
                          <a:latin typeface="Cambria Math" panose="02040503050406030204" pitchFamily="18" charset="0"/>
                        </a:rPr>
                        <m:t>=</m:t>
                      </m:r>
                      <m:f>
                        <m:fPr>
                          <m:ctrlPr>
                            <a:rPr lang="es-MX" b="0" i="1" smtClean="0">
                              <a:latin typeface="Cambria Math" panose="02040503050406030204" pitchFamily="18" charset="0"/>
                            </a:rPr>
                          </m:ctrlPr>
                        </m:fPr>
                        <m:num>
                          <m:r>
                            <m:rPr>
                              <m:sty m:val="p"/>
                            </m:rPr>
                            <a:rPr lang="es-MX" b="0" i="0" smtClean="0">
                              <a:latin typeface="Cambria Math" panose="02040503050406030204" pitchFamily="18" charset="0"/>
                            </a:rPr>
                            <m:t>Excedente</m:t>
                          </m:r>
                          <m:r>
                            <a:rPr lang="es-MX" b="0" i="0" smtClean="0">
                              <a:latin typeface="Cambria Math" panose="02040503050406030204" pitchFamily="18" charset="0"/>
                            </a:rPr>
                            <m:t> </m:t>
                          </m:r>
                          <m:r>
                            <m:rPr>
                              <m:sty m:val="p"/>
                            </m:rPr>
                            <a:rPr lang="es-MX" b="0" i="0" smtClean="0">
                              <a:latin typeface="Cambria Math" panose="02040503050406030204" pitchFamily="18" charset="0"/>
                            </a:rPr>
                            <m:t>econ</m:t>
                          </m:r>
                          <m:r>
                            <a:rPr lang="es-MX" b="0" i="0" smtClean="0">
                              <a:latin typeface="Cambria Math" panose="02040503050406030204" pitchFamily="18" charset="0"/>
                            </a:rPr>
                            <m:t>ó</m:t>
                          </m:r>
                          <m:r>
                            <m:rPr>
                              <m:sty m:val="p"/>
                            </m:rPr>
                            <a:rPr lang="es-MX" b="0" i="0" smtClean="0">
                              <a:latin typeface="Cambria Math" panose="02040503050406030204" pitchFamily="18" charset="0"/>
                            </a:rPr>
                            <m:t>mico</m:t>
                          </m:r>
                          <m:r>
                            <a:rPr lang="es-MX" b="0" i="0" smtClean="0">
                              <a:latin typeface="Cambria Math" panose="02040503050406030204" pitchFamily="18" charset="0"/>
                            </a:rPr>
                            <m:t> </m:t>
                          </m:r>
                          <m:r>
                            <m:rPr>
                              <m:sty m:val="p"/>
                            </m:rPr>
                            <a:rPr lang="es-MX" b="0" i="0" smtClean="0">
                              <a:latin typeface="Cambria Math" panose="02040503050406030204" pitchFamily="18" charset="0"/>
                            </a:rPr>
                            <m:t>total</m:t>
                          </m:r>
                        </m:num>
                        <m:den>
                          <m:r>
                            <m:rPr>
                              <m:sty m:val="p"/>
                            </m:rPr>
                            <a:rPr lang="es-MX" b="0" i="0" smtClean="0">
                              <a:latin typeface="Cambria Math" panose="02040503050406030204" pitchFamily="18" charset="0"/>
                            </a:rPr>
                            <m:t>Valor</m:t>
                          </m:r>
                          <m:r>
                            <a:rPr lang="es-MX" b="0" i="0" smtClean="0">
                              <a:latin typeface="Cambria Math" panose="02040503050406030204" pitchFamily="18" charset="0"/>
                            </a:rPr>
                            <m:t> </m:t>
                          </m:r>
                          <m:r>
                            <m:rPr>
                              <m:sty m:val="p"/>
                            </m:rPr>
                            <a:rPr lang="es-MX" b="0" i="0" smtClean="0">
                              <a:latin typeface="Cambria Math" panose="02040503050406030204" pitchFamily="18" charset="0"/>
                            </a:rPr>
                            <m:t>econ</m:t>
                          </m:r>
                          <m:r>
                            <a:rPr lang="es-MX" b="0" i="0" smtClean="0">
                              <a:latin typeface="Cambria Math" panose="02040503050406030204" pitchFamily="18" charset="0"/>
                            </a:rPr>
                            <m:t>ó</m:t>
                          </m:r>
                          <m:r>
                            <m:rPr>
                              <m:sty m:val="p"/>
                            </m:rPr>
                            <a:rPr lang="es-MX" b="0" i="0" smtClean="0">
                              <a:latin typeface="Cambria Math" panose="02040503050406030204" pitchFamily="18" charset="0"/>
                            </a:rPr>
                            <m:t>mico</m:t>
                          </m:r>
                          <m:r>
                            <a:rPr lang="es-MX" b="0" i="0" smtClean="0">
                              <a:latin typeface="Cambria Math" panose="02040503050406030204" pitchFamily="18" charset="0"/>
                            </a:rPr>
                            <m:t> </m:t>
                          </m:r>
                          <m:r>
                            <m:rPr>
                              <m:sty m:val="p"/>
                            </m:rPr>
                            <a:rPr lang="es-MX" b="0" i="0" smtClean="0">
                              <a:latin typeface="Cambria Math" panose="02040503050406030204" pitchFamily="18" charset="0"/>
                            </a:rPr>
                            <m:t>m</m:t>
                          </m:r>
                          <m:r>
                            <a:rPr lang="es-MX" b="0" i="0" smtClean="0">
                              <a:latin typeface="Cambria Math" panose="02040503050406030204" pitchFamily="18" charset="0"/>
                            </a:rPr>
                            <m:t>á</m:t>
                          </m:r>
                          <m:r>
                            <m:rPr>
                              <m:sty m:val="p"/>
                            </m:rPr>
                            <a:rPr lang="es-MX" b="0" i="0" smtClean="0">
                              <a:latin typeface="Cambria Math" panose="02040503050406030204" pitchFamily="18" charset="0"/>
                            </a:rPr>
                            <m:t>ximo</m:t>
                          </m:r>
                        </m:den>
                      </m:f>
                    </m:oMath>
                  </m:oMathPara>
                </a14:m>
                <a:endParaRPr lang="es-ES" dirty="0"/>
              </a:p>
            </p:txBody>
          </p:sp>
        </mc:Choice>
        <mc:Fallback xmlns="">
          <p:sp>
            <p:nvSpPr>
              <p:cNvPr id="10" name="Rectángulo 9"/>
              <p:cNvSpPr>
                <a:spLocks noRot="1" noChangeAspect="1" noMove="1" noResize="1" noEditPoints="1" noAdjustHandles="1" noChangeArrowheads="1" noChangeShapeType="1" noTextEdit="1"/>
              </p:cNvSpPr>
              <p:nvPr/>
            </p:nvSpPr>
            <p:spPr>
              <a:xfrm>
                <a:off x="701990" y="4941716"/>
                <a:ext cx="3913251" cy="619657"/>
              </a:xfrm>
              <a:prstGeom prst="rect">
                <a:avLst/>
              </a:prstGeom>
              <a:blipFill rotWithShape="0">
                <a:blip r:embed="rId4"/>
                <a:stretch>
                  <a:fillRect/>
                </a:stretch>
              </a:blipFill>
            </p:spPr>
            <p:txBody>
              <a:bodyPr/>
              <a:lstStyle/>
              <a:p>
                <a:r>
                  <a:rPr lang="es-ES">
                    <a:noFill/>
                  </a:rPr>
                  <a:t> </a:t>
                </a:r>
              </a:p>
            </p:txBody>
          </p:sp>
        </mc:Fallback>
      </mc:AlternateContent>
      <p:sp>
        <p:nvSpPr>
          <p:cNvPr id="11" name="Rectángulo 10"/>
          <p:cNvSpPr/>
          <p:nvPr/>
        </p:nvSpPr>
        <p:spPr>
          <a:xfrm>
            <a:off x="7596336" y="4174644"/>
            <a:ext cx="720080" cy="1896709"/>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2" name="Rectángulo 11"/>
          <p:cNvSpPr/>
          <p:nvPr/>
        </p:nvSpPr>
        <p:spPr>
          <a:xfrm>
            <a:off x="7596336" y="3140968"/>
            <a:ext cx="720080" cy="1033676"/>
          </a:xfrm>
          <a:prstGeom prst="rect">
            <a:avLst/>
          </a:prstGeom>
          <a:pattFill prst="trellis">
            <a:fgClr>
              <a:schemeClr val="accent1"/>
            </a:fgClr>
            <a:bgClr>
              <a:schemeClr val="bg1"/>
            </a:bgClr>
          </a:patt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cxnSp>
        <p:nvCxnSpPr>
          <p:cNvPr id="17" name="Conector recto 16"/>
          <p:cNvCxnSpPr/>
          <p:nvPr/>
        </p:nvCxnSpPr>
        <p:spPr>
          <a:xfrm flipV="1">
            <a:off x="5796136" y="4156185"/>
            <a:ext cx="2506560" cy="18459"/>
          </a:xfrm>
          <a:prstGeom prst="line">
            <a:avLst/>
          </a:prstGeom>
          <a:ln>
            <a:solidFill>
              <a:srgbClr val="00B050"/>
            </a:solidFill>
            <a:prstDash val="dash"/>
          </a:ln>
        </p:spPr>
        <p:style>
          <a:lnRef idx="2">
            <a:schemeClr val="accent1"/>
          </a:lnRef>
          <a:fillRef idx="0">
            <a:schemeClr val="accent1"/>
          </a:fillRef>
          <a:effectRef idx="1">
            <a:schemeClr val="accent1"/>
          </a:effectRef>
          <a:fontRef idx="minor">
            <a:schemeClr val="tx1"/>
          </a:fontRef>
        </p:style>
      </p:cxnSp>
      <p:sp>
        <p:nvSpPr>
          <p:cNvPr id="18" name="Rectángulo 17"/>
          <p:cNvSpPr/>
          <p:nvPr/>
        </p:nvSpPr>
        <p:spPr>
          <a:xfrm>
            <a:off x="5664779" y="3852577"/>
            <a:ext cx="2044149" cy="369332"/>
          </a:xfrm>
          <a:prstGeom prst="rect">
            <a:avLst/>
          </a:prstGeom>
        </p:spPr>
        <p:txBody>
          <a:bodyPr wrap="none">
            <a:spAutoFit/>
          </a:bodyPr>
          <a:lstStyle/>
          <a:p>
            <a:r>
              <a:rPr lang="es-MX" dirty="0">
                <a:latin typeface="Arial" panose="020B0604020202020204" pitchFamily="34" charset="0"/>
                <a:cs typeface="Arial" panose="020B0604020202020204" pitchFamily="34" charset="0"/>
              </a:rPr>
              <a:t>Umbral alcanzado</a:t>
            </a:r>
            <a:endParaRPr lang="es-ES" dirty="0">
              <a:latin typeface="Arial" panose="020B0604020202020204" pitchFamily="34" charset="0"/>
              <a:cs typeface="Arial" panose="020B0604020202020204" pitchFamily="34" charset="0"/>
            </a:endParaRPr>
          </a:p>
        </p:txBody>
      </p:sp>
      <mc:AlternateContent xmlns:mc="http://schemas.openxmlformats.org/markup-compatibility/2006" xmlns:a14="http://schemas.microsoft.com/office/drawing/2010/main">
        <mc:Choice Requires="a14">
          <p:sp>
            <p:nvSpPr>
              <p:cNvPr id="20" name="Rectángulo 19"/>
              <p:cNvSpPr/>
              <p:nvPr/>
            </p:nvSpPr>
            <p:spPr>
              <a:xfrm>
                <a:off x="7560953" y="2843644"/>
                <a:ext cx="827471" cy="369332"/>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es-MX" b="0" i="1" smtClean="0">
                          <a:latin typeface="Cambria Math" panose="02040503050406030204" pitchFamily="18" charset="0"/>
                        </a:rPr>
                        <m:t>100%</m:t>
                      </m:r>
                    </m:oMath>
                  </m:oMathPara>
                </a14:m>
                <a:endParaRPr lang="es-ES" dirty="0"/>
              </a:p>
            </p:txBody>
          </p:sp>
        </mc:Choice>
        <mc:Fallback xmlns="">
          <p:sp>
            <p:nvSpPr>
              <p:cNvPr id="20" name="Rectángulo 19"/>
              <p:cNvSpPr>
                <a:spLocks noRot="1" noChangeAspect="1" noMove="1" noResize="1" noEditPoints="1" noAdjustHandles="1" noChangeArrowheads="1" noChangeShapeType="1" noTextEdit="1"/>
              </p:cNvSpPr>
              <p:nvPr/>
            </p:nvSpPr>
            <p:spPr>
              <a:xfrm>
                <a:off x="7560953" y="2843644"/>
                <a:ext cx="827471" cy="369332"/>
              </a:xfrm>
              <a:prstGeom prst="rect">
                <a:avLst/>
              </a:prstGeom>
              <a:blipFill rotWithShape="0">
                <a:blip r:embed="rId5"/>
                <a:stretch>
                  <a:fillRect/>
                </a:stretch>
              </a:blipFill>
            </p:spPr>
            <p:txBody>
              <a:bodyPr/>
              <a:lstStyle/>
              <a:p>
                <a:r>
                  <a:rPr lang="es-ES">
                    <a:noFill/>
                  </a:rPr>
                  <a:t> </a:t>
                </a:r>
              </a:p>
            </p:txBody>
          </p:sp>
        </mc:Fallback>
      </mc:AlternateContent>
      <p:cxnSp>
        <p:nvCxnSpPr>
          <p:cNvPr id="21" name="Conector recto 20"/>
          <p:cNvCxnSpPr/>
          <p:nvPr/>
        </p:nvCxnSpPr>
        <p:spPr>
          <a:xfrm flipV="1">
            <a:off x="5809856" y="4740720"/>
            <a:ext cx="2506560" cy="18459"/>
          </a:xfrm>
          <a:prstGeom prst="line">
            <a:avLst/>
          </a:prstGeom>
          <a:ln>
            <a:solidFill>
              <a:srgbClr val="FF0000"/>
            </a:solidFill>
            <a:prstDash val="dash"/>
          </a:ln>
        </p:spPr>
        <p:style>
          <a:lnRef idx="2">
            <a:schemeClr val="accent1"/>
          </a:lnRef>
          <a:fillRef idx="0">
            <a:schemeClr val="accent1"/>
          </a:fillRef>
          <a:effectRef idx="1">
            <a:schemeClr val="accent1"/>
          </a:effectRef>
          <a:fontRef idx="minor">
            <a:schemeClr val="tx1"/>
          </a:fontRef>
        </p:style>
      </p:cxnSp>
      <p:sp>
        <p:nvSpPr>
          <p:cNvPr id="22" name="Rectángulo 21"/>
          <p:cNvSpPr/>
          <p:nvPr/>
        </p:nvSpPr>
        <p:spPr>
          <a:xfrm>
            <a:off x="5678499" y="4437112"/>
            <a:ext cx="2146742" cy="369332"/>
          </a:xfrm>
          <a:prstGeom prst="rect">
            <a:avLst/>
          </a:prstGeom>
        </p:spPr>
        <p:txBody>
          <a:bodyPr wrap="none">
            <a:spAutoFit/>
          </a:bodyPr>
          <a:lstStyle/>
          <a:p>
            <a:r>
              <a:rPr lang="es-MX" b="1" dirty="0">
                <a:latin typeface="Arial" panose="020B0604020202020204" pitchFamily="34" charset="0"/>
                <a:cs typeface="Arial" panose="020B0604020202020204" pitchFamily="34" charset="0"/>
              </a:rPr>
              <a:t>Umbral referencia</a:t>
            </a:r>
            <a:endParaRPr lang="es-ES"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15864290"/>
      </p:ext>
    </p:extLst>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6 Imagen"/>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99792" y="1432045"/>
            <a:ext cx="1619833" cy="1436636"/>
          </a:xfrm>
          <a:prstGeom prst="rect">
            <a:avLst/>
          </a:prstGeom>
        </p:spPr>
      </p:pic>
      <p:sp>
        <p:nvSpPr>
          <p:cNvPr id="2" name="Título 1"/>
          <p:cNvSpPr>
            <a:spLocks noGrp="1"/>
          </p:cNvSpPr>
          <p:nvPr>
            <p:ph type="title"/>
          </p:nvPr>
        </p:nvSpPr>
        <p:spPr/>
        <p:txBody>
          <a:bodyPr/>
          <a:lstStyle/>
          <a:p>
            <a:r>
              <a:rPr lang="es-MX" dirty="0"/>
              <a:t>Resultados Preliminares</a:t>
            </a:r>
          </a:p>
        </p:txBody>
      </p:sp>
      <p:sp>
        <p:nvSpPr>
          <p:cNvPr id="6" name="Decisión 5"/>
          <p:cNvSpPr/>
          <p:nvPr/>
        </p:nvSpPr>
        <p:spPr>
          <a:xfrm>
            <a:off x="2834804" y="3220848"/>
            <a:ext cx="1338768" cy="1224136"/>
          </a:xfrm>
          <a:prstGeom prst="flowChartDecision">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lang="es-MX" sz="1400" dirty="0"/>
          </a:p>
        </p:txBody>
      </p:sp>
      <p:cxnSp>
        <p:nvCxnSpPr>
          <p:cNvPr id="10" name="Conector angular 9"/>
          <p:cNvCxnSpPr>
            <a:stCxn id="6" idx="3"/>
          </p:cNvCxnSpPr>
          <p:nvPr/>
        </p:nvCxnSpPr>
        <p:spPr>
          <a:xfrm flipH="1" flipV="1">
            <a:off x="4117981" y="2084190"/>
            <a:ext cx="55591" cy="1748726"/>
          </a:xfrm>
          <a:prstGeom prst="bentConnector4">
            <a:avLst>
              <a:gd name="adj1" fmla="val -525977"/>
              <a:gd name="adj2" fmla="val 100333"/>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pic>
        <p:nvPicPr>
          <p:cNvPr id="12" name="Imagen 1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927209" y="4797152"/>
            <a:ext cx="1153959" cy="1214556"/>
          </a:xfrm>
          <a:prstGeom prst="rect">
            <a:avLst/>
          </a:prstGeom>
        </p:spPr>
      </p:pic>
      <p:sp>
        <p:nvSpPr>
          <p:cNvPr id="16" name="12 CuadroTexto"/>
          <p:cNvSpPr txBox="1"/>
          <p:nvPr/>
        </p:nvSpPr>
        <p:spPr>
          <a:xfrm rot="21090889">
            <a:off x="3213336" y="1581381"/>
            <a:ext cx="450764" cy="338554"/>
          </a:xfrm>
          <a:prstGeom prst="rect">
            <a:avLst/>
          </a:prstGeom>
          <a:noFill/>
        </p:spPr>
        <p:txBody>
          <a:bodyPr wrap="none" rtlCol="0">
            <a:spAutoFit/>
          </a:bodyPr>
          <a:lstStyle/>
          <a:p>
            <a:r>
              <a:rPr lang="es-MX" sz="800" b="1" dirty="0">
                <a:solidFill>
                  <a:schemeClr val="bg1"/>
                </a:solidFill>
              </a:rPr>
              <a:t>Run</a:t>
            </a:r>
          </a:p>
          <a:p>
            <a:r>
              <a:rPr lang="es-MX" sz="800" b="1" dirty="0">
                <a:solidFill>
                  <a:schemeClr val="bg1"/>
                </a:solidFill>
              </a:rPr>
              <a:t>Max ∑</a:t>
            </a:r>
          </a:p>
        </p:txBody>
      </p:sp>
      <p:cxnSp>
        <p:nvCxnSpPr>
          <p:cNvPr id="20" name="Conector angular 19"/>
          <p:cNvCxnSpPr>
            <a:stCxn id="6" idx="2"/>
            <a:endCxn id="12" idx="0"/>
          </p:cNvCxnSpPr>
          <p:nvPr/>
        </p:nvCxnSpPr>
        <p:spPr>
          <a:xfrm rot="16200000" flipH="1">
            <a:off x="3328104" y="4621067"/>
            <a:ext cx="352168" cy="1"/>
          </a:xfrm>
          <a:prstGeom prst="bentConnector3">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56" name="Llamada rectangular 55"/>
          <p:cNvSpPr/>
          <p:nvPr/>
        </p:nvSpPr>
        <p:spPr>
          <a:xfrm>
            <a:off x="452835" y="3436116"/>
            <a:ext cx="3051351" cy="793600"/>
          </a:xfrm>
          <a:prstGeom prst="wedgeRectCallout">
            <a:avLst>
              <a:gd name="adj1" fmla="val 59124"/>
              <a:gd name="adj2" fmla="val -1265"/>
            </a:avLst>
          </a:prstGeom>
          <a:solidFill>
            <a:schemeClr val="tx2">
              <a:lumMod val="20000"/>
              <a:lumOff val="80000"/>
            </a:schemeClr>
          </a:solidFill>
          <a:ln>
            <a:solidFill>
              <a:schemeClr val="accent1"/>
            </a:solidFill>
          </a:ln>
        </p:spPr>
        <p:style>
          <a:lnRef idx="1">
            <a:schemeClr val="accent2"/>
          </a:lnRef>
          <a:fillRef idx="2">
            <a:schemeClr val="accent2"/>
          </a:fillRef>
          <a:effectRef idx="1">
            <a:schemeClr val="accent2"/>
          </a:effectRef>
          <a:fontRef idx="minor">
            <a:schemeClr val="dk1"/>
          </a:fontRef>
        </p:style>
        <p:txBody>
          <a:bodyPr rtlCol="0" anchor="ctr"/>
          <a:lstStyle/>
          <a:p>
            <a:pPr algn="ctr"/>
            <a:r>
              <a:rPr lang="es-MX" dirty="0" smtClean="0">
                <a:solidFill>
                  <a:schemeClr val="tx2">
                    <a:lumMod val="50000"/>
                  </a:schemeClr>
                </a:solidFill>
                <a:latin typeface="Arial" panose="020B0604020202020204" pitchFamily="34" charset="0"/>
                <a:cs typeface="Arial" panose="020B0604020202020204" pitchFamily="34" charset="0"/>
              </a:rPr>
              <a:t>¿El </a:t>
            </a:r>
            <a:r>
              <a:rPr lang="es-MX" b="1" dirty="0" smtClean="0">
                <a:solidFill>
                  <a:schemeClr val="tx2">
                    <a:lumMod val="50000"/>
                  </a:schemeClr>
                </a:solidFill>
                <a:latin typeface="Arial" panose="020B0604020202020204" pitchFamily="34" charset="0"/>
                <a:cs typeface="Arial" panose="020B0604020202020204" pitchFamily="34" charset="0"/>
              </a:rPr>
              <a:t>umbral obtenido</a:t>
            </a:r>
            <a:r>
              <a:rPr lang="es-MX" dirty="0" smtClean="0">
                <a:solidFill>
                  <a:schemeClr val="tx2">
                    <a:lumMod val="50000"/>
                  </a:schemeClr>
                </a:solidFill>
                <a:latin typeface="Arial" panose="020B0604020202020204" pitchFamily="34" charset="0"/>
                <a:cs typeface="Arial" panose="020B0604020202020204" pitchFamily="34" charset="0"/>
              </a:rPr>
              <a:t> es mayor al </a:t>
            </a:r>
            <a:r>
              <a:rPr lang="es-MX" b="1" dirty="0" smtClean="0">
                <a:solidFill>
                  <a:schemeClr val="tx2">
                    <a:lumMod val="50000"/>
                  </a:schemeClr>
                </a:solidFill>
                <a:latin typeface="Arial" panose="020B0604020202020204" pitchFamily="34" charset="0"/>
                <a:cs typeface="Arial" panose="020B0604020202020204" pitchFamily="34" charset="0"/>
              </a:rPr>
              <a:t>umbral de referencia</a:t>
            </a:r>
            <a:r>
              <a:rPr lang="es-MX" dirty="0" smtClean="0">
                <a:solidFill>
                  <a:schemeClr val="tx2">
                    <a:lumMod val="50000"/>
                  </a:schemeClr>
                </a:solidFill>
                <a:latin typeface="Arial" panose="020B0604020202020204" pitchFamily="34" charset="0"/>
                <a:cs typeface="Arial" panose="020B0604020202020204" pitchFamily="34" charset="0"/>
              </a:rPr>
              <a:t>?</a:t>
            </a:r>
            <a:endParaRPr lang="es-MX" dirty="0">
              <a:solidFill>
                <a:schemeClr val="tx2">
                  <a:lumMod val="50000"/>
                </a:schemeClr>
              </a:solidFill>
              <a:latin typeface="Arial" panose="020B0604020202020204" pitchFamily="34" charset="0"/>
              <a:cs typeface="Arial" panose="020B0604020202020204" pitchFamily="34" charset="0"/>
            </a:endParaRPr>
          </a:p>
        </p:txBody>
      </p:sp>
      <p:sp>
        <p:nvSpPr>
          <p:cNvPr id="57" name="CuadroTexto 56"/>
          <p:cNvSpPr txBox="1"/>
          <p:nvPr/>
        </p:nvSpPr>
        <p:spPr>
          <a:xfrm>
            <a:off x="4062338" y="3552124"/>
            <a:ext cx="486961" cy="338554"/>
          </a:xfrm>
          <a:prstGeom prst="rect">
            <a:avLst/>
          </a:prstGeom>
          <a:noFill/>
        </p:spPr>
        <p:txBody>
          <a:bodyPr wrap="square" rtlCol="0">
            <a:spAutoFit/>
          </a:bodyPr>
          <a:lstStyle/>
          <a:p>
            <a:r>
              <a:rPr lang="es-MX" sz="1600" b="1" dirty="0">
                <a:solidFill>
                  <a:schemeClr val="accent3">
                    <a:lumMod val="75000"/>
                  </a:schemeClr>
                </a:solidFill>
              </a:rPr>
              <a:t>NO</a:t>
            </a:r>
          </a:p>
        </p:txBody>
      </p:sp>
      <p:sp>
        <p:nvSpPr>
          <p:cNvPr id="58" name="CuadroTexto 57"/>
          <p:cNvSpPr txBox="1"/>
          <p:nvPr/>
        </p:nvSpPr>
        <p:spPr>
          <a:xfrm>
            <a:off x="3190825" y="4490975"/>
            <a:ext cx="486961" cy="338554"/>
          </a:xfrm>
          <a:prstGeom prst="rect">
            <a:avLst/>
          </a:prstGeom>
          <a:noFill/>
        </p:spPr>
        <p:txBody>
          <a:bodyPr wrap="square" rtlCol="0">
            <a:spAutoFit/>
          </a:bodyPr>
          <a:lstStyle/>
          <a:p>
            <a:r>
              <a:rPr lang="es-MX" sz="1600" b="1" dirty="0">
                <a:solidFill>
                  <a:schemeClr val="accent3">
                    <a:lumMod val="75000"/>
                  </a:schemeClr>
                </a:solidFill>
              </a:rPr>
              <a:t>SI</a:t>
            </a:r>
          </a:p>
        </p:txBody>
      </p:sp>
      <p:cxnSp>
        <p:nvCxnSpPr>
          <p:cNvPr id="24" name="Conector angular 23"/>
          <p:cNvCxnSpPr/>
          <p:nvPr/>
        </p:nvCxnSpPr>
        <p:spPr>
          <a:xfrm rot="16200000" flipH="1">
            <a:off x="3248223" y="2964883"/>
            <a:ext cx="511928" cy="1"/>
          </a:xfrm>
          <a:prstGeom prst="bentConnector3">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5" name="Proceso alternativo 4"/>
          <p:cNvSpPr/>
          <p:nvPr/>
        </p:nvSpPr>
        <p:spPr>
          <a:xfrm>
            <a:off x="4276380" y="2708919"/>
            <a:ext cx="367303" cy="360041"/>
          </a:xfrm>
          <a:prstGeom prst="flowChartAlternateProcess">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lang="es-MX"/>
          </a:p>
        </p:txBody>
      </p:sp>
      <p:sp>
        <p:nvSpPr>
          <p:cNvPr id="19" name="Llamada rectangular 18"/>
          <p:cNvSpPr/>
          <p:nvPr/>
        </p:nvSpPr>
        <p:spPr>
          <a:xfrm>
            <a:off x="4643684" y="1509847"/>
            <a:ext cx="3986130" cy="1055057"/>
          </a:xfrm>
          <a:prstGeom prst="wedgeRectCallout">
            <a:avLst>
              <a:gd name="adj1" fmla="val -53658"/>
              <a:gd name="adj2" fmla="val 82710"/>
            </a:avLst>
          </a:prstGeom>
          <a:solidFill>
            <a:schemeClr val="accent2">
              <a:lumMod val="20000"/>
              <a:lumOff val="80000"/>
            </a:schemeClr>
          </a:solidFill>
          <a:ln>
            <a:solidFill>
              <a:schemeClr val="accent2"/>
            </a:solidFill>
          </a:ln>
        </p:spPr>
        <p:style>
          <a:lnRef idx="1">
            <a:schemeClr val="accent2"/>
          </a:lnRef>
          <a:fillRef idx="2">
            <a:schemeClr val="accent2"/>
          </a:fillRef>
          <a:effectRef idx="1">
            <a:schemeClr val="accent2"/>
          </a:effectRef>
          <a:fontRef idx="minor">
            <a:schemeClr val="dk1"/>
          </a:fontRef>
        </p:style>
        <p:txBody>
          <a:bodyPr rtlCol="0" anchor="ctr"/>
          <a:lstStyle/>
          <a:p>
            <a:pPr algn="just"/>
            <a:r>
              <a:rPr lang="es-MX" dirty="0" smtClean="0">
                <a:latin typeface="Arial" panose="020B0604020202020204" pitchFamily="34" charset="0"/>
                <a:cs typeface="Arial" panose="020B0604020202020204" pitchFamily="34" charset="0"/>
              </a:rPr>
              <a:t>Se </a:t>
            </a:r>
            <a:r>
              <a:rPr lang="es-MX" dirty="0">
                <a:latin typeface="Arial" panose="020B0604020202020204" pitchFamily="34" charset="0"/>
                <a:cs typeface="Arial" panose="020B0604020202020204" pitchFamily="34" charset="0"/>
              </a:rPr>
              <a:t>realizará un proceso </a:t>
            </a:r>
            <a:r>
              <a:rPr lang="es-MX" dirty="0" smtClean="0">
                <a:latin typeface="Arial" panose="020B0604020202020204" pitchFamily="34" charset="0"/>
                <a:cs typeface="Arial" panose="020B0604020202020204" pitchFamily="34" charset="0"/>
              </a:rPr>
              <a:t>iterativo; </a:t>
            </a:r>
            <a:r>
              <a:rPr lang="es-MX" dirty="0">
                <a:latin typeface="Arial" panose="020B0604020202020204" pitchFamily="34" charset="0"/>
                <a:cs typeface="Arial" panose="020B0604020202020204" pitchFamily="34" charset="0"/>
              </a:rPr>
              <a:t>el proceso de subasta continúa.</a:t>
            </a:r>
            <a:endParaRPr lang="es-MX" dirty="0"/>
          </a:p>
        </p:txBody>
      </p:sp>
      <p:sp>
        <p:nvSpPr>
          <p:cNvPr id="27" name="Llamada rectangular 26"/>
          <p:cNvSpPr/>
          <p:nvPr/>
        </p:nvSpPr>
        <p:spPr>
          <a:xfrm>
            <a:off x="4643683" y="4077071"/>
            <a:ext cx="4026012" cy="1790620"/>
          </a:xfrm>
          <a:prstGeom prst="wedgeRectCallout">
            <a:avLst>
              <a:gd name="adj1" fmla="val -67168"/>
              <a:gd name="adj2" fmla="val 28907"/>
            </a:avLst>
          </a:prstGeom>
          <a:solidFill>
            <a:schemeClr val="accent2">
              <a:lumMod val="20000"/>
              <a:lumOff val="80000"/>
            </a:schemeClr>
          </a:solidFill>
          <a:ln>
            <a:solidFill>
              <a:schemeClr val="accent2"/>
            </a:solidFill>
          </a:ln>
        </p:spPr>
        <p:style>
          <a:lnRef idx="1">
            <a:schemeClr val="accent2"/>
          </a:lnRef>
          <a:fillRef idx="2">
            <a:schemeClr val="accent2"/>
          </a:fillRef>
          <a:effectRef idx="1">
            <a:schemeClr val="accent2"/>
          </a:effectRef>
          <a:fontRef idx="minor">
            <a:schemeClr val="dk1"/>
          </a:fontRef>
        </p:style>
        <p:txBody>
          <a:bodyPr rtlCol="0" anchor="ctr"/>
          <a:lstStyle/>
          <a:p>
            <a:pPr algn="just"/>
            <a:r>
              <a:rPr lang="es-MX" dirty="0">
                <a:latin typeface="Arial" panose="020B0604020202020204" pitchFamily="34" charset="0"/>
                <a:cs typeface="Arial" panose="020B0604020202020204" pitchFamily="34" charset="0"/>
              </a:rPr>
              <a:t>El proceso de subasta termina y CENACE declara como </a:t>
            </a:r>
            <a:r>
              <a:rPr lang="es-MX" b="1" dirty="0">
                <a:latin typeface="Arial" panose="020B0604020202020204" pitchFamily="34" charset="0"/>
                <a:cs typeface="Arial" panose="020B0604020202020204" pitchFamily="34" charset="0"/>
              </a:rPr>
              <a:t>ganadores preliminares</a:t>
            </a:r>
            <a:r>
              <a:rPr lang="es-MX" dirty="0">
                <a:latin typeface="Arial" panose="020B0604020202020204" pitchFamily="34" charset="0"/>
                <a:cs typeface="Arial" panose="020B0604020202020204" pitchFamily="34" charset="0"/>
              </a:rPr>
              <a:t> a las ofertas de venta seleccionadas, se publican e inicia el proceso de validación.</a:t>
            </a:r>
          </a:p>
        </p:txBody>
      </p:sp>
    </p:spTree>
    <p:extLst>
      <p:ext uri="{BB962C8B-B14F-4D97-AF65-F5344CB8AC3E}">
        <p14:creationId xmlns:p14="http://schemas.microsoft.com/office/powerpoint/2010/main" val="410901139"/>
      </p:ext>
    </p:extLst>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Imagen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71600" y="1498090"/>
            <a:ext cx="1714886" cy="1714886"/>
          </a:xfrm>
          <a:prstGeom prst="rect">
            <a:avLst/>
          </a:prstGeom>
        </p:spPr>
      </p:pic>
      <p:sp>
        <p:nvSpPr>
          <p:cNvPr id="2" name="Título 1"/>
          <p:cNvSpPr>
            <a:spLocks noGrp="1"/>
          </p:cNvSpPr>
          <p:nvPr>
            <p:ph type="title"/>
          </p:nvPr>
        </p:nvSpPr>
        <p:spPr/>
        <p:txBody>
          <a:bodyPr/>
          <a:lstStyle/>
          <a:p>
            <a:r>
              <a:rPr lang="es-MX" dirty="0"/>
              <a:t>Proceso Iterativo</a:t>
            </a:r>
          </a:p>
        </p:txBody>
      </p:sp>
      <p:sp>
        <p:nvSpPr>
          <p:cNvPr id="7" name="Rectángulo 6"/>
          <p:cNvSpPr/>
          <p:nvPr/>
        </p:nvSpPr>
        <p:spPr>
          <a:xfrm>
            <a:off x="683568" y="3645024"/>
            <a:ext cx="5332628" cy="2308324"/>
          </a:xfrm>
          <a:prstGeom prst="rect">
            <a:avLst/>
          </a:prstGeom>
          <a:solidFill>
            <a:schemeClr val="accent3">
              <a:lumMod val="20000"/>
              <a:lumOff val="80000"/>
            </a:schemeClr>
          </a:solidFill>
        </p:spPr>
        <p:style>
          <a:lnRef idx="2">
            <a:schemeClr val="accent1"/>
          </a:lnRef>
          <a:fillRef idx="1">
            <a:schemeClr val="lt1"/>
          </a:fillRef>
          <a:effectRef idx="0">
            <a:schemeClr val="accent1"/>
          </a:effectRef>
          <a:fontRef idx="minor">
            <a:schemeClr val="dk1"/>
          </a:fontRef>
        </p:style>
        <p:txBody>
          <a:bodyPr wrap="square">
            <a:spAutoFit/>
          </a:bodyPr>
          <a:lstStyle/>
          <a:p>
            <a:pPr marL="342900" indent="-342900" algn="just">
              <a:buClr>
                <a:srgbClr val="0070C0"/>
              </a:buClr>
              <a:buFont typeface="Wingdings" panose="05000000000000000000" pitchFamily="2" charset="2"/>
              <a:buChar char="v"/>
            </a:pPr>
            <a:r>
              <a:rPr lang="es-MX" dirty="0">
                <a:latin typeface="Arial" panose="020B0604020202020204" pitchFamily="34" charset="0"/>
                <a:cs typeface="Arial" panose="020B0604020202020204" pitchFamily="34" charset="0"/>
              </a:rPr>
              <a:t>Todos los licitantes pueden mejorar su precio, incluyendo las seleccionadas. Solo pueden modificar el precio.</a:t>
            </a:r>
          </a:p>
          <a:p>
            <a:pPr marL="342900" indent="-342900" algn="just">
              <a:buClr>
                <a:srgbClr val="0070C0"/>
              </a:buClr>
              <a:buFont typeface="Wingdings" panose="05000000000000000000" pitchFamily="2" charset="2"/>
              <a:buChar char="v"/>
            </a:pPr>
            <a:endParaRPr lang="es-MX" dirty="0">
              <a:latin typeface="Arial" panose="020B0604020202020204" pitchFamily="34" charset="0"/>
              <a:cs typeface="Arial" panose="020B0604020202020204" pitchFamily="34" charset="0"/>
            </a:endParaRPr>
          </a:p>
          <a:p>
            <a:pPr marL="342900" indent="-342900" algn="just">
              <a:buClr>
                <a:srgbClr val="0070C0"/>
              </a:buClr>
              <a:buFont typeface="Wingdings" panose="05000000000000000000" pitchFamily="2" charset="2"/>
              <a:buChar char="v"/>
            </a:pPr>
            <a:r>
              <a:rPr lang="es-MX" dirty="0">
                <a:latin typeface="Arial" panose="020B0604020202020204" pitchFamily="34" charset="0"/>
                <a:cs typeface="Arial" panose="020B0604020202020204" pitchFamily="34" charset="0"/>
              </a:rPr>
              <a:t>No se permite incrementar el precio. Si mejora su precio, debe hacerlo al menos en un porcentaje establecido por el CENACE (0.5%).</a:t>
            </a:r>
            <a:endParaRPr lang="es-ES" dirty="0">
              <a:latin typeface="Arial" panose="020B0604020202020204" pitchFamily="34" charset="0"/>
              <a:cs typeface="Arial" panose="020B0604020202020204" pitchFamily="34" charset="0"/>
            </a:endParaRPr>
          </a:p>
          <a:p>
            <a:pPr marL="342900" indent="-342900" algn="just">
              <a:buClr>
                <a:srgbClr val="0070C0"/>
              </a:buClr>
              <a:buFont typeface="Wingdings" panose="05000000000000000000" pitchFamily="2" charset="2"/>
              <a:buChar char="v"/>
            </a:pPr>
            <a:endParaRPr lang="es-ES" dirty="0">
              <a:latin typeface="Arial" panose="020B0604020202020204" pitchFamily="34" charset="0"/>
              <a:cs typeface="Arial" panose="020B0604020202020204" pitchFamily="34" charset="0"/>
            </a:endParaRPr>
          </a:p>
        </p:txBody>
      </p:sp>
      <p:sp>
        <p:nvSpPr>
          <p:cNvPr id="3" name="CuadroTexto 2"/>
          <p:cNvSpPr txBox="1"/>
          <p:nvPr/>
        </p:nvSpPr>
        <p:spPr>
          <a:xfrm>
            <a:off x="-6509873" y="-1467527"/>
            <a:ext cx="301686" cy="369332"/>
          </a:xfrm>
          <a:prstGeom prst="rect">
            <a:avLst/>
          </a:prstGeom>
          <a:noFill/>
        </p:spPr>
        <p:txBody>
          <a:bodyPr wrap="none" rtlCol="0">
            <a:spAutoFit/>
          </a:bodyPr>
          <a:lstStyle/>
          <a:p>
            <a:r>
              <a:rPr lang="es-MX" dirty="0"/>
              <a:t>1</a:t>
            </a:r>
            <a:endParaRPr lang="es-ES" dirty="0"/>
          </a:p>
        </p:txBody>
      </p:sp>
      <p:sp>
        <p:nvSpPr>
          <p:cNvPr id="9" name="CuadroTexto 8"/>
          <p:cNvSpPr txBox="1"/>
          <p:nvPr/>
        </p:nvSpPr>
        <p:spPr>
          <a:xfrm>
            <a:off x="-2836860" y="-1467544"/>
            <a:ext cx="301686" cy="369332"/>
          </a:xfrm>
          <a:prstGeom prst="rect">
            <a:avLst/>
          </a:prstGeom>
          <a:noFill/>
        </p:spPr>
        <p:txBody>
          <a:bodyPr wrap="none" rtlCol="0">
            <a:spAutoFit/>
          </a:bodyPr>
          <a:lstStyle/>
          <a:p>
            <a:r>
              <a:rPr lang="es-MX" dirty="0"/>
              <a:t>2</a:t>
            </a:r>
            <a:endParaRPr lang="es-ES" dirty="0"/>
          </a:p>
        </p:txBody>
      </p:sp>
      <p:sp>
        <p:nvSpPr>
          <p:cNvPr id="10" name="CuadroTexto 9"/>
          <p:cNvSpPr txBox="1"/>
          <p:nvPr/>
        </p:nvSpPr>
        <p:spPr>
          <a:xfrm>
            <a:off x="877808" y="-1467544"/>
            <a:ext cx="301686" cy="369332"/>
          </a:xfrm>
          <a:prstGeom prst="rect">
            <a:avLst/>
          </a:prstGeom>
          <a:noFill/>
        </p:spPr>
        <p:txBody>
          <a:bodyPr wrap="none" rtlCol="0">
            <a:spAutoFit/>
          </a:bodyPr>
          <a:lstStyle/>
          <a:p>
            <a:r>
              <a:rPr lang="es-MX" dirty="0"/>
              <a:t>3</a:t>
            </a:r>
            <a:endParaRPr lang="es-ES" dirty="0"/>
          </a:p>
        </p:txBody>
      </p:sp>
      <p:cxnSp>
        <p:nvCxnSpPr>
          <p:cNvPr id="23" name="Conector angular 22"/>
          <p:cNvCxnSpPr>
            <a:stCxn id="13" idx="1"/>
            <a:endCxn id="7" idx="1"/>
          </p:cNvCxnSpPr>
          <p:nvPr/>
        </p:nvCxnSpPr>
        <p:spPr>
          <a:xfrm rot="10800000" flipV="1">
            <a:off x="683569" y="2341646"/>
            <a:ext cx="2037117" cy="2457540"/>
          </a:xfrm>
          <a:prstGeom prst="bentConnector3">
            <a:avLst>
              <a:gd name="adj1" fmla="val 111222"/>
            </a:avLst>
          </a:prstGeom>
          <a:ln>
            <a:tailEnd type="triangle"/>
          </a:ln>
        </p:spPr>
        <p:style>
          <a:lnRef idx="1">
            <a:schemeClr val="accent1"/>
          </a:lnRef>
          <a:fillRef idx="0">
            <a:schemeClr val="accent1"/>
          </a:fillRef>
          <a:effectRef idx="0">
            <a:schemeClr val="accent1"/>
          </a:effectRef>
          <a:fontRef idx="minor">
            <a:schemeClr val="tx1"/>
          </a:fontRef>
        </p:style>
      </p:cxnSp>
      <p:pic>
        <p:nvPicPr>
          <p:cNvPr id="24" name="Imagen 2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00192" y="3501008"/>
            <a:ext cx="2311297" cy="2311297"/>
          </a:xfrm>
          <a:prstGeom prst="rect">
            <a:avLst/>
          </a:prstGeom>
        </p:spPr>
      </p:pic>
      <p:sp>
        <p:nvSpPr>
          <p:cNvPr id="13" name="Rectángulo 12"/>
          <p:cNvSpPr/>
          <p:nvPr/>
        </p:nvSpPr>
        <p:spPr>
          <a:xfrm>
            <a:off x="2720685" y="1464483"/>
            <a:ext cx="5868652" cy="1754326"/>
          </a:xfrm>
          <a:prstGeom prst="rect">
            <a:avLst/>
          </a:prstGeom>
          <a:solidFill>
            <a:schemeClr val="accent6">
              <a:lumMod val="20000"/>
              <a:lumOff val="80000"/>
            </a:schemeClr>
          </a:solidFill>
        </p:spPr>
        <p:style>
          <a:lnRef idx="2">
            <a:schemeClr val="accent6"/>
          </a:lnRef>
          <a:fillRef idx="1">
            <a:schemeClr val="lt1"/>
          </a:fillRef>
          <a:effectRef idx="0">
            <a:schemeClr val="accent6"/>
          </a:effectRef>
          <a:fontRef idx="minor">
            <a:schemeClr val="dk1"/>
          </a:fontRef>
        </p:style>
        <p:txBody>
          <a:bodyPr wrap="square">
            <a:spAutoFit/>
          </a:bodyPr>
          <a:lstStyle/>
          <a:p>
            <a:pPr marL="342900" indent="-342900" algn="just">
              <a:buClr>
                <a:srgbClr val="0070C0"/>
              </a:buClr>
              <a:buFont typeface="Wingdings" panose="05000000000000000000" pitchFamily="2" charset="2"/>
              <a:buChar char="v"/>
            </a:pPr>
            <a:r>
              <a:rPr lang="es-MX" dirty="0">
                <a:latin typeface="Arial" panose="020B0604020202020204" pitchFamily="34" charset="0"/>
                <a:cs typeface="Arial" panose="020B0604020202020204" pitchFamily="34" charset="0"/>
              </a:rPr>
              <a:t>El CENACE hace conocer lo siguiente.</a:t>
            </a:r>
          </a:p>
          <a:p>
            <a:pPr marL="800100" lvl="1" indent="-342900" algn="just">
              <a:buClr>
                <a:srgbClr val="0070C0"/>
              </a:buClr>
              <a:buFont typeface="Wingdings" panose="05000000000000000000" pitchFamily="2" charset="2"/>
              <a:buChar char="§"/>
            </a:pPr>
            <a:r>
              <a:rPr lang="es-MX" b="1" dirty="0">
                <a:latin typeface="Arial" panose="020B0604020202020204" pitchFamily="34" charset="0"/>
                <a:cs typeface="Arial" panose="020B0604020202020204" pitchFamily="34" charset="0"/>
              </a:rPr>
              <a:t>En público </a:t>
            </a:r>
          </a:p>
          <a:p>
            <a:pPr marL="1257300" lvl="2" indent="-342900" algn="just">
              <a:buClr>
                <a:srgbClr val="0070C0"/>
              </a:buClr>
              <a:buFont typeface="Arial" panose="020B0604020202020204" pitchFamily="34" charset="0"/>
              <a:buChar char="•"/>
            </a:pPr>
            <a:r>
              <a:rPr lang="es-MX" dirty="0">
                <a:latin typeface="Arial" panose="020B0604020202020204" pitchFamily="34" charset="0"/>
                <a:cs typeface="Arial" panose="020B0604020202020204" pitchFamily="34" charset="0"/>
              </a:rPr>
              <a:t>Precio y las cantidades de cada producto de las ofertas de venta seleccionadas</a:t>
            </a:r>
          </a:p>
          <a:p>
            <a:pPr marL="800100" lvl="1" indent="-342900" algn="just">
              <a:buClr>
                <a:srgbClr val="0070C0"/>
              </a:buClr>
              <a:buFont typeface="Wingdings" panose="05000000000000000000" pitchFamily="2" charset="2"/>
              <a:buChar char="§"/>
            </a:pPr>
            <a:r>
              <a:rPr lang="es-MX" b="1" dirty="0">
                <a:latin typeface="Arial" panose="020B0604020202020204" pitchFamily="34" charset="0"/>
                <a:cs typeface="Arial" panose="020B0604020202020204" pitchFamily="34" charset="0"/>
              </a:rPr>
              <a:t>En privado</a:t>
            </a:r>
            <a:r>
              <a:rPr lang="es-MX" dirty="0">
                <a:latin typeface="Arial" panose="020B0604020202020204" pitchFamily="34" charset="0"/>
                <a:cs typeface="Arial" panose="020B0604020202020204" pitchFamily="34" charset="0"/>
              </a:rPr>
              <a:t> (a cada licitante)</a:t>
            </a:r>
          </a:p>
          <a:p>
            <a:pPr marL="1200150" lvl="2" indent="-285750" algn="just">
              <a:buClr>
                <a:srgbClr val="0070C0"/>
              </a:buClr>
              <a:buFont typeface="Arial" panose="020B0604020202020204" pitchFamily="34" charset="0"/>
              <a:buChar char="•"/>
            </a:pPr>
            <a:r>
              <a:rPr lang="es-MX" dirty="0">
                <a:latin typeface="Arial" panose="020B0604020202020204" pitchFamily="34" charset="0"/>
                <a:cs typeface="Arial" panose="020B0604020202020204" pitchFamily="34" charset="0"/>
              </a:rPr>
              <a:t>lista de sus ofertas de venta seleccionadas</a:t>
            </a:r>
            <a:endParaRPr lang="es-E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833396884"/>
      </p:ext>
    </p:extLst>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6 Imagen"/>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99792" y="1432045"/>
            <a:ext cx="1619833" cy="1436636"/>
          </a:xfrm>
          <a:prstGeom prst="rect">
            <a:avLst/>
          </a:prstGeom>
        </p:spPr>
      </p:pic>
      <p:sp>
        <p:nvSpPr>
          <p:cNvPr id="2" name="Título 1"/>
          <p:cNvSpPr>
            <a:spLocks noGrp="1"/>
          </p:cNvSpPr>
          <p:nvPr>
            <p:ph type="title"/>
          </p:nvPr>
        </p:nvSpPr>
        <p:spPr/>
        <p:txBody>
          <a:bodyPr/>
          <a:lstStyle/>
          <a:p>
            <a:r>
              <a:rPr lang="es-MX" dirty="0"/>
              <a:t>Proceso Iterativo</a:t>
            </a:r>
            <a:endParaRPr lang="es-MX" dirty="0"/>
          </a:p>
        </p:txBody>
      </p:sp>
      <p:sp>
        <p:nvSpPr>
          <p:cNvPr id="6" name="Decisión 5"/>
          <p:cNvSpPr/>
          <p:nvPr/>
        </p:nvSpPr>
        <p:spPr>
          <a:xfrm>
            <a:off x="2834804" y="3220848"/>
            <a:ext cx="1338768" cy="1224136"/>
          </a:xfrm>
          <a:prstGeom prst="flowChartDecision">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lang="es-MX" sz="1400" dirty="0"/>
          </a:p>
        </p:txBody>
      </p:sp>
      <p:cxnSp>
        <p:nvCxnSpPr>
          <p:cNvPr id="10" name="Conector angular 9"/>
          <p:cNvCxnSpPr>
            <a:stCxn id="6" idx="3"/>
          </p:cNvCxnSpPr>
          <p:nvPr/>
        </p:nvCxnSpPr>
        <p:spPr>
          <a:xfrm flipH="1" flipV="1">
            <a:off x="4117981" y="2084190"/>
            <a:ext cx="55591" cy="1748726"/>
          </a:xfrm>
          <a:prstGeom prst="bentConnector4">
            <a:avLst>
              <a:gd name="adj1" fmla="val -525977"/>
              <a:gd name="adj2" fmla="val 100333"/>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pic>
        <p:nvPicPr>
          <p:cNvPr id="12" name="Imagen 1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927209" y="4797152"/>
            <a:ext cx="1153959" cy="1214556"/>
          </a:xfrm>
          <a:prstGeom prst="rect">
            <a:avLst/>
          </a:prstGeom>
        </p:spPr>
      </p:pic>
      <p:sp>
        <p:nvSpPr>
          <p:cNvPr id="16" name="12 CuadroTexto"/>
          <p:cNvSpPr txBox="1"/>
          <p:nvPr/>
        </p:nvSpPr>
        <p:spPr>
          <a:xfrm rot="21090889">
            <a:off x="3213336" y="1581381"/>
            <a:ext cx="450764" cy="338554"/>
          </a:xfrm>
          <a:prstGeom prst="rect">
            <a:avLst/>
          </a:prstGeom>
          <a:noFill/>
        </p:spPr>
        <p:txBody>
          <a:bodyPr wrap="none" rtlCol="0">
            <a:spAutoFit/>
          </a:bodyPr>
          <a:lstStyle/>
          <a:p>
            <a:r>
              <a:rPr lang="es-MX" sz="800" b="1" dirty="0">
                <a:solidFill>
                  <a:schemeClr val="bg1"/>
                </a:solidFill>
              </a:rPr>
              <a:t>Run</a:t>
            </a:r>
          </a:p>
          <a:p>
            <a:r>
              <a:rPr lang="es-MX" sz="800" b="1" dirty="0">
                <a:solidFill>
                  <a:schemeClr val="bg1"/>
                </a:solidFill>
              </a:rPr>
              <a:t>Max ∑</a:t>
            </a:r>
          </a:p>
        </p:txBody>
      </p:sp>
      <p:cxnSp>
        <p:nvCxnSpPr>
          <p:cNvPr id="20" name="Conector angular 19"/>
          <p:cNvCxnSpPr>
            <a:stCxn id="6" idx="2"/>
            <a:endCxn id="12" idx="0"/>
          </p:cNvCxnSpPr>
          <p:nvPr/>
        </p:nvCxnSpPr>
        <p:spPr>
          <a:xfrm rot="16200000" flipH="1">
            <a:off x="3328104" y="4621067"/>
            <a:ext cx="352168" cy="1"/>
          </a:xfrm>
          <a:prstGeom prst="bentConnector3">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56" name="Llamada rectangular 55"/>
          <p:cNvSpPr/>
          <p:nvPr/>
        </p:nvSpPr>
        <p:spPr>
          <a:xfrm>
            <a:off x="452835" y="3436116"/>
            <a:ext cx="3051351" cy="793600"/>
          </a:xfrm>
          <a:prstGeom prst="wedgeRectCallout">
            <a:avLst>
              <a:gd name="adj1" fmla="val 59124"/>
              <a:gd name="adj2" fmla="val -1265"/>
            </a:avLst>
          </a:prstGeom>
          <a:solidFill>
            <a:schemeClr val="tx2">
              <a:lumMod val="20000"/>
              <a:lumOff val="80000"/>
            </a:schemeClr>
          </a:solidFill>
          <a:ln>
            <a:solidFill>
              <a:schemeClr val="accent1"/>
            </a:solidFill>
          </a:ln>
        </p:spPr>
        <p:style>
          <a:lnRef idx="1">
            <a:schemeClr val="accent2"/>
          </a:lnRef>
          <a:fillRef idx="2">
            <a:schemeClr val="accent2"/>
          </a:fillRef>
          <a:effectRef idx="1">
            <a:schemeClr val="accent2"/>
          </a:effectRef>
          <a:fontRef idx="minor">
            <a:schemeClr val="dk1"/>
          </a:fontRef>
        </p:style>
        <p:txBody>
          <a:bodyPr rtlCol="0" anchor="ctr"/>
          <a:lstStyle/>
          <a:p>
            <a:pPr algn="ctr"/>
            <a:r>
              <a:rPr lang="es-MX" dirty="0" smtClean="0">
                <a:solidFill>
                  <a:schemeClr val="tx2">
                    <a:lumMod val="50000"/>
                  </a:schemeClr>
                </a:solidFill>
                <a:latin typeface="Arial" panose="020B0604020202020204" pitchFamily="34" charset="0"/>
                <a:cs typeface="Arial" panose="020B0604020202020204" pitchFamily="34" charset="0"/>
              </a:rPr>
              <a:t>¿Existe un incremento de al menos </a:t>
            </a:r>
            <a:r>
              <a:rPr lang="es-MX" b="1" dirty="0" smtClean="0">
                <a:solidFill>
                  <a:schemeClr val="tx2">
                    <a:lumMod val="50000"/>
                  </a:schemeClr>
                </a:solidFill>
                <a:latin typeface="Arial" panose="020B0604020202020204" pitchFamily="34" charset="0"/>
                <a:cs typeface="Arial" panose="020B0604020202020204" pitchFamily="34" charset="0"/>
              </a:rPr>
              <a:t>1%</a:t>
            </a:r>
            <a:r>
              <a:rPr lang="es-MX" dirty="0" smtClean="0">
                <a:solidFill>
                  <a:schemeClr val="tx2">
                    <a:lumMod val="50000"/>
                  </a:schemeClr>
                </a:solidFill>
                <a:latin typeface="Arial" panose="020B0604020202020204" pitchFamily="34" charset="0"/>
                <a:cs typeface="Arial" panose="020B0604020202020204" pitchFamily="34" charset="0"/>
              </a:rPr>
              <a:t> del valor de la función objetivo?</a:t>
            </a:r>
            <a:endParaRPr lang="es-MX" dirty="0">
              <a:solidFill>
                <a:schemeClr val="tx2">
                  <a:lumMod val="50000"/>
                </a:schemeClr>
              </a:solidFill>
              <a:latin typeface="Arial" panose="020B0604020202020204" pitchFamily="34" charset="0"/>
              <a:cs typeface="Arial" panose="020B0604020202020204" pitchFamily="34" charset="0"/>
            </a:endParaRPr>
          </a:p>
        </p:txBody>
      </p:sp>
      <p:sp>
        <p:nvSpPr>
          <p:cNvPr id="57" name="CuadroTexto 56"/>
          <p:cNvSpPr txBox="1"/>
          <p:nvPr/>
        </p:nvSpPr>
        <p:spPr>
          <a:xfrm>
            <a:off x="4065099" y="3194585"/>
            <a:ext cx="486961" cy="338554"/>
          </a:xfrm>
          <a:prstGeom prst="rect">
            <a:avLst/>
          </a:prstGeom>
          <a:noFill/>
        </p:spPr>
        <p:txBody>
          <a:bodyPr wrap="square" rtlCol="0">
            <a:spAutoFit/>
          </a:bodyPr>
          <a:lstStyle/>
          <a:p>
            <a:r>
              <a:rPr lang="es-MX" sz="1600" b="1" dirty="0" smtClean="0">
                <a:solidFill>
                  <a:schemeClr val="accent3">
                    <a:lumMod val="75000"/>
                  </a:schemeClr>
                </a:solidFill>
              </a:rPr>
              <a:t>SI</a:t>
            </a:r>
            <a:endParaRPr lang="es-MX" sz="1600" b="1" dirty="0">
              <a:solidFill>
                <a:schemeClr val="accent3">
                  <a:lumMod val="75000"/>
                </a:schemeClr>
              </a:solidFill>
            </a:endParaRPr>
          </a:p>
        </p:txBody>
      </p:sp>
      <p:sp>
        <p:nvSpPr>
          <p:cNvPr id="58" name="CuadroTexto 57"/>
          <p:cNvSpPr txBox="1"/>
          <p:nvPr/>
        </p:nvSpPr>
        <p:spPr>
          <a:xfrm>
            <a:off x="2932911" y="4498440"/>
            <a:ext cx="486961" cy="338554"/>
          </a:xfrm>
          <a:prstGeom prst="rect">
            <a:avLst/>
          </a:prstGeom>
          <a:noFill/>
        </p:spPr>
        <p:txBody>
          <a:bodyPr wrap="square" rtlCol="0">
            <a:spAutoFit/>
          </a:bodyPr>
          <a:lstStyle/>
          <a:p>
            <a:r>
              <a:rPr lang="es-MX" sz="1600" b="1" dirty="0" smtClean="0">
                <a:solidFill>
                  <a:schemeClr val="accent3">
                    <a:lumMod val="75000"/>
                  </a:schemeClr>
                </a:solidFill>
              </a:rPr>
              <a:t>NO</a:t>
            </a:r>
            <a:endParaRPr lang="es-MX" sz="1600" b="1" dirty="0">
              <a:solidFill>
                <a:schemeClr val="accent3">
                  <a:lumMod val="75000"/>
                </a:schemeClr>
              </a:solidFill>
            </a:endParaRPr>
          </a:p>
        </p:txBody>
      </p:sp>
      <p:cxnSp>
        <p:nvCxnSpPr>
          <p:cNvPr id="24" name="Conector angular 23"/>
          <p:cNvCxnSpPr/>
          <p:nvPr/>
        </p:nvCxnSpPr>
        <p:spPr>
          <a:xfrm rot="16200000" flipH="1">
            <a:off x="3248223" y="2964883"/>
            <a:ext cx="511928" cy="1"/>
          </a:xfrm>
          <a:prstGeom prst="bentConnector3">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5" name="Proceso alternativo 4"/>
          <p:cNvSpPr/>
          <p:nvPr/>
        </p:nvSpPr>
        <p:spPr>
          <a:xfrm>
            <a:off x="4276380" y="2708919"/>
            <a:ext cx="367303" cy="360041"/>
          </a:xfrm>
          <a:prstGeom prst="flowChartAlternateProcess">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lang="es-MX"/>
          </a:p>
        </p:txBody>
      </p:sp>
      <p:sp>
        <p:nvSpPr>
          <p:cNvPr id="19" name="Llamada rectangular 18"/>
          <p:cNvSpPr/>
          <p:nvPr/>
        </p:nvSpPr>
        <p:spPr>
          <a:xfrm>
            <a:off x="5364088" y="1603616"/>
            <a:ext cx="3121710" cy="1055057"/>
          </a:xfrm>
          <a:prstGeom prst="wedgeRectCallout">
            <a:avLst>
              <a:gd name="adj1" fmla="val -79866"/>
              <a:gd name="adj2" fmla="val 73587"/>
            </a:avLst>
          </a:prstGeom>
          <a:solidFill>
            <a:schemeClr val="accent2">
              <a:lumMod val="20000"/>
              <a:lumOff val="80000"/>
            </a:schemeClr>
          </a:solidFill>
          <a:ln>
            <a:solidFill>
              <a:schemeClr val="accent2"/>
            </a:solidFill>
          </a:ln>
        </p:spPr>
        <p:style>
          <a:lnRef idx="1">
            <a:schemeClr val="accent2"/>
          </a:lnRef>
          <a:fillRef idx="2">
            <a:schemeClr val="accent2"/>
          </a:fillRef>
          <a:effectRef idx="1">
            <a:schemeClr val="accent2"/>
          </a:effectRef>
          <a:fontRef idx="minor">
            <a:schemeClr val="dk1"/>
          </a:fontRef>
        </p:style>
        <p:txBody>
          <a:bodyPr rtlCol="0" anchor="ctr"/>
          <a:lstStyle/>
          <a:p>
            <a:pPr algn="just"/>
            <a:r>
              <a:rPr lang="es-MX" dirty="0" smtClean="0">
                <a:latin typeface="Arial" panose="020B0604020202020204" pitchFamily="34" charset="0"/>
                <a:cs typeface="Arial" panose="020B0604020202020204" pitchFamily="34" charset="0"/>
              </a:rPr>
              <a:t>El proceso iterativo continúa.</a:t>
            </a:r>
            <a:endParaRPr lang="es-MX" dirty="0"/>
          </a:p>
        </p:txBody>
      </p:sp>
      <p:sp>
        <p:nvSpPr>
          <p:cNvPr id="27" name="Llamada rectangular 26"/>
          <p:cNvSpPr/>
          <p:nvPr/>
        </p:nvSpPr>
        <p:spPr>
          <a:xfrm>
            <a:off x="4643683" y="4077071"/>
            <a:ext cx="4026012" cy="1790620"/>
          </a:xfrm>
          <a:prstGeom prst="wedgeRectCallout">
            <a:avLst>
              <a:gd name="adj1" fmla="val -67168"/>
              <a:gd name="adj2" fmla="val 28907"/>
            </a:avLst>
          </a:prstGeom>
          <a:solidFill>
            <a:schemeClr val="accent2">
              <a:lumMod val="20000"/>
              <a:lumOff val="80000"/>
            </a:schemeClr>
          </a:solidFill>
          <a:ln>
            <a:solidFill>
              <a:schemeClr val="accent2"/>
            </a:solidFill>
          </a:ln>
        </p:spPr>
        <p:style>
          <a:lnRef idx="1">
            <a:schemeClr val="accent2"/>
          </a:lnRef>
          <a:fillRef idx="2">
            <a:schemeClr val="accent2"/>
          </a:fillRef>
          <a:effectRef idx="1">
            <a:schemeClr val="accent2"/>
          </a:effectRef>
          <a:fontRef idx="minor">
            <a:schemeClr val="dk1"/>
          </a:fontRef>
        </p:style>
        <p:txBody>
          <a:bodyPr rtlCol="0" anchor="ctr"/>
          <a:lstStyle/>
          <a:p>
            <a:pPr algn="just"/>
            <a:r>
              <a:rPr lang="es-MX" dirty="0" smtClean="0">
                <a:latin typeface="Arial" panose="020B0604020202020204" pitchFamily="34" charset="0"/>
                <a:cs typeface="Arial" panose="020B0604020202020204" pitchFamily="34" charset="0"/>
              </a:rPr>
              <a:t>El </a:t>
            </a:r>
            <a:r>
              <a:rPr lang="es-MX" dirty="0">
                <a:latin typeface="Arial" panose="020B0604020202020204" pitchFamily="34" charset="0"/>
                <a:cs typeface="Arial" panose="020B0604020202020204" pitchFamily="34" charset="0"/>
              </a:rPr>
              <a:t>proceso de subasta termina y CENACE declara como ganadores preliminares a las ofertas de venta seleccionadas en la ejecución anterior.</a:t>
            </a:r>
          </a:p>
        </p:txBody>
      </p:sp>
    </p:spTree>
    <p:extLst>
      <p:ext uri="{BB962C8B-B14F-4D97-AF65-F5344CB8AC3E}">
        <p14:creationId xmlns:p14="http://schemas.microsoft.com/office/powerpoint/2010/main" val="3415231634"/>
      </p:ext>
    </p:extLst>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Imagen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059832" y="2244621"/>
            <a:ext cx="3497844" cy="980047"/>
          </a:xfrm>
          <a:prstGeom prst="rect">
            <a:avLst/>
          </a:prstGeom>
        </p:spPr>
      </p:pic>
      <p:sp>
        <p:nvSpPr>
          <p:cNvPr id="2" name="Title 1"/>
          <p:cNvSpPr>
            <a:spLocks noGrp="1"/>
          </p:cNvSpPr>
          <p:nvPr>
            <p:ph type="title"/>
          </p:nvPr>
        </p:nvSpPr>
        <p:spPr>
          <a:xfrm>
            <a:off x="3419872" y="332656"/>
            <a:ext cx="5266928" cy="864096"/>
          </a:xfrm>
        </p:spPr>
        <p:txBody>
          <a:bodyPr/>
          <a:lstStyle/>
          <a:p>
            <a:r>
              <a:rPr lang="es-MX" dirty="0"/>
              <a:t>Validación de resultados</a:t>
            </a:r>
          </a:p>
        </p:txBody>
      </p:sp>
      <p:sp>
        <p:nvSpPr>
          <p:cNvPr id="6" name="Content Placeholder 2"/>
          <p:cNvSpPr txBox="1">
            <a:spLocks/>
          </p:cNvSpPr>
          <p:nvPr/>
        </p:nvSpPr>
        <p:spPr>
          <a:xfrm>
            <a:off x="445768" y="1403514"/>
            <a:ext cx="8229600" cy="576064"/>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2000" kern="1200">
                <a:solidFill>
                  <a:schemeClr val="tx1"/>
                </a:solidFill>
                <a:latin typeface="Verdana" pitchFamily="34" charset="0"/>
                <a:ea typeface="+mn-ea"/>
                <a:cs typeface="+mn-cs"/>
              </a:defRPr>
            </a:lvl1pPr>
            <a:lvl2pPr marL="742950" indent="-285750" algn="l" defTabSz="914400" rtl="0" eaLnBrk="1" latinLnBrk="0" hangingPunct="1">
              <a:spcBef>
                <a:spcPct val="20000"/>
              </a:spcBef>
              <a:buFont typeface="Arial" pitchFamily="34" charset="0"/>
              <a:buChar char="–"/>
              <a:defRPr sz="1800" kern="1200">
                <a:solidFill>
                  <a:schemeClr val="tx1"/>
                </a:solidFill>
                <a:latin typeface="Verdana" pitchFamily="34" charset="0"/>
                <a:ea typeface="+mn-ea"/>
                <a:cs typeface="+mn-cs"/>
              </a:defRPr>
            </a:lvl2pPr>
            <a:lvl3pPr marL="1143000" indent="-228600" algn="l" defTabSz="914400" rtl="0" eaLnBrk="1" latinLnBrk="0" hangingPunct="1">
              <a:spcBef>
                <a:spcPct val="20000"/>
              </a:spcBef>
              <a:buFont typeface="Arial" pitchFamily="34" charset="0"/>
              <a:buChar char="•"/>
              <a:defRPr sz="1600" kern="1200">
                <a:solidFill>
                  <a:schemeClr val="tx1"/>
                </a:solidFill>
                <a:latin typeface="Verdana" pitchFamily="34" charset="0"/>
                <a:ea typeface="+mn-ea"/>
                <a:cs typeface="+mn-cs"/>
              </a:defRPr>
            </a:lvl3pPr>
            <a:lvl4pPr marL="1600200" indent="-228600" algn="l" defTabSz="914400" rtl="0" eaLnBrk="1" latinLnBrk="0" hangingPunct="1">
              <a:spcBef>
                <a:spcPct val="20000"/>
              </a:spcBef>
              <a:buFont typeface="Arial" pitchFamily="34" charset="0"/>
              <a:buChar char="–"/>
              <a:defRPr sz="1400" kern="1200">
                <a:solidFill>
                  <a:schemeClr val="tx1"/>
                </a:solidFill>
                <a:latin typeface="Verdana" pitchFamily="34" charset="0"/>
                <a:ea typeface="+mn-ea"/>
                <a:cs typeface="+mn-cs"/>
              </a:defRPr>
            </a:lvl4pPr>
            <a:lvl5pPr marL="2057400" indent="-228600" algn="l" defTabSz="914400" rtl="0" eaLnBrk="1" latinLnBrk="0" hangingPunct="1">
              <a:spcBef>
                <a:spcPct val="20000"/>
              </a:spcBef>
              <a:buFont typeface="Arial" pitchFamily="34" charset="0"/>
              <a:buChar char="»"/>
              <a:defRPr sz="1400" kern="1200">
                <a:solidFill>
                  <a:schemeClr val="tx1"/>
                </a:solidFill>
                <a:latin typeface="Verdana"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endParaRPr lang="es-MX"/>
          </a:p>
          <a:p>
            <a:pPr marL="0" indent="0">
              <a:buFont typeface="Arial" pitchFamily="34" charset="0"/>
              <a:buNone/>
            </a:pPr>
            <a:endParaRPr lang="es-MX" dirty="0"/>
          </a:p>
        </p:txBody>
      </p:sp>
      <p:sp>
        <p:nvSpPr>
          <p:cNvPr id="7" name="CuadroTexto 6"/>
          <p:cNvSpPr txBox="1"/>
          <p:nvPr/>
        </p:nvSpPr>
        <p:spPr>
          <a:xfrm>
            <a:off x="457200" y="1428447"/>
            <a:ext cx="8229600" cy="369332"/>
          </a:xfrm>
          <a:prstGeom prst="rect">
            <a:avLst/>
          </a:prstGeom>
          <a:noFill/>
        </p:spPr>
        <p:txBody>
          <a:bodyPr wrap="square" rtlCol="0">
            <a:spAutoFit/>
          </a:bodyPr>
          <a:lstStyle/>
          <a:p>
            <a:pPr algn="ctr"/>
            <a:r>
              <a:rPr lang="es-MX" dirty="0">
                <a:solidFill>
                  <a:srgbClr val="C00000"/>
                </a:solidFill>
              </a:rPr>
              <a:t>VALIDACION DE RESULTADOS</a:t>
            </a:r>
          </a:p>
        </p:txBody>
      </p:sp>
      <p:sp>
        <p:nvSpPr>
          <p:cNvPr id="11" name="Rectángulo 10"/>
          <p:cNvSpPr/>
          <p:nvPr/>
        </p:nvSpPr>
        <p:spPr>
          <a:xfrm>
            <a:off x="4179328" y="1569430"/>
            <a:ext cx="785343" cy="923330"/>
          </a:xfrm>
          <a:prstGeom prst="rect">
            <a:avLst/>
          </a:prstGeom>
          <a:noFill/>
        </p:spPr>
        <p:txBody>
          <a:bodyPr wrap="none" lIns="91440" tIns="45720" rIns="91440" bIns="45720">
            <a:spAutoFit/>
          </a:bodyPr>
          <a:lstStyle/>
          <a:p>
            <a:pPr algn="ctr"/>
            <a:r>
              <a:rPr lang="es-ES" sz="5400" b="1" dirty="0">
                <a:ln w="22225">
                  <a:solidFill>
                    <a:schemeClr val="accent2"/>
                  </a:solidFill>
                  <a:prstDash val="solid"/>
                </a:ln>
                <a:solidFill>
                  <a:schemeClr val="accent2">
                    <a:lumMod val="40000"/>
                    <a:lumOff val="60000"/>
                  </a:schemeClr>
                </a:solidFill>
              </a:rPr>
              <a:t>vs</a:t>
            </a:r>
          </a:p>
        </p:txBody>
      </p:sp>
      <p:pic>
        <p:nvPicPr>
          <p:cNvPr id="16" name="Imagen 1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567205" y="2096498"/>
            <a:ext cx="1902123" cy="1016118"/>
          </a:xfrm>
          <a:prstGeom prst="rect">
            <a:avLst/>
          </a:prstGeom>
        </p:spPr>
      </p:pic>
      <p:pic>
        <p:nvPicPr>
          <p:cNvPr id="18" name="Imagen 1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567205" y="1555087"/>
            <a:ext cx="1931014" cy="424491"/>
          </a:xfrm>
          <a:prstGeom prst="rect">
            <a:avLst/>
          </a:prstGeom>
        </p:spPr>
      </p:pic>
      <p:pic>
        <p:nvPicPr>
          <p:cNvPr id="4" name="Imagen 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319922" y="1445903"/>
            <a:ext cx="947822" cy="943610"/>
          </a:xfrm>
          <a:prstGeom prst="rect">
            <a:avLst/>
          </a:prstGeom>
        </p:spPr>
      </p:pic>
      <p:pic>
        <p:nvPicPr>
          <p:cNvPr id="5" name="Imagen 4"/>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13470" y="2388071"/>
            <a:ext cx="730808" cy="1084296"/>
          </a:xfrm>
          <a:prstGeom prst="rect">
            <a:avLst/>
          </a:prstGeom>
        </p:spPr>
      </p:pic>
      <p:pic>
        <p:nvPicPr>
          <p:cNvPr id="8" name="Imagen 7"/>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916614" y="2439903"/>
            <a:ext cx="999202" cy="994762"/>
          </a:xfrm>
          <a:prstGeom prst="rect">
            <a:avLst/>
          </a:prstGeom>
        </p:spPr>
      </p:pic>
      <p:sp>
        <p:nvSpPr>
          <p:cNvPr id="15" name="Rectángulo 14"/>
          <p:cNvSpPr/>
          <p:nvPr/>
        </p:nvSpPr>
        <p:spPr>
          <a:xfrm>
            <a:off x="1331640" y="3645024"/>
            <a:ext cx="6921664" cy="2308324"/>
          </a:xfrm>
          <a:prstGeom prst="rect">
            <a:avLst/>
          </a:prstGeom>
          <a:solidFill>
            <a:schemeClr val="accent6">
              <a:lumMod val="20000"/>
              <a:lumOff val="80000"/>
            </a:schemeClr>
          </a:solidFill>
        </p:spPr>
        <p:style>
          <a:lnRef idx="2">
            <a:schemeClr val="accent6"/>
          </a:lnRef>
          <a:fillRef idx="1">
            <a:schemeClr val="lt1"/>
          </a:fillRef>
          <a:effectRef idx="0">
            <a:schemeClr val="accent6"/>
          </a:effectRef>
          <a:fontRef idx="minor">
            <a:schemeClr val="dk1"/>
          </a:fontRef>
        </p:style>
        <p:txBody>
          <a:bodyPr wrap="square">
            <a:spAutoFit/>
          </a:bodyPr>
          <a:lstStyle/>
          <a:p>
            <a:pPr marL="342900" indent="-342900" algn="just">
              <a:buClr>
                <a:srgbClr val="0070C0"/>
              </a:buClr>
              <a:buFont typeface="Wingdings" panose="05000000000000000000" pitchFamily="2" charset="2"/>
              <a:buChar char="v"/>
            </a:pPr>
            <a:r>
              <a:rPr lang="es-MX" dirty="0">
                <a:latin typeface="Arial" panose="020B0604020202020204" pitchFamily="34" charset="0"/>
                <a:cs typeface="Arial" panose="020B0604020202020204" pitchFamily="34" charset="0"/>
              </a:rPr>
              <a:t>Las instituciones académicas externas validan lo siguiente.</a:t>
            </a:r>
          </a:p>
          <a:p>
            <a:pPr marL="342900" indent="-342900" algn="just">
              <a:buClr>
                <a:srgbClr val="0070C0"/>
              </a:buClr>
              <a:buFont typeface="Wingdings" panose="05000000000000000000" pitchFamily="2" charset="2"/>
              <a:buChar char="v"/>
            </a:pPr>
            <a:endParaRPr lang="es-MX" dirty="0">
              <a:latin typeface="Arial" panose="020B0604020202020204" pitchFamily="34" charset="0"/>
              <a:cs typeface="Arial" panose="020B0604020202020204" pitchFamily="34" charset="0"/>
            </a:endParaRPr>
          </a:p>
          <a:p>
            <a:pPr marL="800100" lvl="1" indent="-342900" algn="just">
              <a:buClr>
                <a:srgbClr val="0070C0"/>
              </a:buClr>
              <a:buFont typeface="Wingdings" panose="05000000000000000000" pitchFamily="2" charset="2"/>
              <a:buChar char="§"/>
            </a:pPr>
            <a:r>
              <a:rPr lang="es-MX" dirty="0">
                <a:latin typeface="Arial" panose="020B0604020202020204" pitchFamily="34" charset="0"/>
                <a:cs typeface="Arial" panose="020B0604020202020204" pitchFamily="34" charset="0"/>
              </a:rPr>
              <a:t>Implementación del modelo de optimización</a:t>
            </a:r>
          </a:p>
          <a:p>
            <a:pPr marL="800100" lvl="1" indent="-342900" algn="just">
              <a:buClr>
                <a:srgbClr val="0070C0"/>
              </a:buClr>
              <a:buFont typeface="Wingdings" panose="05000000000000000000" pitchFamily="2" charset="2"/>
              <a:buChar char="§"/>
            </a:pPr>
            <a:r>
              <a:rPr lang="es-MX" dirty="0">
                <a:latin typeface="Arial" panose="020B0604020202020204" pitchFamily="34" charset="0"/>
                <a:cs typeface="Arial" panose="020B0604020202020204" pitchFamily="34" charset="0"/>
              </a:rPr>
              <a:t>Función objetivo, restricciones del modelo de optimización</a:t>
            </a:r>
          </a:p>
          <a:p>
            <a:pPr marL="800100" lvl="1" indent="-342900" algn="just">
              <a:buClr>
                <a:srgbClr val="0070C0"/>
              </a:buClr>
              <a:buFont typeface="Wingdings" panose="05000000000000000000" pitchFamily="2" charset="2"/>
              <a:buChar char="§"/>
            </a:pPr>
            <a:r>
              <a:rPr lang="es-MX" dirty="0">
                <a:latin typeface="Arial" panose="020B0604020202020204" pitchFamily="34" charset="0"/>
                <a:cs typeface="Arial" panose="020B0604020202020204" pitchFamily="34" charset="0"/>
              </a:rPr>
              <a:t>Estructura de lectura de datos</a:t>
            </a:r>
          </a:p>
          <a:p>
            <a:pPr marL="800100" lvl="1" indent="-342900" algn="just">
              <a:buClr>
                <a:srgbClr val="0070C0"/>
              </a:buClr>
              <a:buFont typeface="Wingdings" panose="05000000000000000000" pitchFamily="2" charset="2"/>
              <a:buChar char="§"/>
            </a:pPr>
            <a:r>
              <a:rPr lang="es-MX" dirty="0">
                <a:latin typeface="Arial" panose="020B0604020202020204" pitchFamily="34" charset="0"/>
                <a:cs typeface="Arial" panose="020B0604020202020204" pitchFamily="34" charset="0"/>
              </a:rPr>
              <a:t>Base de datos </a:t>
            </a:r>
          </a:p>
          <a:p>
            <a:pPr marL="800100" lvl="1" indent="-342900" algn="just">
              <a:buClr>
                <a:srgbClr val="0070C0"/>
              </a:buClr>
              <a:buFont typeface="Wingdings" panose="05000000000000000000" pitchFamily="2" charset="2"/>
              <a:buChar char="§"/>
            </a:pPr>
            <a:r>
              <a:rPr lang="es-MX" dirty="0">
                <a:latin typeface="Arial" panose="020B0604020202020204" pitchFamily="34" charset="0"/>
                <a:cs typeface="Arial" panose="020B0604020202020204" pitchFamily="34" charset="0"/>
              </a:rPr>
              <a:t>Consistencia de la solución/Unicidad de la solución</a:t>
            </a:r>
          </a:p>
          <a:p>
            <a:pPr marL="800100" lvl="1" indent="-342900" algn="just">
              <a:buClr>
                <a:srgbClr val="0070C0"/>
              </a:buClr>
              <a:buFont typeface="Wingdings" panose="05000000000000000000" pitchFamily="2" charset="2"/>
              <a:buChar char="§"/>
            </a:pPr>
            <a:r>
              <a:rPr lang="es-MX" dirty="0">
                <a:latin typeface="Arial" panose="020B0604020202020204" pitchFamily="34" charset="0"/>
                <a:cs typeface="Arial" panose="020B0604020202020204" pitchFamily="34" charset="0"/>
              </a:rPr>
              <a:t>Réplica de la solución </a:t>
            </a:r>
            <a:endParaRPr lang="es-E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32890099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MX" altLang="es-MX" b="1" kern="0" dirty="0">
                <a:solidFill>
                  <a:schemeClr val="tx1"/>
                </a:solidFill>
                <a:latin typeface="Trajan Pro"/>
              </a:rPr>
              <a:t>Pagos Asociados a la Subasta</a:t>
            </a:r>
            <a:r>
              <a:rPr lang="es-MX" altLang="es-MX" kern="0" dirty="0">
                <a:solidFill>
                  <a:schemeClr val="tx1"/>
                </a:solidFill>
                <a:latin typeface="Trajan Pro"/>
              </a:rPr>
              <a:t> </a:t>
            </a:r>
            <a:endParaRPr lang="es-MX" dirty="0">
              <a:solidFill>
                <a:schemeClr val="tx1"/>
              </a:solidFill>
            </a:endParaRPr>
          </a:p>
        </p:txBody>
      </p:sp>
      <p:sp>
        <p:nvSpPr>
          <p:cNvPr id="3" name="Marcador de contenido 2"/>
          <p:cNvSpPr>
            <a:spLocks noGrp="1"/>
          </p:cNvSpPr>
          <p:nvPr>
            <p:ph idx="1"/>
          </p:nvPr>
        </p:nvSpPr>
        <p:spPr/>
        <p:txBody>
          <a:bodyPr/>
          <a:lstStyle/>
          <a:p>
            <a:pPr marL="0" indent="0" algn="ctr">
              <a:buNone/>
            </a:pPr>
            <a:endParaRPr lang="es-MX" b="1" dirty="0"/>
          </a:p>
          <a:p>
            <a:pPr marL="0" indent="0" algn="ctr">
              <a:buNone/>
            </a:pPr>
            <a:endParaRPr lang="es-MX" dirty="0"/>
          </a:p>
          <a:p>
            <a:pPr marL="0" indent="0" algn="ctr">
              <a:buNone/>
            </a:pPr>
            <a:endParaRPr lang="es-MX" dirty="0"/>
          </a:p>
          <a:p>
            <a:pPr marL="0" indent="0" algn="ctr">
              <a:buNone/>
            </a:pPr>
            <a:endParaRPr lang="es-MX" dirty="0"/>
          </a:p>
          <a:p>
            <a:pPr marL="0" indent="0" algn="ctr">
              <a:buNone/>
            </a:pPr>
            <a:endParaRPr lang="es-MX" dirty="0"/>
          </a:p>
          <a:p>
            <a:pPr marL="0" indent="0" algn="ctr">
              <a:buNone/>
            </a:pPr>
            <a:endParaRPr lang="es-MX" dirty="0"/>
          </a:p>
          <a:p>
            <a:pPr marL="0" indent="0" algn="ctr">
              <a:buNone/>
            </a:pPr>
            <a:endParaRPr lang="es-MX" dirty="0"/>
          </a:p>
          <a:p>
            <a:pPr marL="0" indent="0" algn="ctr">
              <a:buNone/>
            </a:pPr>
            <a:endParaRPr lang="es-MX" dirty="0"/>
          </a:p>
          <a:p>
            <a:pPr marL="0" indent="0" algn="ctr">
              <a:buNone/>
            </a:pPr>
            <a:endParaRPr lang="es-MX" dirty="0"/>
          </a:p>
          <a:p>
            <a:pPr marL="0" indent="0" algn="ctr">
              <a:buNone/>
            </a:pPr>
            <a:endParaRPr lang="es-MX" dirty="0"/>
          </a:p>
        </p:txBody>
      </p:sp>
      <p:pic>
        <p:nvPicPr>
          <p:cNvPr id="4" name="Imagen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19672" y="2060848"/>
            <a:ext cx="1487041" cy="943902"/>
          </a:xfrm>
          <a:prstGeom prst="rect">
            <a:avLst/>
          </a:prstGeom>
        </p:spPr>
      </p:pic>
      <p:sp>
        <p:nvSpPr>
          <p:cNvPr id="7" name="CuadroTexto 6"/>
          <p:cNvSpPr txBox="1"/>
          <p:nvPr/>
        </p:nvSpPr>
        <p:spPr>
          <a:xfrm>
            <a:off x="1907704" y="2771636"/>
            <a:ext cx="936104" cy="307777"/>
          </a:xfrm>
          <a:prstGeom prst="rect">
            <a:avLst/>
          </a:prstGeom>
          <a:noFill/>
        </p:spPr>
        <p:txBody>
          <a:bodyPr wrap="square" rtlCol="0">
            <a:spAutoFit/>
          </a:bodyPr>
          <a:lstStyle/>
          <a:p>
            <a:pPr algn="ctr"/>
            <a:r>
              <a:rPr lang="es-MX" sz="1400" b="1" dirty="0">
                <a:latin typeface="Arial" panose="020B0604020202020204" pitchFamily="34" charset="0"/>
                <a:cs typeface="Arial" panose="020B0604020202020204" pitchFamily="34" charset="0"/>
              </a:rPr>
              <a:t>SPEI</a:t>
            </a:r>
            <a:endParaRPr lang="es-MX" sz="1600" b="1" dirty="0">
              <a:latin typeface="Arial" panose="020B0604020202020204" pitchFamily="34" charset="0"/>
              <a:cs typeface="Arial" panose="020B0604020202020204" pitchFamily="34" charset="0"/>
            </a:endParaRPr>
          </a:p>
        </p:txBody>
      </p:sp>
      <p:sp>
        <p:nvSpPr>
          <p:cNvPr id="10" name="CuadroTexto 9"/>
          <p:cNvSpPr txBox="1"/>
          <p:nvPr/>
        </p:nvSpPr>
        <p:spPr>
          <a:xfrm>
            <a:off x="5868144" y="3004750"/>
            <a:ext cx="1071563" cy="276999"/>
          </a:xfrm>
          <a:prstGeom prst="rect">
            <a:avLst/>
          </a:prstGeom>
          <a:noFill/>
        </p:spPr>
        <p:txBody>
          <a:bodyPr wrap="square" rtlCol="0">
            <a:spAutoFit/>
          </a:bodyPr>
          <a:lstStyle/>
          <a:p>
            <a:pPr algn="ctr"/>
            <a:r>
              <a:rPr lang="es-MX" sz="1200" b="1" dirty="0">
                <a:latin typeface="Arial" panose="020B0604020202020204" pitchFamily="34" charset="0"/>
                <a:cs typeface="Arial" panose="020B0604020202020204" pitchFamily="34" charset="0"/>
              </a:rPr>
              <a:t>Ventanilla</a:t>
            </a:r>
          </a:p>
        </p:txBody>
      </p:sp>
      <p:sp>
        <p:nvSpPr>
          <p:cNvPr id="11" name="CuadroTexto 10"/>
          <p:cNvSpPr txBox="1"/>
          <p:nvPr/>
        </p:nvSpPr>
        <p:spPr>
          <a:xfrm>
            <a:off x="1259632" y="3501008"/>
            <a:ext cx="2304256" cy="369332"/>
          </a:xfrm>
          <a:prstGeom prst="rect">
            <a:avLst/>
          </a:prstGeom>
          <a:noFill/>
        </p:spPr>
        <p:txBody>
          <a:bodyPr wrap="square" rtlCol="0">
            <a:spAutoFit/>
          </a:bodyPr>
          <a:lstStyle/>
          <a:p>
            <a:r>
              <a:rPr lang="es-MX" b="1" dirty="0">
                <a:latin typeface="Arial" panose="020B0604020202020204" pitchFamily="34" charset="0"/>
                <a:cs typeface="Arial" panose="020B0604020202020204" pitchFamily="34" charset="0"/>
              </a:rPr>
              <a:t>Pago Referenciado</a:t>
            </a:r>
          </a:p>
        </p:txBody>
      </p:sp>
      <p:sp>
        <p:nvSpPr>
          <p:cNvPr id="13" name="CuadroTexto 12"/>
          <p:cNvSpPr txBox="1"/>
          <p:nvPr/>
        </p:nvSpPr>
        <p:spPr>
          <a:xfrm>
            <a:off x="4932040" y="3501008"/>
            <a:ext cx="3250704" cy="369332"/>
          </a:xfrm>
          <a:prstGeom prst="rect">
            <a:avLst/>
          </a:prstGeom>
          <a:noFill/>
        </p:spPr>
        <p:txBody>
          <a:bodyPr wrap="square" rtlCol="0">
            <a:spAutoFit/>
          </a:bodyPr>
          <a:lstStyle/>
          <a:p>
            <a:pPr algn="ctr"/>
            <a:r>
              <a:rPr lang="es-MX" b="1" dirty="0">
                <a:latin typeface="Arial" panose="020B0604020202020204" pitchFamily="34" charset="0"/>
                <a:cs typeface="Arial" panose="020B0604020202020204" pitchFamily="34" charset="0"/>
              </a:rPr>
              <a:t>Formato de Pago</a:t>
            </a:r>
          </a:p>
        </p:txBody>
      </p:sp>
      <p:pic>
        <p:nvPicPr>
          <p:cNvPr id="15" name="Imagen 1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12246" y="2001943"/>
            <a:ext cx="1236018" cy="1002807"/>
          </a:xfrm>
          <a:prstGeom prst="rect">
            <a:avLst/>
          </a:prstGeom>
        </p:spPr>
      </p:pic>
      <p:pic>
        <p:nvPicPr>
          <p:cNvPr id="16" name="Imagen 1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995207" y="3932327"/>
            <a:ext cx="1296873" cy="1296873"/>
          </a:xfrm>
          <a:prstGeom prst="rect">
            <a:avLst/>
          </a:prstGeom>
          <a:effectLst>
            <a:softEdge rad="12700"/>
          </a:effectLst>
        </p:spPr>
      </p:pic>
      <p:sp>
        <p:nvSpPr>
          <p:cNvPr id="18" name="CuadroTexto 17"/>
          <p:cNvSpPr txBox="1"/>
          <p:nvPr/>
        </p:nvSpPr>
        <p:spPr>
          <a:xfrm>
            <a:off x="2627784" y="5373216"/>
            <a:ext cx="4023891" cy="369332"/>
          </a:xfrm>
          <a:prstGeom prst="rect">
            <a:avLst/>
          </a:prstGeom>
          <a:noFill/>
        </p:spPr>
        <p:txBody>
          <a:bodyPr wrap="square" rtlCol="0">
            <a:spAutoFit/>
          </a:bodyPr>
          <a:lstStyle/>
          <a:p>
            <a:pPr algn="ctr"/>
            <a:r>
              <a:rPr lang="es-MX" b="1" dirty="0">
                <a:latin typeface="Arial" panose="020B0604020202020204" pitchFamily="34" charset="0"/>
                <a:cs typeface="Arial" panose="020B0604020202020204" pitchFamily="34" charset="0"/>
              </a:rPr>
              <a:t>Validación  24 horas</a:t>
            </a:r>
          </a:p>
        </p:txBody>
      </p:sp>
      <p:sp>
        <p:nvSpPr>
          <p:cNvPr id="20" name="CuadroTexto 19"/>
          <p:cNvSpPr txBox="1"/>
          <p:nvPr/>
        </p:nvSpPr>
        <p:spPr>
          <a:xfrm>
            <a:off x="827584" y="1484784"/>
            <a:ext cx="2664296" cy="369332"/>
          </a:xfrm>
          <a:prstGeom prst="rect">
            <a:avLst/>
          </a:prstGeom>
          <a:noFill/>
        </p:spPr>
        <p:txBody>
          <a:bodyPr wrap="square" rtlCol="0">
            <a:spAutoFit/>
          </a:bodyPr>
          <a:lstStyle/>
          <a:p>
            <a:r>
              <a:rPr lang="es-MX" b="1" dirty="0">
                <a:latin typeface="Arial" panose="020B0604020202020204" pitchFamily="34" charset="0"/>
                <a:cs typeface="Arial" panose="020B0604020202020204" pitchFamily="34" charset="0"/>
              </a:rPr>
              <a:t>Pagos nacionales:</a:t>
            </a:r>
          </a:p>
        </p:txBody>
      </p:sp>
    </p:spTree>
    <p:extLst>
      <p:ext uri="{BB962C8B-B14F-4D97-AF65-F5344CB8AC3E}">
        <p14:creationId xmlns:p14="http://schemas.microsoft.com/office/powerpoint/2010/main" val="142866150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MX" dirty="0"/>
              <a:t>Revisión y Verificación de Resultados</a:t>
            </a:r>
          </a:p>
        </p:txBody>
      </p:sp>
      <p:sp>
        <p:nvSpPr>
          <p:cNvPr id="3" name="Content Placeholder 2"/>
          <p:cNvSpPr>
            <a:spLocks noGrp="1"/>
          </p:cNvSpPr>
          <p:nvPr>
            <p:ph idx="1"/>
          </p:nvPr>
        </p:nvSpPr>
        <p:spPr>
          <a:xfrm>
            <a:off x="457200" y="1484785"/>
            <a:ext cx="8229600" cy="576064"/>
          </a:xfrm>
        </p:spPr>
        <p:txBody>
          <a:bodyPr>
            <a:normAutofit/>
          </a:bodyPr>
          <a:lstStyle/>
          <a:p>
            <a:endParaRPr lang="es-MX" dirty="0"/>
          </a:p>
          <a:p>
            <a:pPr marL="0" indent="0">
              <a:buNone/>
            </a:pPr>
            <a:endParaRPr lang="es-MX" dirty="0"/>
          </a:p>
        </p:txBody>
      </p:sp>
      <p:sp>
        <p:nvSpPr>
          <p:cNvPr id="4" name="CuadroTexto 3"/>
          <p:cNvSpPr txBox="1"/>
          <p:nvPr/>
        </p:nvSpPr>
        <p:spPr>
          <a:xfrm>
            <a:off x="457200" y="1484784"/>
            <a:ext cx="8229600" cy="369332"/>
          </a:xfrm>
          <a:prstGeom prst="rect">
            <a:avLst/>
          </a:prstGeom>
          <a:noFill/>
        </p:spPr>
        <p:txBody>
          <a:bodyPr wrap="square" rtlCol="0">
            <a:spAutoFit/>
          </a:bodyPr>
          <a:lstStyle/>
          <a:p>
            <a:pPr algn="ctr"/>
            <a:r>
              <a:rPr lang="es-MX" dirty="0">
                <a:solidFill>
                  <a:srgbClr val="C00000"/>
                </a:solidFill>
              </a:rPr>
              <a:t>ANÁLISIS DE LOS RESULTADOS OBTENIDOS</a:t>
            </a:r>
          </a:p>
        </p:txBody>
      </p:sp>
      <p:pic>
        <p:nvPicPr>
          <p:cNvPr id="6" name="Imagen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9552" y="1784845"/>
            <a:ext cx="3528392" cy="1500139"/>
          </a:xfrm>
          <a:prstGeom prst="rect">
            <a:avLst/>
          </a:prstGeom>
        </p:spPr>
      </p:pic>
      <p:pic>
        <p:nvPicPr>
          <p:cNvPr id="7" name="Imagen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41129" y="1854116"/>
            <a:ext cx="3305672" cy="1512167"/>
          </a:xfrm>
          <a:prstGeom prst="rect">
            <a:avLst/>
          </a:prstGeom>
        </p:spPr>
      </p:pic>
      <p:pic>
        <p:nvPicPr>
          <p:cNvPr id="8" name="Imagen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39552" y="3366283"/>
            <a:ext cx="3528392" cy="1646893"/>
          </a:xfrm>
          <a:prstGeom prst="rect">
            <a:avLst/>
          </a:prstGeom>
        </p:spPr>
      </p:pic>
      <p:pic>
        <p:nvPicPr>
          <p:cNvPr id="9" name="Imagen 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541129" y="3274688"/>
            <a:ext cx="3336544" cy="1723046"/>
          </a:xfrm>
          <a:prstGeom prst="rect">
            <a:avLst/>
          </a:prstGeom>
        </p:spPr>
      </p:pic>
      <p:sp>
        <p:nvSpPr>
          <p:cNvPr id="10" name="CuadroTexto 9"/>
          <p:cNvSpPr txBox="1"/>
          <p:nvPr/>
        </p:nvSpPr>
        <p:spPr>
          <a:xfrm>
            <a:off x="457200" y="4997734"/>
            <a:ext cx="8229600" cy="646331"/>
          </a:xfrm>
          <a:prstGeom prst="rect">
            <a:avLst/>
          </a:prstGeom>
          <a:noFill/>
        </p:spPr>
        <p:txBody>
          <a:bodyPr wrap="square" rtlCol="0">
            <a:spAutoFit/>
          </a:bodyPr>
          <a:lstStyle/>
          <a:p>
            <a:pPr algn="just"/>
            <a:r>
              <a:rPr lang="es-MX" dirty="0">
                <a:latin typeface="Arial" panose="020B0604020202020204" pitchFamily="34" charset="0"/>
                <a:cs typeface="Arial" panose="020B0604020202020204" pitchFamily="34" charset="0"/>
              </a:rPr>
              <a:t>En este proceso se realiza la verificación de cada oferta; se  verifica que todas la ofertas de venta pudieran  resultar aceptadas. </a:t>
            </a:r>
          </a:p>
        </p:txBody>
      </p:sp>
    </p:spTree>
    <p:extLst>
      <p:ext uri="{BB962C8B-B14F-4D97-AF65-F5344CB8AC3E}">
        <p14:creationId xmlns:p14="http://schemas.microsoft.com/office/powerpoint/2010/main" val="20615989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Imagen 1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01680" y="1662542"/>
            <a:ext cx="2985120" cy="2238840"/>
          </a:xfrm>
          <a:prstGeom prst="rect">
            <a:avLst/>
          </a:prstGeom>
        </p:spPr>
      </p:pic>
      <p:pic>
        <p:nvPicPr>
          <p:cNvPr id="15" name="Imagen 1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01283" y="3429000"/>
            <a:ext cx="2143125" cy="2143125"/>
          </a:xfrm>
          <a:prstGeom prst="rect">
            <a:avLst/>
          </a:prstGeom>
        </p:spPr>
      </p:pic>
      <p:sp>
        <p:nvSpPr>
          <p:cNvPr id="2" name="Title 1"/>
          <p:cNvSpPr>
            <a:spLocks noGrp="1"/>
          </p:cNvSpPr>
          <p:nvPr>
            <p:ph type="title"/>
          </p:nvPr>
        </p:nvSpPr>
        <p:spPr>
          <a:xfrm>
            <a:off x="3491880" y="332656"/>
            <a:ext cx="5194920" cy="864096"/>
          </a:xfrm>
        </p:spPr>
        <p:txBody>
          <a:bodyPr/>
          <a:lstStyle/>
          <a:p>
            <a:r>
              <a:rPr lang="es-MX" dirty="0"/>
              <a:t>Fallo de la Subasta</a:t>
            </a:r>
          </a:p>
        </p:txBody>
      </p:sp>
      <p:sp>
        <p:nvSpPr>
          <p:cNvPr id="4" name="CuadroTexto 3"/>
          <p:cNvSpPr txBox="1"/>
          <p:nvPr/>
        </p:nvSpPr>
        <p:spPr>
          <a:xfrm>
            <a:off x="457200" y="1484784"/>
            <a:ext cx="8229600" cy="369332"/>
          </a:xfrm>
          <a:prstGeom prst="rect">
            <a:avLst/>
          </a:prstGeom>
          <a:noFill/>
        </p:spPr>
        <p:txBody>
          <a:bodyPr wrap="square" rtlCol="0">
            <a:spAutoFit/>
          </a:bodyPr>
          <a:lstStyle/>
          <a:p>
            <a:pPr algn="ctr"/>
            <a:r>
              <a:rPr lang="es-MX" dirty="0">
                <a:solidFill>
                  <a:srgbClr val="C00000"/>
                </a:solidFill>
              </a:rPr>
              <a:t>PUBLICACIÓN DE LOS RESULTADOS DE LA SUBASTA DE LARGO PLAZO </a:t>
            </a:r>
          </a:p>
        </p:txBody>
      </p:sp>
      <p:sp>
        <p:nvSpPr>
          <p:cNvPr id="6" name="CuadroTexto 5"/>
          <p:cNvSpPr txBox="1"/>
          <p:nvPr/>
        </p:nvSpPr>
        <p:spPr>
          <a:xfrm>
            <a:off x="739180" y="1917987"/>
            <a:ext cx="7665639" cy="3970318"/>
          </a:xfrm>
          <a:prstGeom prst="rect">
            <a:avLst/>
          </a:prstGeom>
          <a:noFill/>
        </p:spPr>
        <p:txBody>
          <a:bodyPr wrap="square" rtlCol="0">
            <a:spAutoFit/>
          </a:bodyPr>
          <a:lstStyle/>
          <a:p>
            <a:pPr algn="ctr"/>
            <a:r>
              <a:rPr lang="es-MX" b="1" dirty="0"/>
              <a:t>Contenido del fallo</a:t>
            </a:r>
          </a:p>
          <a:p>
            <a:pPr algn="ctr"/>
            <a:endParaRPr lang="es-MX" b="1" dirty="0"/>
          </a:p>
          <a:p>
            <a:pPr marL="285750" indent="-285750" algn="just">
              <a:buClr>
                <a:srgbClr val="0070C0"/>
              </a:buClr>
              <a:buFont typeface="Wingdings" panose="05000000000000000000" pitchFamily="2" charset="2"/>
              <a:buChar char="v"/>
            </a:pPr>
            <a:r>
              <a:rPr lang="es-MX" dirty="0"/>
              <a:t>Ofertas de venta ganadoras</a:t>
            </a:r>
          </a:p>
          <a:p>
            <a:pPr marL="742950" lvl="1" indent="-285750" algn="just">
              <a:buClr>
                <a:srgbClr val="0070C0"/>
              </a:buClr>
              <a:buFont typeface="Arial" panose="020B0604020202020204" pitchFamily="34" charset="0"/>
              <a:buChar char="•"/>
            </a:pPr>
            <a:r>
              <a:rPr lang="es-MX" dirty="0"/>
              <a:t>Información de asignatarios</a:t>
            </a:r>
          </a:p>
          <a:p>
            <a:pPr marL="742950" lvl="1" indent="-285750" algn="just">
              <a:buClr>
                <a:srgbClr val="0070C0"/>
              </a:buClr>
              <a:buFont typeface="Arial" panose="020B0604020202020204" pitchFamily="34" charset="0"/>
              <a:buChar char="•"/>
            </a:pPr>
            <a:r>
              <a:rPr lang="es-MX" dirty="0"/>
              <a:t>Precio</a:t>
            </a:r>
          </a:p>
          <a:p>
            <a:pPr marL="742950" lvl="1" indent="-285750" algn="just">
              <a:buClr>
                <a:srgbClr val="0070C0"/>
              </a:buClr>
              <a:buFont typeface="Arial" panose="020B0604020202020204" pitchFamily="34" charset="0"/>
              <a:buChar char="•"/>
            </a:pPr>
            <a:r>
              <a:rPr lang="es-MX" dirty="0"/>
              <a:t>Cantidad de productos</a:t>
            </a:r>
          </a:p>
          <a:p>
            <a:pPr marL="742950" lvl="1" indent="-285750" algn="just">
              <a:buClr>
                <a:srgbClr val="0070C0"/>
              </a:buClr>
              <a:buFont typeface="Arial" panose="020B0604020202020204" pitchFamily="34" charset="0"/>
              <a:buChar char="•"/>
            </a:pPr>
            <a:r>
              <a:rPr lang="es-MX" dirty="0"/>
              <a:t>Fecha de operación comercial ofertada </a:t>
            </a:r>
          </a:p>
          <a:p>
            <a:pPr marL="742950" lvl="1" indent="-285750" algn="just">
              <a:buClr>
                <a:srgbClr val="0070C0"/>
              </a:buClr>
              <a:buFont typeface="Arial" panose="020B0604020202020204" pitchFamily="34" charset="0"/>
              <a:buChar char="•"/>
            </a:pPr>
            <a:r>
              <a:rPr lang="es-MX" dirty="0"/>
              <a:t>Capacidad y tipo de tecnología </a:t>
            </a:r>
          </a:p>
          <a:p>
            <a:pPr marL="742950" lvl="1" indent="-285750" algn="just">
              <a:buClr>
                <a:srgbClr val="0070C0"/>
              </a:buClr>
              <a:buFont typeface="Arial" panose="020B0604020202020204" pitchFamily="34" charset="0"/>
              <a:buChar char="•"/>
            </a:pPr>
            <a:r>
              <a:rPr lang="es-MX" dirty="0"/>
              <a:t>Zona de generación, zona de potencia </a:t>
            </a:r>
          </a:p>
          <a:p>
            <a:pPr marL="742950" lvl="1" indent="-285750" algn="just">
              <a:buClr>
                <a:srgbClr val="0070C0"/>
              </a:buClr>
              <a:buFont typeface="Wingdings" panose="05000000000000000000" pitchFamily="2" charset="2"/>
              <a:buChar char="v"/>
            </a:pPr>
            <a:endParaRPr lang="es-MX" dirty="0"/>
          </a:p>
          <a:p>
            <a:pPr marL="285750" indent="-285750" algn="just">
              <a:buClr>
                <a:srgbClr val="0070C0"/>
              </a:buClr>
              <a:buFont typeface="Wingdings" panose="05000000000000000000" pitchFamily="2" charset="2"/>
              <a:buChar char="v"/>
            </a:pPr>
            <a:r>
              <a:rPr lang="es-MX" dirty="0"/>
              <a:t>Ofertas de venta no ganadoras</a:t>
            </a:r>
          </a:p>
          <a:p>
            <a:pPr marL="285750" indent="-285750" algn="just">
              <a:buClr>
                <a:srgbClr val="0070C0"/>
              </a:buClr>
              <a:buFont typeface="Wingdings" panose="05000000000000000000" pitchFamily="2" charset="2"/>
              <a:buChar char="v"/>
            </a:pPr>
            <a:r>
              <a:rPr lang="es-MX" dirty="0"/>
              <a:t>Ofertas de venta que desistieron de participar</a:t>
            </a:r>
          </a:p>
          <a:p>
            <a:pPr marL="285750" indent="-285750" algn="just">
              <a:buClr>
                <a:srgbClr val="0070C0"/>
              </a:buClr>
              <a:buFont typeface="Wingdings" panose="05000000000000000000" pitchFamily="2" charset="2"/>
              <a:buChar char="v"/>
            </a:pPr>
            <a:r>
              <a:rPr lang="es-MX" dirty="0"/>
              <a:t>Ofertas de venta sin oferta económica</a:t>
            </a:r>
          </a:p>
          <a:p>
            <a:pPr marL="285750" indent="-285750" algn="just">
              <a:buClr>
                <a:srgbClr val="0070C0"/>
              </a:buClr>
              <a:buFont typeface="Wingdings" panose="05000000000000000000" pitchFamily="2" charset="2"/>
              <a:buChar char="v"/>
            </a:pPr>
            <a:r>
              <a:rPr lang="es-MX" dirty="0"/>
              <a:t>Ofertas de venta con dictamen no favorable o que  fueron desechadas </a:t>
            </a:r>
          </a:p>
        </p:txBody>
      </p:sp>
    </p:spTree>
    <p:extLst>
      <p:ext uri="{BB962C8B-B14F-4D97-AF65-F5344CB8AC3E}">
        <p14:creationId xmlns:p14="http://schemas.microsoft.com/office/powerpoint/2010/main" val="1512286534"/>
      </p:ext>
    </p:extLst>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uadroTexto 3"/>
          <p:cNvSpPr txBox="1"/>
          <p:nvPr/>
        </p:nvSpPr>
        <p:spPr>
          <a:xfrm>
            <a:off x="539552" y="3284984"/>
            <a:ext cx="8208912" cy="769441"/>
          </a:xfrm>
          <a:prstGeom prst="rect">
            <a:avLst/>
          </a:prstGeom>
          <a:noFill/>
        </p:spPr>
        <p:txBody>
          <a:bodyPr wrap="square" rtlCol="0">
            <a:spAutoFit/>
          </a:bodyPr>
          <a:lstStyle/>
          <a:p>
            <a:pPr algn="ctr"/>
            <a:r>
              <a:rPr lang="es-MX" sz="4400" b="1" dirty="0">
                <a:ln w="9525">
                  <a:solidFill>
                    <a:schemeClr val="bg1"/>
                  </a:solidFill>
                  <a:prstDash val="solid"/>
                </a:ln>
                <a:solidFill>
                  <a:schemeClr val="tx2"/>
                </a:solidFill>
                <a:effectLst>
                  <a:outerShdw blurRad="12700" dist="38100" dir="2700000" algn="tl" rotWithShape="0">
                    <a:schemeClr val="bg1">
                      <a:lumMod val="50000"/>
                    </a:schemeClr>
                  </a:outerShdw>
                </a:effectLst>
              </a:rPr>
              <a:t>CENACE AGRADECE SU ATENCIÓN</a:t>
            </a:r>
          </a:p>
        </p:txBody>
      </p:sp>
    </p:spTree>
    <p:extLst>
      <p:ext uri="{BB962C8B-B14F-4D97-AF65-F5344CB8AC3E}">
        <p14:creationId xmlns:p14="http://schemas.microsoft.com/office/powerpoint/2010/main" val="390283060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2"/>
          <p:cNvSpPr>
            <a:spLocks noGrp="1"/>
          </p:cNvSpPr>
          <p:nvPr>
            <p:ph type="title"/>
          </p:nvPr>
        </p:nvSpPr>
        <p:spPr>
          <a:xfrm>
            <a:off x="4067944" y="404664"/>
            <a:ext cx="4618856" cy="864096"/>
          </a:xfrm>
        </p:spPr>
        <p:txBody>
          <a:bodyPr/>
          <a:lstStyle/>
          <a:p>
            <a:r>
              <a:rPr lang="es-MX" altLang="es-MX" b="1" kern="0" dirty="0">
                <a:solidFill>
                  <a:srgbClr val="595959"/>
                </a:solidFill>
                <a:latin typeface="Trajan Pro"/>
              </a:rPr>
              <a:t>Pagos Asociados a la Primera Subasta de SLP 2017</a:t>
            </a:r>
            <a:r>
              <a:rPr lang="es-MX" altLang="es-MX" sz="2800" b="1" kern="0" dirty="0">
                <a:solidFill>
                  <a:srgbClr val="595959"/>
                </a:solidFill>
                <a:latin typeface="Tahoma" panose="020B0604030504040204" pitchFamily="34" charset="0"/>
                <a:cs typeface="Tahoma" panose="020B0604030504040204" pitchFamily="34" charset="0"/>
              </a:rPr>
              <a:t/>
            </a:r>
            <a:br>
              <a:rPr lang="es-MX" altLang="es-MX" sz="2800" b="1" kern="0" dirty="0">
                <a:solidFill>
                  <a:srgbClr val="595959"/>
                </a:solidFill>
                <a:latin typeface="Tahoma" panose="020B0604030504040204" pitchFamily="34" charset="0"/>
                <a:cs typeface="Tahoma" panose="020B0604030504040204" pitchFamily="34" charset="0"/>
              </a:rPr>
            </a:br>
            <a:endParaRPr lang="es-MX" dirty="0"/>
          </a:p>
        </p:txBody>
      </p:sp>
      <p:sp>
        <p:nvSpPr>
          <p:cNvPr id="5" name="CuadroTexto 4"/>
          <p:cNvSpPr txBox="1"/>
          <p:nvPr/>
        </p:nvSpPr>
        <p:spPr>
          <a:xfrm>
            <a:off x="3345581" y="1482527"/>
            <a:ext cx="4320480" cy="2376264"/>
          </a:xfrm>
          <a:prstGeom prst="rect">
            <a:avLst/>
          </a:prstGeom>
          <a:noFill/>
          <a:ln>
            <a:noFill/>
            <a:prstDash val="sysDash"/>
          </a:ln>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s-MX" sz="1800" b="0" i="0" u="none" strike="noStrike" kern="0" cap="none" spc="0" normalizeH="0" baseline="0" noProof="0" dirty="0">
              <a:ln>
                <a:noFill/>
              </a:ln>
              <a:solidFill>
                <a:sysClr val="windowText" lastClr="000000"/>
              </a:solidFill>
              <a:effectLst/>
              <a:uLnTx/>
              <a:uFillTx/>
            </a:endParaRPr>
          </a:p>
        </p:txBody>
      </p:sp>
      <p:sp>
        <p:nvSpPr>
          <p:cNvPr id="6" name="Rectangle 2"/>
          <p:cNvSpPr>
            <a:spLocks noChangeArrowheads="1"/>
          </p:cNvSpPr>
          <p:nvPr/>
        </p:nvSpPr>
        <p:spPr bwMode="auto">
          <a:xfrm>
            <a:off x="537145" y="1270719"/>
            <a:ext cx="871537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defTabSz="914400" eaLnBrk="1" fontAlgn="auto" latinLnBrk="0" hangingPunct="1">
              <a:lnSpc>
                <a:spcPct val="100000"/>
              </a:lnSpc>
              <a:spcBef>
                <a:spcPct val="0"/>
              </a:spcBef>
              <a:spcAft>
                <a:spcPts val="0"/>
              </a:spcAft>
              <a:buClrTx/>
              <a:buSzTx/>
              <a:buFontTx/>
              <a:buNone/>
              <a:tabLst/>
              <a:defRPr/>
            </a:pPr>
            <a:r>
              <a:rPr lang="es-MX" altLang="es-MX" sz="1800" b="1" kern="0" dirty="0">
                <a:latin typeface="Arial" panose="020B0604020202020204" pitchFamily="34" charset="0"/>
                <a:cs typeface="Arial" panose="020B0604020202020204" pitchFamily="34" charset="0"/>
              </a:rPr>
              <a:t>Pagos</a:t>
            </a:r>
            <a:r>
              <a:rPr kumimoji="0" lang="es-MX" altLang="es-MX" sz="1800" b="1" i="0" u="none" strike="noStrike" kern="0" cap="none" spc="0" normalizeH="0" baseline="0" noProof="0" dirty="0">
                <a:ln>
                  <a:noFill/>
                </a:ln>
                <a:effectLst/>
                <a:uLnTx/>
                <a:uFillTx/>
                <a:latin typeface="Arial" panose="020B0604020202020204" pitchFamily="34" charset="0"/>
                <a:cs typeface="Arial" panose="020B0604020202020204" pitchFamily="34" charset="0"/>
              </a:rPr>
              <a:t> Internacionales:</a:t>
            </a:r>
          </a:p>
          <a:p>
            <a:pPr marL="0" marR="0" lvl="0" indent="0" defTabSz="914400" eaLnBrk="1" fontAlgn="auto" latinLnBrk="0" hangingPunct="1">
              <a:lnSpc>
                <a:spcPct val="100000"/>
              </a:lnSpc>
              <a:spcBef>
                <a:spcPct val="0"/>
              </a:spcBef>
              <a:spcAft>
                <a:spcPts val="0"/>
              </a:spcAft>
              <a:buClrTx/>
              <a:buSzTx/>
              <a:buFontTx/>
              <a:buNone/>
              <a:tabLst/>
              <a:defRPr/>
            </a:pPr>
            <a:endParaRPr kumimoji="0" lang="es-MX" altLang="es-MX" sz="1800" b="0" i="0" u="none" strike="noStrike" kern="0" cap="none" spc="0" normalizeH="0" baseline="0" noProof="0" dirty="0">
              <a:ln>
                <a:noFill/>
              </a:ln>
              <a:solidFill>
                <a:schemeClr val="tx1"/>
              </a:solidFill>
              <a:effectLst/>
              <a:uLnTx/>
              <a:uFillTx/>
              <a:latin typeface="Arial" panose="020B0604020202020204" pitchFamily="34" charset="0"/>
            </a:endParaRPr>
          </a:p>
        </p:txBody>
      </p:sp>
      <p:sp>
        <p:nvSpPr>
          <p:cNvPr id="8" name="CuadroTexto 1"/>
          <p:cNvSpPr txBox="1">
            <a:spLocks noChangeArrowheads="1"/>
          </p:cNvSpPr>
          <p:nvPr/>
        </p:nvSpPr>
        <p:spPr bwMode="auto">
          <a:xfrm>
            <a:off x="3416870" y="1772816"/>
            <a:ext cx="1301750"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s-MX" altLang="es-MX" sz="1100" b="1" i="0" u="none" strike="noStrike" kern="0" cap="none" spc="0" normalizeH="0" baseline="0" noProof="0" dirty="0">
                <a:ln>
                  <a:noFill/>
                </a:ln>
                <a:solidFill>
                  <a:schemeClr val="tx1"/>
                </a:solidFill>
                <a:effectLst/>
                <a:uLnTx/>
                <a:uFillTx/>
                <a:latin typeface="Arial" panose="020B0604020202020204" pitchFamily="34" charset="0"/>
                <a:cs typeface="Arial" panose="020B0604020202020204" pitchFamily="34" charset="0"/>
              </a:rPr>
              <a:t>Banco Local</a:t>
            </a:r>
          </a:p>
        </p:txBody>
      </p:sp>
      <p:sp>
        <p:nvSpPr>
          <p:cNvPr id="9" name="CuadroTexto 2"/>
          <p:cNvSpPr txBox="1">
            <a:spLocks noChangeArrowheads="1"/>
          </p:cNvSpPr>
          <p:nvPr/>
        </p:nvSpPr>
        <p:spPr bwMode="auto">
          <a:xfrm>
            <a:off x="557062" y="2780928"/>
            <a:ext cx="1710682" cy="430887"/>
          </a:xfrm>
          <a:prstGeom prst="rect">
            <a:avLst/>
          </a:prstGeom>
          <a:noFill/>
          <a:ln w="9525">
            <a:solidFill>
              <a:schemeClr val="accent1"/>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s-MX" altLang="es-MX" sz="1100" b="1" i="0" u="none" strike="noStrike" kern="0" cap="none" spc="0" normalizeH="0" baseline="0" noProof="0" dirty="0">
                <a:ln>
                  <a:noFill/>
                </a:ln>
                <a:effectLst/>
                <a:uLnTx/>
                <a:uFillTx/>
                <a:latin typeface="Arial" panose="020B0604020202020204" pitchFamily="34" charset="0"/>
                <a:cs typeface="Arial" panose="020B0604020202020204" pitchFamily="34" charset="0"/>
              </a:rPr>
              <a:t>Potencial Participante de Mercado</a:t>
            </a:r>
            <a:r>
              <a:rPr kumimoji="0" lang="es-MX" altLang="es-MX" sz="1100" b="1" i="0" u="none" strike="noStrike" kern="0" cap="none" spc="0" normalizeH="0" noProof="0" dirty="0">
                <a:ln>
                  <a:noFill/>
                </a:ln>
                <a:effectLst/>
                <a:uLnTx/>
                <a:uFillTx/>
                <a:latin typeface="Arial" panose="020B0604020202020204" pitchFamily="34" charset="0"/>
                <a:cs typeface="Arial" panose="020B0604020202020204" pitchFamily="34" charset="0"/>
              </a:rPr>
              <a:t> </a:t>
            </a:r>
            <a:r>
              <a:rPr kumimoji="0" lang="es-MX" altLang="es-MX" sz="1100" b="1" i="0" u="none" strike="noStrike" kern="0" cap="none" spc="0" normalizeH="0" baseline="0" noProof="0" dirty="0">
                <a:ln>
                  <a:noFill/>
                </a:ln>
                <a:effectLst/>
                <a:uLnTx/>
                <a:uFillTx/>
                <a:latin typeface="Arial" panose="020B0604020202020204" pitchFamily="34" charset="0"/>
                <a:cs typeface="Arial" panose="020B0604020202020204" pitchFamily="34" charset="0"/>
              </a:rPr>
              <a:t>extranjero  </a:t>
            </a:r>
            <a:endParaRPr kumimoji="0" lang="es-MX" altLang="es-MX" sz="1200" b="1" i="0" u="none" strike="noStrike" kern="0" cap="none" spc="0" normalizeH="0" baseline="0" noProof="0" dirty="0">
              <a:ln>
                <a:noFill/>
              </a:ln>
              <a:effectLst/>
              <a:uLnTx/>
              <a:uFillTx/>
              <a:latin typeface="Arial" panose="020B0604020202020204" pitchFamily="34" charset="0"/>
              <a:cs typeface="Arial" panose="020B0604020202020204" pitchFamily="34" charset="0"/>
            </a:endParaRPr>
          </a:p>
        </p:txBody>
      </p:sp>
      <p:cxnSp>
        <p:nvCxnSpPr>
          <p:cNvPr id="10" name="Conector recto de flecha 9"/>
          <p:cNvCxnSpPr/>
          <p:nvPr/>
        </p:nvCxnSpPr>
        <p:spPr>
          <a:xfrm>
            <a:off x="2265932" y="2621186"/>
            <a:ext cx="1385984" cy="0"/>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1" name="CuadroTexto 7"/>
          <p:cNvSpPr txBox="1">
            <a:spLocks noChangeArrowheads="1"/>
          </p:cNvSpPr>
          <p:nvPr/>
        </p:nvSpPr>
        <p:spPr bwMode="auto">
          <a:xfrm>
            <a:off x="2408807" y="2564904"/>
            <a:ext cx="1008063"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s-MX" altLang="es-MX" sz="1100" b="1" i="0" u="none" strike="noStrike" kern="0" cap="none" spc="0" normalizeH="0" baseline="0" noProof="0" dirty="0">
                <a:ln>
                  <a:noFill/>
                </a:ln>
                <a:effectLst/>
                <a:uLnTx/>
                <a:uFillTx/>
              </a:rPr>
              <a:t>Transfiere </a:t>
            </a:r>
            <a:r>
              <a:rPr lang="es-MX" altLang="es-MX" sz="1100" b="1" kern="0" dirty="0"/>
              <a:t>a</a:t>
            </a:r>
            <a:r>
              <a:rPr kumimoji="0" lang="es-MX" altLang="es-MX" sz="1100" b="1" i="0" u="none" strike="noStrike" kern="0" cap="none" spc="0" normalizeH="0" baseline="0" noProof="0" dirty="0">
                <a:ln>
                  <a:noFill/>
                </a:ln>
                <a:effectLst/>
                <a:uLnTx/>
                <a:uFillTx/>
              </a:rPr>
              <a:t> </a:t>
            </a:r>
          </a:p>
          <a:p>
            <a:pPr marL="0" marR="0" lvl="0" indent="0" defTabSz="914400" eaLnBrk="1" fontAlgn="auto" latinLnBrk="0" hangingPunct="1">
              <a:lnSpc>
                <a:spcPct val="100000"/>
              </a:lnSpc>
              <a:spcBef>
                <a:spcPts val="0"/>
              </a:spcBef>
              <a:spcAft>
                <a:spcPts val="0"/>
              </a:spcAft>
              <a:buClrTx/>
              <a:buSzTx/>
              <a:buFontTx/>
              <a:buNone/>
              <a:tabLst/>
              <a:defRPr/>
            </a:pPr>
            <a:r>
              <a:rPr kumimoji="0" lang="es-MX" altLang="es-MX" sz="1100" b="1" i="0" u="none" strike="noStrike" kern="0" cap="none" spc="0" normalizeH="0" baseline="0" noProof="0" dirty="0">
                <a:ln>
                  <a:noFill/>
                </a:ln>
                <a:effectLst/>
                <a:uLnTx/>
                <a:uFillTx/>
              </a:rPr>
              <a:t>través de:</a:t>
            </a:r>
          </a:p>
        </p:txBody>
      </p:sp>
      <p:sp>
        <p:nvSpPr>
          <p:cNvPr id="12" name="CuadroTexto 14"/>
          <p:cNvSpPr txBox="1">
            <a:spLocks noChangeArrowheads="1"/>
          </p:cNvSpPr>
          <p:nvPr/>
        </p:nvSpPr>
        <p:spPr bwMode="auto">
          <a:xfrm>
            <a:off x="5861620" y="2924944"/>
            <a:ext cx="1300162"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s-MX" altLang="es-MX" sz="1100" b="1" i="0" u="none" strike="noStrike" kern="0" cap="none" spc="0" normalizeH="0" baseline="0" noProof="0" dirty="0">
                <a:ln>
                  <a:noFill/>
                </a:ln>
                <a:effectLst/>
                <a:uLnTx/>
                <a:uFillTx/>
                <a:latin typeface="Arial" panose="020B0604020202020204" pitchFamily="34" charset="0"/>
                <a:cs typeface="Arial" panose="020B0604020202020204" pitchFamily="34" charset="0"/>
              </a:rPr>
              <a:t>Banco Corresponsal</a:t>
            </a:r>
          </a:p>
        </p:txBody>
      </p:sp>
      <p:cxnSp>
        <p:nvCxnSpPr>
          <p:cNvPr id="14" name="Conector recto de flecha 13"/>
          <p:cNvCxnSpPr/>
          <p:nvPr/>
        </p:nvCxnSpPr>
        <p:spPr>
          <a:xfrm>
            <a:off x="4569395" y="2648174"/>
            <a:ext cx="1387720" cy="15875"/>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5" name="CuadroTexto 17"/>
          <p:cNvSpPr txBox="1">
            <a:spLocks noChangeArrowheads="1"/>
          </p:cNvSpPr>
          <p:nvPr/>
        </p:nvSpPr>
        <p:spPr bwMode="auto">
          <a:xfrm>
            <a:off x="4713857" y="2278033"/>
            <a:ext cx="1008063"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s-MX" altLang="es-MX" sz="1100" b="1" i="0" u="none" strike="noStrike" kern="0" cap="none" spc="0" normalizeH="0" baseline="0" noProof="0" dirty="0">
                <a:ln>
                  <a:noFill/>
                </a:ln>
                <a:solidFill>
                  <a:schemeClr val="tx1"/>
                </a:solidFill>
                <a:effectLst/>
                <a:uLnTx/>
                <a:uFillTx/>
                <a:latin typeface="Arial" panose="020B0604020202020204" pitchFamily="34" charset="0"/>
                <a:cs typeface="Arial" panose="020B0604020202020204" pitchFamily="34" charset="0"/>
              </a:rPr>
              <a:t>Transfiere a</a:t>
            </a:r>
          </a:p>
          <a:p>
            <a:pPr marL="0" marR="0" lvl="0" indent="0" defTabSz="914400" eaLnBrk="1" fontAlgn="auto" latinLnBrk="0" hangingPunct="1">
              <a:lnSpc>
                <a:spcPct val="100000"/>
              </a:lnSpc>
              <a:spcBef>
                <a:spcPts val="0"/>
              </a:spcBef>
              <a:spcAft>
                <a:spcPts val="0"/>
              </a:spcAft>
              <a:buClrTx/>
              <a:buSzTx/>
              <a:buFontTx/>
              <a:buNone/>
              <a:tabLst/>
              <a:defRPr/>
            </a:pPr>
            <a:r>
              <a:rPr kumimoji="0" lang="es-MX" altLang="es-MX" sz="1100" b="1" i="0" u="none" strike="noStrike" kern="0" cap="none" spc="0" normalizeH="0" baseline="0" noProof="0" dirty="0">
                <a:ln>
                  <a:noFill/>
                </a:ln>
                <a:solidFill>
                  <a:schemeClr val="tx1"/>
                </a:solidFill>
                <a:effectLst/>
                <a:uLnTx/>
                <a:uFillTx/>
                <a:latin typeface="Arial" panose="020B0604020202020204" pitchFamily="34" charset="0"/>
                <a:cs typeface="Arial" panose="020B0604020202020204" pitchFamily="34" charset="0"/>
              </a:rPr>
              <a:t> través de:</a:t>
            </a:r>
          </a:p>
        </p:txBody>
      </p:sp>
      <p:sp>
        <p:nvSpPr>
          <p:cNvPr id="16" name="CuadroTexto 18"/>
          <p:cNvSpPr txBox="1">
            <a:spLocks noChangeArrowheads="1"/>
          </p:cNvSpPr>
          <p:nvPr/>
        </p:nvSpPr>
        <p:spPr bwMode="auto">
          <a:xfrm>
            <a:off x="6945882" y="4293096"/>
            <a:ext cx="1646335"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s-MX" altLang="es-MX" sz="1100" b="1" i="0" u="none" strike="noStrike" kern="0" cap="none" spc="0" normalizeH="0" baseline="0" noProof="0" dirty="0">
                <a:ln>
                  <a:noFill/>
                </a:ln>
                <a:solidFill>
                  <a:schemeClr val="tx1"/>
                </a:solidFill>
                <a:effectLst/>
                <a:uLnTx/>
                <a:uFillTx/>
              </a:rPr>
              <a:t>Banco en México</a:t>
            </a:r>
          </a:p>
        </p:txBody>
      </p:sp>
      <p:cxnSp>
        <p:nvCxnSpPr>
          <p:cNvPr id="19" name="Conector recto de flecha 18"/>
          <p:cNvCxnSpPr/>
          <p:nvPr/>
        </p:nvCxnSpPr>
        <p:spPr>
          <a:xfrm>
            <a:off x="6475982" y="3356992"/>
            <a:ext cx="0" cy="536575"/>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20" name="Conector recto de flecha 19"/>
          <p:cNvCxnSpPr/>
          <p:nvPr/>
        </p:nvCxnSpPr>
        <p:spPr>
          <a:xfrm flipH="1">
            <a:off x="4248720" y="4581128"/>
            <a:ext cx="1473200" cy="0"/>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22" name="CuadroTexto 24"/>
          <p:cNvSpPr txBox="1">
            <a:spLocks noChangeArrowheads="1"/>
          </p:cNvSpPr>
          <p:nvPr/>
        </p:nvSpPr>
        <p:spPr bwMode="auto">
          <a:xfrm>
            <a:off x="4248720" y="4088685"/>
            <a:ext cx="1473200"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s-MX" altLang="es-MX" sz="1100" b="1" i="0" u="none" strike="noStrike" kern="0" cap="none" spc="0" normalizeH="0" baseline="0" noProof="0" dirty="0">
                <a:ln>
                  <a:noFill/>
                </a:ln>
                <a:solidFill>
                  <a:schemeClr val="tx1"/>
                </a:solidFill>
                <a:effectLst/>
                <a:uLnTx/>
                <a:uFillTx/>
                <a:latin typeface="Arial" panose="020B0604020202020204" pitchFamily="34" charset="0"/>
                <a:cs typeface="Arial" panose="020B0604020202020204" pitchFamily="34" charset="0"/>
              </a:rPr>
              <a:t>Transferencia</a:t>
            </a:r>
            <a:r>
              <a:rPr kumimoji="0" lang="es-MX" altLang="es-MX" sz="1400" b="0" i="0" u="none" strike="noStrike" kern="0" cap="none" spc="0" normalizeH="0" baseline="0" noProof="0" dirty="0">
                <a:ln>
                  <a:noFill/>
                </a:ln>
                <a:solidFill>
                  <a:schemeClr val="tx1"/>
                </a:solidFill>
                <a:effectLst/>
                <a:uLnTx/>
                <a:uFillTx/>
                <a:latin typeface="Arial" panose="020B0604020202020204" pitchFamily="34" charset="0"/>
                <a:cs typeface="Arial" panose="020B0604020202020204" pitchFamily="34" charset="0"/>
              </a:rPr>
              <a:t> </a:t>
            </a:r>
            <a:r>
              <a:rPr kumimoji="0" lang="es-MX" altLang="es-MX" sz="1100" b="1" i="0" u="none" strike="noStrike" kern="0" cap="none" spc="0" normalizeH="0" baseline="0" noProof="0" dirty="0">
                <a:ln>
                  <a:noFill/>
                </a:ln>
                <a:solidFill>
                  <a:schemeClr val="tx1"/>
                </a:solidFill>
                <a:effectLst/>
                <a:uLnTx/>
                <a:uFillTx/>
                <a:latin typeface="Arial" panose="020B0604020202020204" pitchFamily="34" charset="0"/>
                <a:cs typeface="Arial" panose="020B0604020202020204" pitchFamily="34" charset="0"/>
              </a:rPr>
              <a:t>SPEI</a:t>
            </a:r>
            <a:r>
              <a:rPr kumimoji="0" lang="es-MX" altLang="es-MX" sz="1200" b="0" i="0" u="none" strike="noStrike" kern="0" cap="none" spc="0" normalizeH="0" baseline="0" noProof="0" dirty="0">
                <a:ln>
                  <a:noFill/>
                </a:ln>
                <a:solidFill>
                  <a:schemeClr val="tx1"/>
                </a:solidFill>
                <a:effectLst/>
                <a:uLnTx/>
                <a:uFillTx/>
                <a:latin typeface="Arial" panose="020B0604020202020204" pitchFamily="34" charset="0"/>
                <a:cs typeface="Arial" panose="020B0604020202020204" pitchFamily="34" charset="0"/>
              </a:rPr>
              <a:t> con </a:t>
            </a:r>
            <a:r>
              <a:rPr kumimoji="0" lang="es-MX" altLang="es-MX" sz="1000" b="1" i="0" u="none" strike="noStrike" kern="0" cap="none" spc="0" normalizeH="0" baseline="0" noProof="0" dirty="0">
                <a:ln>
                  <a:noFill/>
                </a:ln>
                <a:solidFill>
                  <a:schemeClr val="tx1"/>
                </a:solidFill>
                <a:effectLst/>
                <a:uLnTx/>
                <a:uFillTx/>
                <a:latin typeface="Arial" panose="020B0604020202020204" pitchFamily="34" charset="0"/>
                <a:cs typeface="Arial" panose="020B0604020202020204" pitchFamily="34" charset="0"/>
              </a:rPr>
              <a:t>BANXICO</a:t>
            </a:r>
            <a:endParaRPr kumimoji="0" lang="es-MX" altLang="es-MX" sz="1400" b="1" i="0" u="none" strike="noStrike" kern="0" cap="none" spc="0" normalizeH="0" baseline="0" noProof="0" dirty="0">
              <a:ln>
                <a:noFill/>
              </a:ln>
              <a:solidFill>
                <a:schemeClr val="tx1"/>
              </a:solidFill>
              <a:effectLst/>
              <a:uLnTx/>
              <a:uFillTx/>
              <a:latin typeface="Arial" panose="020B0604020202020204" pitchFamily="34" charset="0"/>
              <a:cs typeface="Arial" panose="020B0604020202020204" pitchFamily="34" charset="0"/>
            </a:endParaRPr>
          </a:p>
        </p:txBody>
      </p:sp>
      <p:cxnSp>
        <p:nvCxnSpPr>
          <p:cNvPr id="24" name="Conector recto de flecha 23"/>
          <p:cNvCxnSpPr/>
          <p:nvPr/>
        </p:nvCxnSpPr>
        <p:spPr>
          <a:xfrm flipH="1">
            <a:off x="1545207" y="4509120"/>
            <a:ext cx="1473200" cy="0"/>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25" name="CuadroTexto 32"/>
          <p:cNvSpPr txBox="1">
            <a:spLocks noChangeArrowheads="1"/>
          </p:cNvSpPr>
          <p:nvPr/>
        </p:nvSpPr>
        <p:spPr bwMode="auto">
          <a:xfrm>
            <a:off x="1585615" y="4509120"/>
            <a:ext cx="1546225"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s-MX" altLang="es-MX" sz="1000" b="1" i="0" u="none" strike="noStrike" kern="0" cap="none" spc="0" normalizeH="0" baseline="0" noProof="0" dirty="0">
                <a:ln>
                  <a:noFill/>
                </a:ln>
                <a:solidFill>
                  <a:schemeClr val="tx1"/>
                </a:solidFill>
                <a:effectLst/>
                <a:uLnTx/>
                <a:uFillTx/>
                <a:latin typeface="Arial" panose="020B0604020202020204" pitchFamily="34" charset="0"/>
                <a:cs typeface="Arial" panose="020B0604020202020204" pitchFamily="34" charset="0"/>
              </a:rPr>
              <a:t>Transferencia SPEI  BANXICO a:</a:t>
            </a:r>
          </a:p>
          <a:p>
            <a:pPr marL="0" marR="0" lvl="0" indent="0" defTabSz="914400" eaLnBrk="1" fontAlgn="auto" latinLnBrk="0" hangingPunct="1">
              <a:lnSpc>
                <a:spcPct val="100000"/>
              </a:lnSpc>
              <a:spcBef>
                <a:spcPts val="0"/>
              </a:spcBef>
              <a:spcAft>
                <a:spcPts val="0"/>
              </a:spcAft>
              <a:buClrTx/>
              <a:buSzTx/>
              <a:buFontTx/>
              <a:buNone/>
              <a:tabLst/>
              <a:defRPr/>
            </a:pPr>
            <a:r>
              <a:rPr kumimoji="0" lang="es-MX" altLang="es-MX" sz="1000" b="1" i="0" u="none" strike="noStrike" kern="0" cap="none" spc="0" normalizeH="0" baseline="0" noProof="0" dirty="0">
                <a:ln>
                  <a:noFill/>
                </a:ln>
                <a:solidFill>
                  <a:schemeClr val="tx1"/>
                </a:solidFill>
                <a:effectLst/>
                <a:uLnTx/>
                <a:uFillTx/>
                <a:latin typeface="Arial" panose="020B0604020202020204" pitchFamily="34" charset="0"/>
                <a:cs typeface="Arial" panose="020B0604020202020204" pitchFamily="34" charset="0"/>
              </a:rPr>
              <a:t>Banco del CENACE </a:t>
            </a:r>
            <a:endParaRPr kumimoji="0" lang="es-MX" altLang="es-MX" sz="1200" b="1" i="0" u="none" strike="noStrike" kern="0" cap="none" spc="0" normalizeH="0" baseline="0" noProof="0" dirty="0">
              <a:ln>
                <a:noFill/>
              </a:ln>
              <a:solidFill>
                <a:schemeClr val="tx1"/>
              </a:solidFill>
              <a:effectLst/>
              <a:uLnTx/>
              <a:uFillTx/>
              <a:latin typeface="Arial" panose="020B0604020202020204" pitchFamily="34" charset="0"/>
              <a:cs typeface="Arial" panose="020B0604020202020204" pitchFamily="34" charset="0"/>
            </a:endParaRPr>
          </a:p>
        </p:txBody>
      </p:sp>
      <p:pic>
        <p:nvPicPr>
          <p:cNvPr id="2" name="Imagen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51916" y="1986982"/>
            <a:ext cx="917479" cy="984286"/>
          </a:xfrm>
          <a:prstGeom prst="rect">
            <a:avLst/>
          </a:prstGeom>
        </p:spPr>
      </p:pic>
      <p:pic>
        <p:nvPicPr>
          <p:cNvPr id="26" name="Imagen 2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94728" y="3933056"/>
            <a:ext cx="917479" cy="984286"/>
          </a:xfrm>
          <a:prstGeom prst="rect">
            <a:avLst/>
          </a:prstGeom>
        </p:spPr>
      </p:pic>
      <p:pic>
        <p:nvPicPr>
          <p:cNvPr id="27" name="Imagen 2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6730" y="3884874"/>
            <a:ext cx="917479" cy="984286"/>
          </a:xfrm>
          <a:prstGeom prst="rect">
            <a:avLst/>
          </a:prstGeom>
        </p:spPr>
      </p:pic>
      <p:pic>
        <p:nvPicPr>
          <p:cNvPr id="28" name="Imagen 2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30785" y="3956882"/>
            <a:ext cx="917479" cy="984286"/>
          </a:xfrm>
          <a:prstGeom prst="rect">
            <a:avLst/>
          </a:prstGeom>
        </p:spPr>
      </p:pic>
      <p:pic>
        <p:nvPicPr>
          <p:cNvPr id="29" name="Imagen 2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957115" y="1944871"/>
            <a:ext cx="917479" cy="984286"/>
          </a:xfrm>
          <a:prstGeom prst="rect">
            <a:avLst/>
          </a:prstGeom>
        </p:spPr>
      </p:pic>
      <p:pic>
        <p:nvPicPr>
          <p:cNvPr id="32" name="Imagen 3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4179" y="1828204"/>
            <a:ext cx="1534047" cy="952724"/>
          </a:xfrm>
          <a:prstGeom prst="rect">
            <a:avLst/>
          </a:prstGeom>
        </p:spPr>
      </p:pic>
      <p:pic>
        <p:nvPicPr>
          <p:cNvPr id="34" name="Imagen 3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771800" y="5013176"/>
            <a:ext cx="965401" cy="965401"/>
          </a:xfrm>
          <a:prstGeom prst="rect">
            <a:avLst/>
          </a:prstGeom>
          <a:effectLst>
            <a:softEdge rad="12700"/>
          </a:effectLst>
        </p:spPr>
      </p:pic>
      <p:sp>
        <p:nvSpPr>
          <p:cNvPr id="35" name="CuadroTexto 34"/>
          <p:cNvSpPr txBox="1"/>
          <p:nvPr/>
        </p:nvSpPr>
        <p:spPr>
          <a:xfrm>
            <a:off x="1115616" y="5517232"/>
            <a:ext cx="2664296" cy="276999"/>
          </a:xfrm>
          <a:prstGeom prst="rect">
            <a:avLst/>
          </a:prstGeom>
          <a:noFill/>
        </p:spPr>
        <p:txBody>
          <a:bodyPr wrap="square" rtlCol="0">
            <a:spAutoFit/>
          </a:bodyPr>
          <a:lstStyle/>
          <a:p>
            <a:r>
              <a:rPr lang="es-MX" sz="1200" b="1" dirty="0"/>
              <a:t>Validación 72 horas</a:t>
            </a:r>
            <a:endParaRPr lang="es-MX" b="1" dirty="0"/>
          </a:p>
        </p:txBody>
      </p:sp>
      <p:sp>
        <p:nvSpPr>
          <p:cNvPr id="36" name="CuadroTexto 35"/>
          <p:cNvSpPr txBox="1"/>
          <p:nvPr/>
        </p:nvSpPr>
        <p:spPr>
          <a:xfrm>
            <a:off x="5004048" y="5373216"/>
            <a:ext cx="3672408" cy="553998"/>
          </a:xfrm>
          <a:prstGeom prst="rect">
            <a:avLst/>
          </a:prstGeom>
          <a:noFill/>
        </p:spPr>
        <p:txBody>
          <a:bodyPr wrap="square" rtlCol="0">
            <a:spAutoFit/>
          </a:bodyPr>
          <a:lstStyle/>
          <a:p>
            <a:r>
              <a:rPr lang="es-MX" sz="1200" b="1" dirty="0">
                <a:latin typeface="Arial" panose="020B0604020202020204" pitchFamily="34" charset="0"/>
                <a:cs typeface="Arial" panose="020B0604020202020204" pitchFamily="34" charset="0"/>
              </a:rPr>
              <a:t>En ambos casos la factura se emite 24 horas después de acreditado el pago.</a:t>
            </a:r>
            <a:r>
              <a:rPr lang="es-MX" dirty="0"/>
              <a:t> </a:t>
            </a:r>
          </a:p>
        </p:txBody>
      </p:sp>
    </p:spTree>
    <p:extLst>
      <p:ext uri="{BB962C8B-B14F-4D97-AF65-F5344CB8AC3E}">
        <p14:creationId xmlns:p14="http://schemas.microsoft.com/office/powerpoint/2010/main" val="307627863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p:cNvSpPr>
            <a:spLocks noGrp="1"/>
          </p:cNvSpPr>
          <p:nvPr>
            <p:ph type="ctrTitle"/>
          </p:nvPr>
        </p:nvSpPr>
        <p:spPr>
          <a:xfrm>
            <a:off x="755576" y="3501008"/>
            <a:ext cx="7772400" cy="1470025"/>
          </a:xfrm>
        </p:spPr>
        <p:txBody>
          <a:bodyPr>
            <a:normAutofit/>
          </a:bodyPr>
          <a:lstStyle/>
          <a:p>
            <a:r>
              <a:rPr lang="es-MX" sz="4000" dirty="0"/>
              <a:t>BASES DE LICITACIÓN Y JUNTA DE ACLARACIONES</a:t>
            </a:r>
          </a:p>
        </p:txBody>
      </p:sp>
    </p:spTree>
    <p:extLst>
      <p:ext uri="{BB962C8B-B14F-4D97-AF65-F5344CB8AC3E}">
        <p14:creationId xmlns:p14="http://schemas.microsoft.com/office/powerpoint/2010/main" val="158215071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MX" dirty="0"/>
              <a:t>Bases de Licitación</a:t>
            </a:r>
          </a:p>
        </p:txBody>
      </p:sp>
      <p:sp>
        <p:nvSpPr>
          <p:cNvPr id="3" name="Marcador de contenido 2"/>
          <p:cNvSpPr>
            <a:spLocks noGrp="1"/>
          </p:cNvSpPr>
          <p:nvPr>
            <p:ph idx="1"/>
          </p:nvPr>
        </p:nvSpPr>
        <p:spPr>
          <a:xfrm>
            <a:off x="484985" y="1916832"/>
            <a:ext cx="8229600" cy="4608513"/>
          </a:xfrm>
        </p:spPr>
        <p:txBody>
          <a:bodyPr/>
          <a:lstStyle/>
          <a:p>
            <a:pPr marL="0" indent="0" algn="just">
              <a:buNone/>
            </a:pPr>
            <a:r>
              <a:rPr lang="es-MX" sz="1800" dirty="0">
                <a:latin typeface="Arial" panose="020B0604020202020204" pitchFamily="34" charset="0"/>
                <a:cs typeface="Arial" panose="020B0604020202020204" pitchFamily="34" charset="0"/>
              </a:rPr>
              <a:t>Documento publico emitido por el CENACE, así como los anexos e instructivos.</a:t>
            </a:r>
          </a:p>
          <a:p>
            <a:pPr algn="just"/>
            <a:endParaRPr lang="es-MX" dirty="0">
              <a:latin typeface="Arial" panose="020B0604020202020204" pitchFamily="34" charset="0"/>
              <a:cs typeface="Arial" panose="020B0604020202020204" pitchFamily="34" charset="0"/>
            </a:endParaRPr>
          </a:p>
          <a:p>
            <a:pPr algn="just"/>
            <a:endParaRPr lang="es-MX" dirty="0">
              <a:latin typeface="Arial" panose="020B0604020202020204" pitchFamily="34" charset="0"/>
              <a:cs typeface="Arial" panose="020B0604020202020204" pitchFamily="34" charset="0"/>
            </a:endParaRPr>
          </a:p>
          <a:p>
            <a:pPr algn="just"/>
            <a:endParaRPr lang="es-MX" dirty="0">
              <a:latin typeface="Arial" panose="020B0604020202020204" pitchFamily="34" charset="0"/>
              <a:cs typeface="Arial" panose="020B0604020202020204" pitchFamily="34" charset="0"/>
            </a:endParaRPr>
          </a:p>
          <a:p>
            <a:pPr algn="just"/>
            <a:endParaRPr lang="es-MX" dirty="0">
              <a:latin typeface="Arial" panose="020B0604020202020204" pitchFamily="34" charset="0"/>
              <a:cs typeface="Arial" panose="020B0604020202020204" pitchFamily="34" charset="0"/>
            </a:endParaRPr>
          </a:p>
          <a:p>
            <a:pPr algn="just"/>
            <a:endParaRPr lang="es-MX" dirty="0">
              <a:latin typeface="Arial" panose="020B0604020202020204" pitchFamily="34" charset="0"/>
              <a:cs typeface="Arial" panose="020B0604020202020204" pitchFamily="34" charset="0"/>
            </a:endParaRPr>
          </a:p>
        </p:txBody>
      </p:sp>
      <p:sp>
        <p:nvSpPr>
          <p:cNvPr id="7" name="Rectángulo 6"/>
          <p:cNvSpPr/>
          <p:nvPr/>
        </p:nvSpPr>
        <p:spPr>
          <a:xfrm>
            <a:off x="755576" y="3173487"/>
            <a:ext cx="7632848" cy="615553"/>
          </a:xfrm>
          <a:prstGeom prst="rect">
            <a:avLst/>
          </a:prstGeom>
        </p:spPr>
        <p:txBody>
          <a:bodyPr wrap="square">
            <a:spAutoFit/>
          </a:bodyPr>
          <a:lstStyle/>
          <a:p>
            <a:r>
              <a:rPr lang="es-MX" dirty="0">
                <a:latin typeface="Arial" panose="020B0604020202020204" pitchFamily="34" charset="0"/>
                <a:cs typeface="Arial" panose="020B0604020202020204" pitchFamily="34" charset="0"/>
              </a:rPr>
              <a:t>Pagina Web de CENACE: </a:t>
            </a:r>
            <a:r>
              <a:rPr lang="es-MX" sz="1600" dirty="0">
                <a:latin typeface="Arial" panose="020B0604020202020204" pitchFamily="34" charset="0"/>
                <a:cs typeface="Arial" panose="020B0604020202020204" pitchFamily="34" charset="0"/>
                <a:hlinkClick r:id="rId2"/>
              </a:rPr>
              <a:t>http://www.cenace.gob.mx/Paginas/Publicas/MercadoOperacion/SubastasLP.aspx</a:t>
            </a:r>
            <a:r>
              <a:rPr lang="es-MX" sz="1600" dirty="0">
                <a:latin typeface="Arial" panose="020B0604020202020204" pitchFamily="34" charset="0"/>
                <a:cs typeface="Arial" panose="020B0604020202020204" pitchFamily="34" charset="0"/>
              </a:rPr>
              <a:t> </a:t>
            </a:r>
          </a:p>
        </p:txBody>
      </p:sp>
      <p:graphicFrame>
        <p:nvGraphicFramePr>
          <p:cNvPr id="4" name="Tabla 3"/>
          <p:cNvGraphicFramePr>
            <a:graphicFrameLocks noGrp="1"/>
          </p:cNvGraphicFramePr>
          <p:nvPr>
            <p:extLst>
              <p:ext uri="{D42A27DB-BD31-4B8C-83A1-F6EECF244321}">
                <p14:modId xmlns:p14="http://schemas.microsoft.com/office/powerpoint/2010/main" val="3947189734"/>
              </p:ext>
            </p:extLst>
          </p:nvPr>
        </p:nvGraphicFramePr>
        <p:xfrm>
          <a:off x="1403648" y="4509120"/>
          <a:ext cx="6096000" cy="741680"/>
        </p:xfrm>
        <a:graphic>
          <a:graphicData uri="http://schemas.openxmlformats.org/drawingml/2006/table">
            <a:tbl>
              <a:tblPr firstRow="1" bandRow="1">
                <a:tableStyleId>{FABFCF23-3B69-468F-B69F-88F6DE6A72F2}</a:tableStyleId>
              </a:tblPr>
              <a:tblGrid>
                <a:gridCol w="3048000">
                  <a:extLst>
                    <a:ext uri="{9D8B030D-6E8A-4147-A177-3AD203B41FA5}">
                      <a16:colId xmlns="" xmlns:a16="http://schemas.microsoft.com/office/drawing/2014/main" val="20000"/>
                    </a:ext>
                  </a:extLst>
                </a:gridCol>
                <a:gridCol w="3048000">
                  <a:extLst>
                    <a:ext uri="{9D8B030D-6E8A-4147-A177-3AD203B41FA5}">
                      <a16:colId xmlns="" xmlns:a16="http://schemas.microsoft.com/office/drawing/2014/main" val="20001"/>
                    </a:ext>
                  </a:extLst>
                </a:gridCol>
              </a:tblGrid>
              <a:tr h="370840">
                <a:tc>
                  <a:txBody>
                    <a:bodyPr/>
                    <a:lstStyle/>
                    <a:p>
                      <a:pPr algn="ctr"/>
                      <a:r>
                        <a:rPr lang="es-MX" dirty="0"/>
                        <a:t>Bases</a:t>
                      </a:r>
                      <a:r>
                        <a:rPr lang="es-MX" baseline="0" dirty="0"/>
                        <a:t> Preliminares</a:t>
                      </a:r>
                      <a:endParaRPr lang="es-MX" dirty="0"/>
                    </a:p>
                  </a:txBody>
                  <a:tcPr/>
                </a:tc>
                <a:tc>
                  <a:txBody>
                    <a:bodyPr/>
                    <a:lstStyle/>
                    <a:p>
                      <a:pPr algn="ctr"/>
                      <a:r>
                        <a:rPr lang="es-MX" dirty="0"/>
                        <a:t>Bases Finales</a:t>
                      </a:r>
                    </a:p>
                  </a:txBody>
                  <a:tcPr/>
                </a:tc>
                <a:extLst>
                  <a:ext uri="{0D108BD9-81ED-4DB2-BD59-A6C34878D82A}">
                    <a16:rowId xmlns="" xmlns:a16="http://schemas.microsoft.com/office/drawing/2014/main" val="10000"/>
                  </a:ext>
                </a:extLst>
              </a:tr>
              <a:tr h="370840">
                <a:tc>
                  <a:txBody>
                    <a:bodyPr/>
                    <a:lstStyle/>
                    <a:p>
                      <a:pPr algn="ctr"/>
                      <a:r>
                        <a:rPr lang="es-MX" dirty="0"/>
                        <a:t>abril de 2017</a:t>
                      </a:r>
                    </a:p>
                  </a:txBody>
                  <a:tcPr/>
                </a:tc>
                <a:tc>
                  <a:txBody>
                    <a:bodyPr/>
                    <a:lstStyle/>
                    <a:p>
                      <a:pPr algn="ctr"/>
                      <a:r>
                        <a:rPr lang="es-MX" dirty="0"/>
                        <a:t>Calendario</a:t>
                      </a:r>
                      <a:r>
                        <a:rPr lang="es-MX" baseline="0" dirty="0"/>
                        <a:t> de la Subasta</a:t>
                      </a:r>
                      <a:endParaRPr lang="es-MX" dirty="0"/>
                    </a:p>
                  </a:txBody>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134091829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MX" sz="2800" dirty="0"/>
              <a:t>Contenido </a:t>
            </a:r>
          </a:p>
        </p:txBody>
      </p:sp>
      <p:graphicFrame>
        <p:nvGraphicFramePr>
          <p:cNvPr id="4" name="Marcador de contenido 3"/>
          <p:cNvGraphicFramePr>
            <a:graphicFrameLocks noGrp="1"/>
          </p:cNvGraphicFramePr>
          <p:nvPr>
            <p:ph idx="1"/>
            <p:extLst>
              <p:ext uri="{D42A27DB-BD31-4B8C-83A1-F6EECF244321}">
                <p14:modId xmlns:p14="http://schemas.microsoft.com/office/powerpoint/2010/main" val="803137043"/>
              </p:ext>
            </p:extLst>
          </p:nvPr>
        </p:nvGraphicFramePr>
        <p:xfrm>
          <a:off x="457200" y="1484313"/>
          <a:ext cx="8229600" cy="460851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Rectángulo 4"/>
          <p:cNvSpPr/>
          <p:nvPr/>
        </p:nvSpPr>
        <p:spPr>
          <a:xfrm>
            <a:off x="1835696" y="1628800"/>
            <a:ext cx="490840" cy="369332"/>
          </a:xfrm>
          <a:prstGeom prst="rect">
            <a:avLst/>
          </a:prstGeom>
        </p:spPr>
        <p:txBody>
          <a:bodyPr wrap="none">
            <a:spAutoFit/>
          </a:bodyPr>
          <a:lstStyle/>
          <a:p>
            <a:r>
              <a:rPr lang="es-MX" b="1" dirty="0"/>
              <a:t>❶</a:t>
            </a:r>
          </a:p>
        </p:txBody>
      </p:sp>
      <p:sp>
        <p:nvSpPr>
          <p:cNvPr id="6" name="Rectángulo 5"/>
          <p:cNvSpPr/>
          <p:nvPr/>
        </p:nvSpPr>
        <p:spPr>
          <a:xfrm>
            <a:off x="4427984" y="1628800"/>
            <a:ext cx="490840" cy="369332"/>
          </a:xfrm>
          <a:prstGeom prst="rect">
            <a:avLst/>
          </a:prstGeom>
        </p:spPr>
        <p:txBody>
          <a:bodyPr wrap="none">
            <a:spAutoFit/>
          </a:bodyPr>
          <a:lstStyle/>
          <a:p>
            <a:r>
              <a:rPr lang="es-MX" b="1" dirty="0"/>
              <a:t>❷</a:t>
            </a:r>
          </a:p>
        </p:txBody>
      </p:sp>
      <p:sp>
        <p:nvSpPr>
          <p:cNvPr id="7" name="Rectángulo 6"/>
          <p:cNvSpPr/>
          <p:nvPr/>
        </p:nvSpPr>
        <p:spPr>
          <a:xfrm>
            <a:off x="6948264" y="1626734"/>
            <a:ext cx="490840" cy="369332"/>
          </a:xfrm>
          <a:prstGeom prst="rect">
            <a:avLst/>
          </a:prstGeom>
        </p:spPr>
        <p:txBody>
          <a:bodyPr wrap="none">
            <a:spAutoFit/>
          </a:bodyPr>
          <a:lstStyle/>
          <a:p>
            <a:r>
              <a:rPr lang="es-MX" b="1" dirty="0"/>
              <a:t>❸</a:t>
            </a:r>
          </a:p>
        </p:txBody>
      </p:sp>
      <p:sp>
        <p:nvSpPr>
          <p:cNvPr id="8" name="Rectángulo 7"/>
          <p:cNvSpPr/>
          <p:nvPr/>
        </p:nvSpPr>
        <p:spPr>
          <a:xfrm>
            <a:off x="1835696" y="3140968"/>
            <a:ext cx="490840" cy="369332"/>
          </a:xfrm>
          <a:prstGeom prst="rect">
            <a:avLst/>
          </a:prstGeom>
        </p:spPr>
        <p:txBody>
          <a:bodyPr wrap="none">
            <a:spAutoFit/>
          </a:bodyPr>
          <a:lstStyle/>
          <a:p>
            <a:r>
              <a:rPr lang="es-MX" b="1" dirty="0"/>
              <a:t>❹</a:t>
            </a:r>
          </a:p>
        </p:txBody>
      </p:sp>
      <p:sp>
        <p:nvSpPr>
          <p:cNvPr id="9" name="Rectángulo 8"/>
          <p:cNvSpPr/>
          <p:nvPr/>
        </p:nvSpPr>
        <p:spPr>
          <a:xfrm>
            <a:off x="4424285" y="3140968"/>
            <a:ext cx="490840" cy="369332"/>
          </a:xfrm>
          <a:prstGeom prst="rect">
            <a:avLst/>
          </a:prstGeom>
        </p:spPr>
        <p:txBody>
          <a:bodyPr wrap="none">
            <a:spAutoFit/>
          </a:bodyPr>
          <a:lstStyle/>
          <a:p>
            <a:r>
              <a:rPr lang="es-MX" b="1" dirty="0"/>
              <a:t>❺</a:t>
            </a:r>
          </a:p>
        </p:txBody>
      </p:sp>
      <p:sp>
        <p:nvSpPr>
          <p:cNvPr id="10" name="Rectángulo 9"/>
          <p:cNvSpPr/>
          <p:nvPr/>
        </p:nvSpPr>
        <p:spPr>
          <a:xfrm>
            <a:off x="6948264" y="3140968"/>
            <a:ext cx="490840" cy="369332"/>
          </a:xfrm>
          <a:prstGeom prst="rect">
            <a:avLst/>
          </a:prstGeom>
        </p:spPr>
        <p:txBody>
          <a:bodyPr wrap="none">
            <a:spAutoFit/>
          </a:bodyPr>
          <a:lstStyle/>
          <a:p>
            <a:r>
              <a:rPr lang="es-MX" b="1" dirty="0"/>
              <a:t>❻</a:t>
            </a:r>
          </a:p>
        </p:txBody>
      </p:sp>
      <p:sp>
        <p:nvSpPr>
          <p:cNvPr id="11" name="Rectángulo 10"/>
          <p:cNvSpPr/>
          <p:nvPr/>
        </p:nvSpPr>
        <p:spPr>
          <a:xfrm>
            <a:off x="3059832" y="4521826"/>
            <a:ext cx="490840" cy="369332"/>
          </a:xfrm>
          <a:prstGeom prst="rect">
            <a:avLst/>
          </a:prstGeom>
        </p:spPr>
        <p:txBody>
          <a:bodyPr wrap="none">
            <a:spAutoFit/>
          </a:bodyPr>
          <a:lstStyle/>
          <a:p>
            <a:r>
              <a:rPr lang="es-MX" b="1" dirty="0"/>
              <a:t>❼</a:t>
            </a:r>
          </a:p>
        </p:txBody>
      </p:sp>
      <p:sp>
        <p:nvSpPr>
          <p:cNvPr id="12" name="Rectángulo 11"/>
          <p:cNvSpPr/>
          <p:nvPr/>
        </p:nvSpPr>
        <p:spPr>
          <a:xfrm>
            <a:off x="5652120" y="4538412"/>
            <a:ext cx="490840" cy="369332"/>
          </a:xfrm>
          <a:prstGeom prst="rect">
            <a:avLst/>
          </a:prstGeom>
        </p:spPr>
        <p:txBody>
          <a:bodyPr wrap="none">
            <a:spAutoFit/>
          </a:bodyPr>
          <a:lstStyle/>
          <a:p>
            <a:r>
              <a:rPr lang="es-MX" b="1" dirty="0"/>
              <a:t>❽</a:t>
            </a:r>
          </a:p>
        </p:txBody>
      </p:sp>
    </p:spTree>
    <p:extLst>
      <p:ext uri="{BB962C8B-B14F-4D97-AF65-F5344CB8AC3E}">
        <p14:creationId xmlns:p14="http://schemas.microsoft.com/office/powerpoint/2010/main" val="47852457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MX" dirty="0"/>
              <a:t>Junta de Aclaraciones</a:t>
            </a:r>
          </a:p>
        </p:txBody>
      </p:sp>
      <p:sp>
        <p:nvSpPr>
          <p:cNvPr id="3" name="Marcador de contenido 2"/>
          <p:cNvSpPr>
            <a:spLocks noGrp="1"/>
          </p:cNvSpPr>
          <p:nvPr>
            <p:ph idx="1"/>
          </p:nvPr>
        </p:nvSpPr>
        <p:spPr>
          <a:xfrm>
            <a:off x="971600" y="1844824"/>
            <a:ext cx="7355160" cy="3888432"/>
          </a:xfrm>
        </p:spPr>
        <p:txBody>
          <a:bodyPr>
            <a:noAutofit/>
          </a:bodyPr>
          <a:lstStyle/>
          <a:p>
            <a:pPr marL="0" indent="0">
              <a:buNone/>
            </a:pPr>
            <a:r>
              <a:rPr lang="es-MX" sz="1800" b="1" dirty="0">
                <a:latin typeface="Arial" panose="020B0604020202020204" pitchFamily="34" charset="0"/>
                <a:cs typeface="Arial" panose="020B0604020202020204" pitchFamily="34" charset="0"/>
              </a:rPr>
              <a:t>Objeto</a:t>
            </a:r>
          </a:p>
          <a:p>
            <a:pPr marL="0" lvl="2" algn="just"/>
            <a:r>
              <a:rPr lang="es-ES_tradnl" sz="1800" dirty="0">
                <a:latin typeface="Arial" panose="020B0604020202020204" pitchFamily="34" charset="0"/>
                <a:cs typeface="Arial" panose="020B0604020202020204" pitchFamily="34" charset="0"/>
              </a:rPr>
              <a:t>Recibir y atender las preguntas o solicitudes de relacionadas con el contenido de las Bases de Licitación.</a:t>
            </a:r>
          </a:p>
          <a:p>
            <a:endParaRPr lang="es-ES_tradnl" sz="1800" dirty="0">
              <a:latin typeface="Arial" panose="020B0604020202020204" pitchFamily="34" charset="0"/>
              <a:cs typeface="Arial" panose="020B0604020202020204" pitchFamily="34" charset="0"/>
            </a:endParaRPr>
          </a:p>
          <a:p>
            <a:pPr marL="0" indent="0">
              <a:buNone/>
            </a:pPr>
            <a:r>
              <a:rPr lang="es-ES_tradnl" sz="1800" b="1" dirty="0">
                <a:latin typeface="Arial" panose="020B0604020202020204" pitchFamily="34" charset="0"/>
                <a:cs typeface="Arial" panose="020B0604020202020204" pitchFamily="34" charset="0"/>
              </a:rPr>
              <a:t>Participantes</a:t>
            </a:r>
          </a:p>
          <a:p>
            <a:r>
              <a:rPr lang="es-ES_tradnl" sz="1800" dirty="0">
                <a:latin typeface="Arial" panose="020B0604020202020204" pitchFamily="34" charset="0"/>
                <a:cs typeface="Arial" panose="020B0604020202020204" pitchFamily="34" charset="0"/>
              </a:rPr>
              <a:t>Cualquier Interesado, Comprador Potencial o Licitante.</a:t>
            </a:r>
          </a:p>
          <a:p>
            <a:endParaRPr lang="es-ES_tradnl" sz="1800" dirty="0">
              <a:latin typeface="Arial" panose="020B0604020202020204" pitchFamily="34" charset="0"/>
              <a:cs typeface="Arial" panose="020B0604020202020204" pitchFamily="34" charset="0"/>
            </a:endParaRPr>
          </a:p>
          <a:p>
            <a:pPr marL="0" indent="0">
              <a:buNone/>
            </a:pPr>
            <a:r>
              <a:rPr lang="es-ES_tradnl" sz="1800" b="1" dirty="0">
                <a:latin typeface="Arial" panose="020B0604020202020204" pitchFamily="34" charset="0"/>
                <a:cs typeface="Arial" panose="020B0604020202020204" pitchFamily="34" charset="0"/>
              </a:rPr>
              <a:t>Requisitos</a:t>
            </a:r>
          </a:p>
          <a:p>
            <a:pPr marL="285750" lvl="2" indent="-285750" algn="just"/>
            <a:r>
              <a:rPr lang="es-ES_tradnl" sz="1800" dirty="0">
                <a:latin typeface="Arial" panose="020B0604020202020204" pitchFamily="34" charset="0"/>
                <a:cs typeface="Arial" panose="020B0604020202020204" pitchFamily="34" charset="0"/>
              </a:rPr>
              <a:t>Cubrir el costo por la adquisición de las Bases de Licitación.</a:t>
            </a:r>
          </a:p>
          <a:p>
            <a:pPr algn="just"/>
            <a:r>
              <a:rPr lang="es-MX" sz="1800" dirty="0">
                <a:latin typeface="Arial" panose="020B0604020202020204" pitchFamily="34" charset="0"/>
                <a:cs typeface="Arial" panose="020B0604020202020204" pitchFamily="34" charset="0"/>
              </a:rPr>
              <a:t>Presentar las preguntas o aclaraciones a través del Sitio en las fechas establecidas.</a:t>
            </a:r>
          </a:p>
          <a:p>
            <a:endParaRPr lang="es-MX" sz="18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78041224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MX" dirty="0"/>
              <a:t>Forma de Participación</a:t>
            </a:r>
          </a:p>
        </p:txBody>
      </p:sp>
      <p:sp>
        <p:nvSpPr>
          <p:cNvPr id="4" name="Rectángulo 3"/>
          <p:cNvSpPr/>
          <p:nvPr/>
        </p:nvSpPr>
        <p:spPr>
          <a:xfrm>
            <a:off x="482802" y="1484784"/>
            <a:ext cx="3441125" cy="1440160"/>
          </a:xfrm>
          <a:prstGeom prst="rect">
            <a:avLst/>
          </a:prstGeom>
        </p:spPr>
        <p:style>
          <a:lnRef idx="2">
            <a:schemeClr val="accent5"/>
          </a:lnRef>
          <a:fillRef idx="1">
            <a:schemeClr val="lt1"/>
          </a:fillRef>
          <a:effectRef idx="0">
            <a:schemeClr val="accent5"/>
          </a:effectRef>
          <a:fontRef idx="minor">
            <a:schemeClr val="dk1"/>
          </a:fontRef>
        </p:style>
        <p:txBody>
          <a:bodyPr rtlCol="0" anchor="ctr"/>
          <a:lstStyle/>
          <a:p>
            <a:pPr algn="just"/>
            <a:r>
              <a:rPr lang="es-MX" dirty="0"/>
              <a:t>El participante envía las preguntas:</a:t>
            </a:r>
          </a:p>
          <a:p>
            <a:pPr marL="285750" indent="-285750" algn="just">
              <a:buFont typeface="Arial" panose="020B0604020202020204" pitchFamily="34" charset="0"/>
              <a:buChar char="•"/>
            </a:pPr>
            <a:r>
              <a:rPr lang="es-MX" dirty="0"/>
              <a:t>A través del Sitio</a:t>
            </a:r>
          </a:p>
          <a:p>
            <a:pPr marL="285750" indent="-285750" algn="just">
              <a:buFont typeface="Arial" panose="020B0604020202020204" pitchFamily="34" charset="0"/>
              <a:buChar char="•"/>
            </a:pPr>
            <a:r>
              <a:rPr lang="es-MX" dirty="0"/>
              <a:t>En el periodo establecido</a:t>
            </a:r>
          </a:p>
        </p:txBody>
      </p:sp>
      <p:sp>
        <p:nvSpPr>
          <p:cNvPr id="5" name="Flecha derecha 4"/>
          <p:cNvSpPr/>
          <p:nvPr/>
        </p:nvSpPr>
        <p:spPr>
          <a:xfrm>
            <a:off x="4369096" y="1916832"/>
            <a:ext cx="936104" cy="43204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6" name="Rectángulo 5"/>
          <p:cNvSpPr/>
          <p:nvPr/>
        </p:nvSpPr>
        <p:spPr>
          <a:xfrm>
            <a:off x="5796136" y="1484784"/>
            <a:ext cx="2890664" cy="1440160"/>
          </a:xfrm>
          <a:prstGeom prst="rect">
            <a:avLst/>
          </a:prstGeom>
        </p:spPr>
        <p:style>
          <a:lnRef idx="2">
            <a:schemeClr val="accent5"/>
          </a:lnRef>
          <a:fillRef idx="1">
            <a:schemeClr val="lt1"/>
          </a:fillRef>
          <a:effectRef idx="0">
            <a:schemeClr val="accent5"/>
          </a:effectRef>
          <a:fontRef idx="minor">
            <a:schemeClr val="dk1"/>
          </a:fontRef>
        </p:style>
        <p:txBody>
          <a:bodyPr rtlCol="0" anchor="ctr"/>
          <a:lstStyle/>
          <a:p>
            <a:pPr algn="just"/>
            <a:r>
              <a:rPr lang="es-MX" dirty="0"/>
              <a:t>El CENACE publica las preguntas y respuestas en el Sitio</a:t>
            </a:r>
          </a:p>
        </p:txBody>
      </p:sp>
      <p:sp>
        <p:nvSpPr>
          <p:cNvPr id="7" name="Flecha abajo 6"/>
          <p:cNvSpPr/>
          <p:nvPr/>
        </p:nvSpPr>
        <p:spPr>
          <a:xfrm>
            <a:off x="7236296" y="3041318"/>
            <a:ext cx="288032" cy="432048"/>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8" name="Rectángulo 7"/>
          <p:cNvSpPr/>
          <p:nvPr/>
        </p:nvSpPr>
        <p:spPr>
          <a:xfrm>
            <a:off x="5765304" y="3589740"/>
            <a:ext cx="2921496" cy="1584176"/>
          </a:xfrm>
          <a:prstGeom prst="rect">
            <a:avLst/>
          </a:prstGeom>
        </p:spPr>
        <p:style>
          <a:lnRef idx="2">
            <a:schemeClr val="accent5"/>
          </a:lnRef>
          <a:fillRef idx="1">
            <a:schemeClr val="lt1"/>
          </a:fillRef>
          <a:effectRef idx="0">
            <a:schemeClr val="accent5"/>
          </a:effectRef>
          <a:fontRef idx="minor">
            <a:schemeClr val="dk1"/>
          </a:fontRef>
        </p:style>
        <p:txBody>
          <a:bodyPr rtlCol="0" anchor="ctr"/>
          <a:lstStyle/>
          <a:p>
            <a:pPr algn="just"/>
            <a:r>
              <a:rPr lang="es-MX" dirty="0"/>
              <a:t>El participante envía las repreguntas:</a:t>
            </a:r>
          </a:p>
          <a:p>
            <a:pPr marL="285750" indent="-285750" algn="just">
              <a:buFont typeface="Arial" panose="020B0604020202020204" pitchFamily="34" charset="0"/>
              <a:buChar char="•"/>
            </a:pPr>
            <a:r>
              <a:rPr lang="es-MX" dirty="0"/>
              <a:t>A través del Sitio</a:t>
            </a:r>
          </a:p>
          <a:p>
            <a:pPr marL="285750" indent="-285750" algn="just">
              <a:buFont typeface="Arial" panose="020B0604020202020204" pitchFamily="34" charset="0"/>
              <a:buChar char="•"/>
            </a:pPr>
            <a:r>
              <a:rPr lang="es-MX" dirty="0"/>
              <a:t>En el periodo establecido</a:t>
            </a:r>
          </a:p>
        </p:txBody>
      </p:sp>
      <p:sp>
        <p:nvSpPr>
          <p:cNvPr id="9" name="Flecha derecha 8"/>
          <p:cNvSpPr/>
          <p:nvPr/>
        </p:nvSpPr>
        <p:spPr>
          <a:xfrm rot="10800000">
            <a:off x="4585120" y="4096814"/>
            <a:ext cx="720080" cy="38830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10" name="Rectángulo 9"/>
          <p:cNvSpPr/>
          <p:nvPr/>
        </p:nvSpPr>
        <p:spPr>
          <a:xfrm>
            <a:off x="487241" y="3589740"/>
            <a:ext cx="3441125" cy="1383637"/>
          </a:xfrm>
          <a:prstGeom prst="rect">
            <a:avLst/>
          </a:prstGeom>
        </p:spPr>
        <p:style>
          <a:lnRef idx="2">
            <a:schemeClr val="accent5"/>
          </a:lnRef>
          <a:fillRef idx="1">
            <a:schemeClr val="lt1"/>
          </a:fillRef>
          <a:effectRef idx="0">
            <a:schemeClr val="accent5"/>
          </a:effectRef>
          <a:fontRef idx="minor">
            <a:schemeClr val="dk1"/>
          </a:fontRef>
        </p:style>
        <p:txBody>
          <a:bodyPr rtlCol="0" anchor="ctr"/>
          <a:lstStyle/>
          <a:p>
            <a:pPr algn="just"/>
            <a:r>
              <a:rPr lang="es-MX" dirty="0"/>
              <a:t>CENACE publica las repreguntas y respuestas en el Sitio</a:t>
            </a:r>
          </a:p>
        </p:txBody>
      </p:sp>
      <p:sp>
        <p:nvSpPr>
          <p:cNvPr id="11" name="Elipse 10"/>
          <p:cNvSpPr/>
          <p:nvPr/>
        </p:nvSpPr>
        <p:spPr>
          <a:xfrm>
            <a:off x="3563887" y="2564904"/>
            <a:ext cx="360040" cy="360040"/>
          </a:xfrm>
          <a:prstGeom prst="ellipse">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es-MX" dirty="0"/>
              <a:t>1</a:t>
            </a:r>
          </a:p>
        </p:txBody>
      </p:sp>
      <p:sp>
        <p:nvSpPr>
          <p:cNvPr id="12" name="Elipse 11"/>
          <p:cNvSpPr/>
          <p:nvPr/>
        </p:nvSpPr>
        <p:spPr>
          <a:xfrm>
            <a:off x="8326760" y="2564904"/>
            <a:ext cx="360040" cy="360040"/>
          </a:xfrm>
          <a:prstGeom prst="ellipse">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es-MX" dirty="0"/>
              <a:t>2</a:t>
            </a:r>
          </a:p>
        </p:txBody>
      </p:sp>
      <p:sp>
        <p:nvSpPr>
          <p:cNvPr id="13" name="Elipse 12"/>
          <p:cNvSpPr/>
          <p:nvPr/>
        </p:nvSpPr>
        <p:spPr>
          <a:xfrm>
            <a:off x="8359605" y="4845427"/>
            <a:ext cx="360040" cy="360040"/>
          </a:xfrm>
          <a:prstGeom prst="ellipse">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es-MX" dirty="0"/>
              <a:t>3</a:t>
            </a:r>
          </a:p>
        </p:txBody>
      </p:sp>
      <p:sp>
        <p:nvSpPr>
          <p:cNvPr id="14" name="Elipse 13"/>
          <p:cNvSpPr/>
          <p:nvPr/>
        </p:nvSpPr>
        <p:spPr>
          <a:xfrm>
            <a:off x="3581127" y="4613337"/>
            <a:ext cx="360040" cy="360040"/>
          </a:xfrm>
          <a:prstGeom prst="ellipse">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es-MX" dirty="0"/>
              <a:t>4</a:t>
            </a:r>
          </a:p>
        </p:txBody>
      </p:sp>
      <p:pic>
        <p:nvPicPr>
          <p:cNvPr id="17" name="Marcador de contenido 16"/>
          <p:cNvPicPr>
            <a:picLocks noGrp="1" noChangeAspect="1"/>
          </p:cNvPicPr>
          <p:nvPr>
            <p:ph idx="1"/>
          </p:nvPr>
        </p:nvPicPr>
        <p:blipFill>
          <a:blip r:embed="rId2"/>
          <a:stretch>
            <a:fillRect/>
          </a:stretch>
        </p:blipFill>
        <p:spPr>
          <a:xfrm>
            <a:off x="502500" y="5445224"/>
            <a:ext cx="531697" cy="531697"/>
          </a:xfrm>
          <a:prstGeom prst="rect">
            <a:avLst/>
          </a:prstGeom>
        </p:spPr>
      </p:pic>
      <p:sp>
        <p:nvSpPr>
          <p:cNvPr id="21" name="Marcador de contenido 2"/>
          <p:cNvSpPr txBox="1">
            <a:spLocks/>
          </p:cNvSpPr>
          <p:nvPr/>
        </p:nvSpPr>
        <p:spPr>
          <a:xfrm>
            <a:off x="1028291" y="5565778"/>
            <a:ext cx="7658509" cy="441991"/>
          </a:xfrm>
          <a:prstGeom prst="rect">
            <a:avLst/>
          </a:prstGeom>
        </p:spPr>
        <p:txBody>
          <a:bodyPr vert="horz" lIns="91440" tIns="45720" rIns="91440" bIns="45720" rtlCol="0">
            <a:noAutofit/>
          </a:bodyPr>
          <a:lstStyle>
            <a:lvl1pPr marL="0" indent="0" algn="l" defTabSz="914400" rtl="0" eaLnBrk="1" latinLnBrk="0" hangingPunct="1">
              <a:spcBef>
                <a:spcPct val="20000"/>
              </a:spcBef>
              <a:buFont typeface="Arial" pitchFamily="34" charset="0"/>
              <a:buNone/>
              <a:defRPr sz="1500" kern="1200">
                <a:solidFill>
                  <a:schemeClr val="tx1"/>
                </a:solidFill>
                <a:latin typeface="+mn-lt"/>
                <a:ea typeface="+mn-ea"/>
                <a:cs typeface="+mn-cs"/>
              </a:defRPr>
            </a:lvl1pPr>
            <a:lvl2pPr marL="268288" indent="4763" algn="l" defTabSz="914400" rtl="0" eaLnBrk="1" latinLnBrk="0" hangingPunct="1">
              <a:spcBef>
                <a:spcPct val="20000"/>
              </a:spcBef>
              <a:buFont typeface="Arial" pitchFamily="34" charset="0"/>
              <a:buNone/>
              <a:defRPr sz="1500" kern="1200">
                <a:solidFill>
                  <a:schemeClr val="tx1"/>
                </a:solidFill>
                <a:latin typeface="+mn-lt"/>
                <a:ea typeface="+mn-ea"/>
                <a:cs typeface="+mn-cs"/>
              </a:defRPr>
            </a:lvl2pPr>
            <a:lvl3pPr marL="623888" indent="0" algn="l" defTabSz="914400" rtl="0" eaLnBrk="1" latinLnBrk="0" hangingPunct="1">
              <a:spcBef>
                <a:spcPct val="20000"/>
              </a:spcBef>
              <a:buFont typeface="Arial" pitchFamily="34" charset="0"/>
              <a:buNone/>
              <a:defRPr sz="1500" kern="1200">
                <a:solidFill>
                  <a:schemeClr val="tx1"/>
                </a:solidFill>
                <a:latin typeface="+mn-lt"/>
                <a:ea typeface="+mn-ea"/>
                <a:cs typeface="+mn-cs"/>
              </a:defRPr>
            </a:lvl3pPr>
            <a:lvl4pPr marL="993775" indent="0" algn="l" defTabSz="914400" rtl="0" eaLnBrk="1" latinLnBrk="0" hangingPunct="1">
              <a:spcBef>
                <a:spcPct val="20000"/>
              </a:spcBef>
              <a:buFont typeface="Arial" pitchFamily="34" charset="0"/>
              <a:buNone/>
              <a:defRPr sz="1500" kern="1200">
                <a:solidFill>
                  <a:schemeClr val="tx1"/>
                </a:solidFill>
                <a:latin typeface="+mn-lt"/>
                <a:ea typeface="+mn-ea"/>
                <a:cs typeface="+mn-cs"/>
              </a:defRPr>
            </a:lvl4pPr>
            <a:lvl5pPr marL="1344613" indent="0" algn="l" defTabSz="914400" rtl="0" eaLnBrk="1" latinLnBrk="0" hangingPunct="1">
              <a:spcBef>
                <a:spcPct val="20000"/>
              </a:spcBef>
              <a:buFont typeface="Arial" pitchFamily="34" charset="0"/>
              <a:buNone/>
              <a:defRPr sz="15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just"/>
            <a:r>
              <a:rPr lang="es-MX" sz="1400" dirty="0"/>
              <a:t>Las preguntas, repreguntas y respuestas serán publicadas en el Sitio, por lo cual se recomienda </a:t>
            </a:r>
            <a:r>
              <a:rPr lang="es-ES_tradnl" sz="1400" dirty="0"/>
              <a:t>cuidar no incluir información considerada como sensible, estratégica, confidencial o reservada.</a:t>
            </a:r>
            <a:endParaRPr lang="es-MX" sz="1400" dirty="0"/>
          </a:p>
          <a:p>
            <a:endParaRPr lang="es-MX" sz="1400" dirty="0"/>
          </a:p>
        </p:txBody>
      </p:sp>
    </p:spTree>
    <p:extLst>
      <p:ext uri="{BB962C8B-B14F-4D97-AF65-F5344CB8AC3E}">
        <p14:creationId xmlns:p14="http://schemas.microsoft.com/office/powerpoint/2010/main" val="323309960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MX" dirty="0"/>
              <a:t>Generalidades</a:t>
            </a:r>
          </a:p>
        </p:txBody>
      </p:sp>
      <p:sp>
        <p:nvSpPr>
          <p:cNvPr id="3" name="Marcador de contenido 2"/>
          <p:cNvSpPr>
            <a:spLocks noGrp="1"/>
          </p:cNvSpPr>
          <p:nvPr>
            <p:ph idx="1"/>
          </p:nvPr>
        </p:nvSpPr>
        <p:spPr>
          <a:xfrm>
            <a:off x="971600" y="1988840"/>
            <a:ext cx="7211144" cy="3384376"/>
          </a:xfrm>
        </p:spPr>
        <p:txBody>
          <a:bodyPr>
            <a:normAutofit/>
          </a:bodyPr>
          <a:lstStyle/>
          <a:p>
            <a:pPr marL="0" indent="0">
              <a:buNone/>
            </a:pPr>
            <a:r>
              <a:rPr lang="es-MX" sz="1800" b="1" dirty="0">
                <a:latin typeface="Arial" panose="020B0604020202020204" pitchFamily="34" charset="0"/>
                <a:cs typeface="Arial" panose="020B0604020202020204" pitchFamily="34" charset="0"/>
              </a:rPr>
              <a:t>Periodo </a:t>
            </a:r>
          </a:p>
          <a:p>
            <a:pPr algn="just"/>
            <a:r>
              <a:rPr lang="es-MX" sz="1800" dirty="0">
                <a:latin typeface="Arial" panose="020B0604020202020204" pitchFamily="34" charset="0"/>
                <a:cs typeface="Arial" panose="020B0604020202020204" pitchFamily="34" charset="0"/>
              </a:rPr>
              <a:t>Calendario de la Subasta de Largo Plazo SLP-1/2017.</a:t>
            </a:r>
          </a:p>
          <a:p>
            <a:pPr marL="0" indent="0">
              <a:buNone/>
            </a:pPr>
            <a:endParaRPr lang="es-MX" sz="1800" dirty="0">
              <a:latin typeface="Arial" panose="020B0604020202020204" pitchFamily="34" charset="0"/>
              <a:cs typeface="Arial" panose="020B0604020202020204" pitchFamily="34" charset="0"/>
            </a:endParaRPr>
          </a:p>
          <a:p>
            <a:pPr marL="0" indent="0">
              <a:buNone/>
            </a:pPr>
            <a:r>
              <a:rPr lang="es-MX" sz="1800" b="1" dirty="0">
                <a:latin typeface="Arial" panose="020B0604020202020204" pitchFamily="34" charset="0"/>
                <a:cs typeface="Arial" panose="020B0604020202020204" pitchFamily="34" charset="0"/>
              </a:rPr>
              <a:t>Inconsistencias</a:t>
            </a:r>
          </a:p>
          <a:p>
            <a:pPr algn="just"/>
            <a:r>
              <a:rPr lang="es-MX" sz="1800" dirty="0">
                <a:latin typeface="Arial" panose="020B0604020202020204" pitchFamily="34" charset="0"/>
                <a:cs typeface="Arial" panose="020B0604020202020204" pitchFamily="34" charset="0"/>
              </a:rPr>
              <a:t>Prevalecen las Bases de Licitación sobre las respuestas publicadas en la Junta de Aclaraciones y Mesa de  Ayuda.</a:t>
            </a:r>
          </a:p>
          <a:p>
            <a:pPr algn="just"/>
            <a:endParaRPr lang="es-MX" sz="1800" dirty="0">
              <a:latin typeface="Arial" panose="020B0604020202020204" pitchFamily="34" charset="0"/>
              <a:cs typeface="Arial" panose="020B0604020202020204" pitchFamily="34" charset="0"/>
            </a:endParaRPr>
          </a:p>
          <a:p>
            <a:pPr marL="0" indent="0" algn="just">
              <a:buNone/>
            </a:pPr>
            <a:r>
              <a:rPr lang="es-MX" sz="1800" b="1" dirty="0">
                <a:latin typeface="Arial" panose="020B0604020202020204" pitchFamily="34" charset="0"/>
                <a:cs typeface="Arial" panose="020B0604020202020204" pitchFamily="34" charset="0"/>
              </a:rPr>
              <a:t>Implicaciones</a:t>
            </a:r>
            <a:r>
              <a:rPr lang="es-MX" sz="1800" dirty="0">
                <a:latin typeface="Arial" panose="020B0604020202020204" pitchFamily="34" charset="0"/>
                <a:cs typeface="Arial" panose="020B0604020202020204" pitchFamily="34" charset="0"/>
              </a:rPr>
              <a:t> </a:t>
            </a:r>
          </a:p>
          <a:p>
            <a:pPr algn="just"/>
            <a:r>
              <a:rPr lang="es-ES" sz="1800" dirty="0">
                <a:latin typeface="Arial" panose="020B0604020202020204" pitchFamily="34" charset="0"/>
                <a:cs typeface="Arial" panose="020B0604020202020204" pitchFamily="34" charset="0"/>
              </a:rPr>
              <a:t>Si es procedente, algunas aclaraciones de la junta serán incorporados en las bases de licitación finales</a:t>
            </a:r>
            <a:r>
              <a:rPr lang="es-MX" sz="1800" dirty="0">
                <a:latin typeface="Arial" panose="020B0604020202020204" pitchFamily="34" charset="0"/>
                <a:cs typeface="Arial" panose="020B0604020202020204" pitchFamily="34" charset="0"/>
              </a:rPr>
              <a:t>.  </a:t>
            </a:r>
          </a:p>
        </p:txBody>
      </p:sp>
    </p:spTree>
    <p:extLst>
      <p:ext uri="{BB962C8B-B14F-4D97-AF65-F5344CB8AC3E}">
        <p14:creationId xmlns:p14="http://schemas.microsoft.com/office/powerpoint/2010/main" val="134494952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a:xfrm>
            <a:off x="323528" y="3717032"/>
            <a:ext cx="8636496" cy="1470025"/>
          </a:xfrm>
        </p:spPr>
        <p:txBody>
          <a:bodyPr>
            <a:normAutofit/>
          </a:bodyPr>
          <a:lstStyle/>
          <a:p>
            <a:r>
              <a:rPr lang="es-MX" dirty="0"/>
              <a:t>REGISTRO DE COMPRADORES POTENCIALES Y SUS OFERTAS</a:t>
            </a:r>
          </a:p>
        </p:txBody>
      </p:sp>
    </p:spTree>
    <p:extLst>
      <p:ext uri="{BB962C8B-B14F-4D97-AF65-F5344CB8AC3E}">
        <p14:creationId xmlns:p14="http://schemas.microsoft.com/office/powerpoint/2010/main" val="422943938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a:xfrm>
            <a:off x="770831" y="3789040"/>
            <a:ext cx="7772400" cy="1470025"/>
          </a:xfrm>
        </p:spPr>
        <p:txBody>
          <a:bodyPr>
            <a:normAutofit/>
          </a:bodyPr>
          <a:lstStyle/>
          <a:p>
            <a:r>
              <a:rPr lang="es-MX" dirty="0"/>
              <a:t>PROCESO GENERAL DE LA SUBASTA DE LARGO PLAZO </a:t>
            </a:r>
          </a:p>
        </p:txBody>
      </p:sp>
    </p:spTree>
    <p:extLst>
      <p:ext uri="{BB962C8B-B14F-4D97-AF65-F5344CB8AC3E}">
        <p14:creationId xmlns:p14="http://schemas.microsoft.com/office/powerpoint/2010/main" val="356881236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3707904" y="332656"/>
            <a:ext cx="4978896" cy="864096"/>
          </a:xfrm>
        </p:spPr>
        <p:txBody>
          <a:bodyPr/>
          <a:lstStyle/>
          <a:p>
            <a:r>
              <a:rPr lang="es-MX" dirty="0">
                <a:solidFill>
                  <a:schemeClr val="tx1"/>
                </a:solidFill>
              </a:rPr>
              <a:t>Participantes Compradores</a:t>
            </a:r>
            <a:endParaRPr lang="es-ES" dirty="0">
              <a:solidFill>
                <a:schemeClr val="tx1"/>
              </a:solidFill>
            </a:endParaRPr>
          </a:p>
        </p:txBody>
      </p:sp>
      <p:sp>
        <p:nvSpPr>
          <p:cNvPr id="5" name="Rectángulo 4"/>
          <p:cNvSpPr/>
          <p:nvPr/>
        </p:nvSpPr>
        <p:spPr>
          <a:xfrm>
            <a:off x="2480883" y="2621811"/>
            <a:ext cx="4179349" cy="2031325"/>
          </a:xfrm>
          <a:prstGeom prst="rect">
            <a:avLst/>
          </a:prstGeom>
        </p:spPr>
        <p:style>
          <a:lnRef idx="2">
            <a:schemeClr val="accent1"/>
          </a:lnRef>
          <a:fillRef idx="1">
            <a:schemeClr val="lt1"/>
          </a:fillRef>
          <a:effectRef idx="0">
            <a:schemeClr val="accent1"/>
          </a:effectRef>
          <a:fontRef idx="minor">
            <a:schemeClr val="dk1"/>
          </a:fontRef>
        </p:style>
        <p:txBody>
          <a:bodyPr wrap="none">
            <a:spAutoFit/>
          </a:bodyPr>
          <a:lstStyle/>
          <a:p>
            <a:pPr marL="285750" indent="-285750">
              <a:buClr>
                <a:srgbClr val="0070C0"/>
              </a:buClr>
              <a:buFont typeface="Wingdings" panose="05000000000000000000" pitchFamily="2" charset="2"/>
              <a:buChar char="ü"/>
            </a:pPr>
            <a:r>
              <a:rPr lang="es-ES" dirty="0">
                <a:latin typeface="Arial" panose="020B0604020202020204" pitchFamily="34" charset="0"/>
                <a:cs typeface="Arial" panose="020B0604020202020204" pitchFamily="34" charset="0"/>
              </a:rPr>
              <a:t>Suministrador de </a:t>
            </a:r>
            <a:r>
              <a:rPr lang="es-MX" dirty="0">
                <a:latin typeface="Arial" panose="020B0604020202020204" pitchFamily="34" charset="0"/>
                <a:cs typeface="Arial" panose="020B0604020202020204" pitchFamily="34" charset="0"/>
              </a:rPr>
              <a:t>Servicio Básico</a:t>
            </a:r>
          </a:p>
          <a:p>
            <a:pPr marL="285750" indent="-285750">
              <a:buClr>
                <a:srgbClr val="0070C0"/>
              </a:buClr>
              <a:buFont typeface="Wingdings" panose="05000000000000000000" pitchFamily="2" charset="2"/>
              <a:buChar char="ü"/>
            </a:pPr>
            <a:endParaRPr lang="es-MX" dirty="0">
              <a:latin typeface="Arial" panose="020B0604020202020204" pitchFamily="34" charset="0"/>
              <a:cs typeface="Arial" panose="020B0604020202020204" pitchFamily="34" charset="0"/>
            </a:endParaRPr>
          </a:p>
          <a:p>
            <a:pPr marL="285750" indent="-285750">
              <a:buClr>
                <a:srgbClr val="0070C0"/>
              </a:buClr>
              <a:buFont typeface="Wingdings" panose="05000000000000000000" pitchFamily="2" charset="2"/>
              <a:buChar char="ü"/>
            </a:pPr>
            <a:r>
              <a:rPr lang="es-MX" dirty="0">
                <a:latin typeface="Arial" panose="020B0604020202020204" pitchFamily="34" charset="0"/>
                <a:cs typeface="Arial" panose="020B0604020202020204" pitchFamily="34" charset="0"/>
              </a:rPr>
              <a:t>Suministrador de Servicio Calificado</a:t>
            </a:r>
          </a:p>
          <a:p>
            <a:pPr marL="285750" indent="-285750">
              <a:buClr>
                <a:srgbClr val="0070C0"/>
              </a:buClr>
              <a:buFont typeface="Wingdings" panose="05000000000000000000" pitchFamily="2" charset="2"/>
              <a:buChar char="ü"/>
            </a:pPr>
            <a:endParaRPr lang="es-MX" dirty="0">
              <a:latin typeface="Arial" panose="020B0604020202020204" pitchFamily="34" charset="0"/>
              <a:cs typeface="Arial" panose="020B0604020202020204" pitchFamily="34" charset="0"/>
            </a:endParaRPr>
          </a:p>
          <a:p>
            <a:pPr marL="285750" indent="-285750">
              <a:buClr>
                <a:srgbClr val="0070C0"/>
              </a:buClr>
              <a:buFont typeface="Wingdings" panose="05000000000000000000" pitchFamily="2" charset="2"/>
              <a:buChar char="ü"/>
            </a:pPr>
            <a:r>
              <a:rPr lang="es-MX" dirty="0">
                <a:latin typeface="Arial" panose="020B0604020202020204" pitchFamily="34" charset="0"/>
                <a:cs typeface="Arial" panose="020B0604020202020204" pitchFamily="34" charset="0"/>
              </a:rPr>
              <a:t>Suministrador de Último Recurso</a:t>
            </a:r>
          </a:p>
          <a:p>
            <a:pPr marL="285750" indent="-285750">
              <a:buClr>
                <a:srgbClr val="0070C0"/>
              </a:buClr>
              <a:buFont typeface="Wingdings" panose="05000000000000000000" pitchFamily="2" charset="2"/>
              <a:buChar char="ü"/>
            </a:pPr>
            <a:endParaRPr lang="es-MX" dirty="0">
              <a:latin typeface="Arial" panose="020B0604020202020204" pitchFamily="34" charset="0"/>
              <a:cs typeface="Arial" panose="020B0604020202020204" pitchFamily="34" charset="0"/>
            </a:endParaRPr>
          </a:p>
          <a:p>
            <a:pPr marL="285750" indent="-285750">
              <a:buClr>
                <a:srgbClr val="0070C0"/>
              </a:buClr>
              <a:buFont typeface="Wingdings" panose="05000000000000000000" pitchFamily="2" charset="2"/>
              <a:buChar char="ü"/>
            </a:pPr>
            <a:r>
              <a:rPr lang="es-MX" dirty="0">
                <a:latin typeface="Arial" panose="020B0604020202020204" pitchFamily="34" charset="0"/>
                <a:cs typeface="Arial" panose="020B0604020202020204" pitchFamily="34" charset="0"/>
              </a:rPr>
              <a:t>Usuario Calificado</a:t>
            </a:r>
            <a:endParaRPr lang="es-ES" dirty="0">
              <a:latin typeface="Arial" panose="020B0604020202020204" pitchFamily="34" charset="0"/>
              <a:cs typeface="Arial" panose="020B0604020202020204" pitchFamily="34" charset="0"/>
            </a:endParaRPr>
          </a:p>
        </p:txBody>
      </p:sp>
      <p:sp>
        <p:nvSpPr>
          <p:cNvPr id="6" name="Rectángulo 5"/>
          <p:cNvSpPr/>
          <p:nvPr/>
        </p:nvSpPr>
        <p:spPr>
          <a:xfrm>
            <a:off x="545722" y="4999816"/>
            <a:ext cx="8130734" cy="646331"/>
          </a:xfrm>
          <a:prstGeom prst="rect">
            <a:avLst/>
          </a:prstGeom>
        </p:spPr>
        <p:txBody>
          <a:bodyPr wrap="square">
            <a:spAutoFit/>
          </a:bodyPr>
          <a:lstStyle/>
          <a:p>
            <a:pPr algn="just"/>
            <a:r>
              <a:rPr lang="es-MX" dirty="0">
                <a:latin typeface="Arial" panose="020B0604020202020204" pitchFamily="34" charset="0"/>
                <a:cs typeface="Arial" panose="020B0604020202020204" pitchFamily="34" charset="0"/>
              </a:rPr>
              <a:t>Los tres últimos solo podrán participar en la Subasta cuando la Cámara de Compensación ya esté operando.</a:t>
            </a:r>
            <a:endParaRPr lang="es-ES" dirty="0">
              <a:latin typeface="Arial" panose="020B0604020202020204" pitchFamily="34" charset="0"/>
              <a:cs typeface="Arial" panose="020B0604020202020204" pitchFamily="34" charset="0"/>
            </a:endParaRPr>
          </a:p>
        </p:txBody>
      </p:sp>
      <p:sp>
        <p:nvSpPr>
          <p:cNvPr id="7" name="Rectángulo 6"/>
          <p:cNvSpPr/>
          <p:nvPr/>
        </p:nvSpPr>
        <p:spPr>
          <a:xfrm>
            <a:off x="539552" y="1628800"/>
            <a:ext cx="8136904" cy="646331"/>
          </a:xfrm>
          <a:prstGeom prst="rect">
            <a:avLst/>
          </a:prstGeom>
        </p:spPr>
        <p:txBody>
          <a:bodyPr wrap="square">
            <a:spAutoFit/>
          </a:bodyPr>
          <a:lstStyle/>
          <a:p>
            <a:pPr algn="just"/>
            <a:r>
              <a:rPr lang="es-MX" dirty="0">
                <a:latin typeface="Arial" panose="020B0604020202020204" pitchFamily="34" charset="0"/>
                <a:cs typeface="Arial" panose="020B0604020202020204" pitchFamily="34" charset="0"/>
              </a:rPr>
              <a:t>Los compradores potenciales de la subasta son las </a:t>
            </a:r>
            <a:r>
              <a:rPr lang="es-MX" b="1" dirty="0">
                <a:latin typeface="Arial" panose="020B0604020202020204" pitchFamily="34" charset="0"/>
                <a:cs typeface="Arial" panose="020B0604020202020204" pitchFamily="34" charset="0"/>
              </a:rPr>
              <a:t>Entidades Responsables de Carga</a:t>
            </a:r>
            <a:r>
              <a:rPr lang="es-MX" dirty="0">
                <a:latin typeface="Arial" panose="020B0604020202020204" pitchFamily="34" charset="0"/>
                <a:cs typeface="Arial" panose="020B0604020202020204" pitchFamily="34" charset="0"/>
              </a:rPr>
              <a:t>:</a:t>
            </a:r>
            <a:endParaRPr lang="es-E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30071594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635896" y="332656"/>
            <a:ext cx="5050904" cy="864096"/>
          </a:xfrm>
        </p:spPr>
        <p:txBody>
          <a:bodyPr/>
          <a:lstStyle/>
          <a:p>
            <a:r>
              <a:rPr lang="es-MX" dirty="0">
                <a:solidFill>
                  <a:schemeClr val="tx1"/>
                </a:solidFill>
              </a:rPr>
              <a:t>Requisitos para el Registro de Compradores</a:t>
            </a:r>
          </a:p>
        </p:txBody>
      </p:sp>
      <p:sp>
        <p:nvSpPr>
          <p:cNvPr id="8" name="CuadroTexto 7"/>
          <p:cNvSpPr txBox="1"/>
          <p:nvPr/>
        </p:nvSpPr>
        <p:spPr>
          <a:xfrm>
            <a:off x="464729" y="1340768"/>
            <a:ext cx="6555543" cy="4801314"/>
          </a:xfrm>
          <a:prstGeom prst="rect">
            <a:avLst/>
          </a:prstGeom>
          <a:noFill/>
        </p:spPr>
        <p:txBody>
          <a:bodyPr wrap="square" rtlCol="0">
            <a:spAutoFit/>
          </a:bodyPr>
          <a:lstStyle/>
          <a:p>
            <a:pPr marL="285750" indent="-285750" algn="just">
              <a:buFont typeface="Wingdings" panose="05000000000000000000" pitchFamily="2" charset="2"/>
              <a:buChar char="ü"/>
            </a:pPr>
            <a:r>
              <a:rPr lang="es-MX" dirty="0">
                <a:latin typeface="Arial" panose="020B0604020202020204" pitchFamily="34" charset="0"/>
                <a:cs typeface="Arial" panose="020B0604020202020204" pitchFamily="34" charset="0"/>
              </a:rPr>
              <a:t>Solicitar al CENACE su registro como comprador potencial.</a:t>
            </a:r>
            <a:r>
              <a:rPr lang="es-MX" dirty="0">
                <a:latin typeface="Arial" panose="020B0604020202020204" pitchFamily="34" charset="0"/>
                <a:cs typeface="Arial" panose="020B0604020202020204" pitchFamily="34" charset="0"/>
                <a:hlinkClick r:id="rId3" action="ppaction://hlinkfile"/>
              </a:rPr>
              <a:t> </a:t>
            </a:r>
          </a:p>
          <a:p>
            <a:pPr algn="just"/>
            <a:r>
              <a:rPr lang="es-MX" dirty="0">
                <a:latin typeface="Arial" panose="020B0604020202020204" pitchFamily="34" charset="0"/>
                <a:cs typeface="Arial" panose="020B0604020202020204" pitchFamily="34" charset="0"/>
                <a:hlinkClick r:id="rId3" action="ppaction://hlinkfile"/>
              </a:rPr>
              <a:t> </a:t>
            </a:r>
            <a:endParaRPr lang="es-MX" dirty="0">
              <a:latin typeface="Arial" panose="020B0604020202020204" pitchFamily="34" charset="0"/>
              <a:cs typeface="Arial" panose="020B0604020202020204" pitchFamily="34" charset="0"/>
            </a:endParaRPr>
          </a:p>
          <a:p>
            <a:pPr marL="285750" indent="-285750" algn="just">
              <a:buFont typeface="Wingdings" panose="05000000000000000000" pitchFamily="2" charset="2"/>
              <a:buChar char="ü"/>
            </a:pPr>
            <a:r>
              <a:rPr lang="es-MX" dirty="0">
                <a:latin typeface="Arial" panose="020B0604020202020204" pitchFamily="34" charset="0"/>
                <a:cs typeface="Arial" panose="020B0604020202020204" pitchFamily="34" charset="0"/>
              </a:rPr>
              <a:t>Realizar el pago correspondiente para la adquisición de las Bases de Licitación. (5,000 </a:t>
            </a:r>
            <a:r>
              <a:rPr lang="es-MX" dirty="0" err="1">
                <a:latin typeface="Arial" panose="020B0604020202020204" pitchFamily="34" charset="0"/>
                <a:cs typeface="Arial" panose="020B0604020202020204" pitchFamily="34" charset="0"/>
              </a:rPr>
              <a:t>UDIs</a:t>
            </a:r>
            <a:r>
              <a:rPr lang="es-MX" dirty="0">
                <a:latin typeface="Arial" panose="020B0604020202020204" pitchFamily="34" charset="0"/>
                <a:cs typeface="Arial" panose="020B0604020202020204" pitchFamily="34" charset="0"/>
              </a:rPr>
              <a:t>)</a:t>
            </a:r>
          </a:p>
          <a:p>
            <a:pPr algn="just"/>
            <a:endParaRPr lang="es-MX" dirty="0">
              <a:latin typeface="Arial" panose="020B0604020202020204" pitchFamily="34" charset="0"/>
              <a:cs typeface="Arial" panose="020B0604020202020204" pitchFamily="34" charset="0"/>
            </a:endParaRPr>
          </a:p>
          <a:p>
            <a:pPr marL="285750" indent="-285750" algn="just">
              <a:buFont typeface="Wingdings" panose="05000000000000000000" pitchFamily="2" charset="2"/>
              <a:buChar char="ü"/>
            </a:pPr>
            <a:r>
              <a:rPr lang="es-MX" dirty="0">
                <a:latin typeface="Arial" panose="020B0604020202020204" pitchFamily="34" charset="0"/>
                <a:cs typeface="Arial" panose="020B0604020202020204" pitchFamily="34" charset="0"/>
              </a:rPr>
              <a:t>Realizar el pago correspondiente para la evaluación de su solicitud de registro. (50,000 </a:t>
            </a:r>
            <a:r>
              <a:rPr lang="es-MX" dirty="0" err="1">
                <a:latin typeface="Arial" panose="020B0604020202020204" pitchFamily="34" charset="0"/>
                <a:cs typeface="Arial" panose="020B0604020202020204" pitchFamily="34" charset="0"/>
              </a:rPr>
              <a:t>UDIs</a:t>
            </a:r>
            <a:r>
              <a:rPr lang="es-MX" dirty="0">
                <a:latin typeface="Arial" panose="020B0604020202020204" pitchFamily="34" charset="0"/>
                <a:cs typeface="Arial" panose="020B0604020202020204" pitchFamily="34" charset="0"/>
              </a:rPr>
              <a:t>)</a:t>
            </a:r>
          </a:p>
          <a:p>
            <a:pPr marL="285750" indent="-285750" algn="just">
              <a:buFont typeface="Wingdings" panose="05000000000000000000" pitchFamily="2" charset="2"/>
              <a:buChar char="ü"/>
            </a:pPr>
            <a:endParaRPr lang="es-MX" dirty="0">
              <a:latin typeface="Arial" panose="020B0604020202020204" pitchFamily="34" charset="0"/>
              <a:cs typeface="Arial" panose="020B0604020202020204" pitchFamily="34" charset="0"/>
            </a:endParaRPr>
          </a:p>
          <a:p>
            <a:pPr marL="285750" indent="-285750" algn="just">
              <a:buFont typeface="Wingdings" panose="05000000000000000000" pitchFamily="2" charset="2"/>
              <a:buChar char="ü"/>
            </a:pPr>
            <a:r>
              <a:rPr lang="es-MX" dirty="0">
                <a:latin typeface="Arial" panose="020B0604020202020204" pitchFamily="34" charset="0"/>
                <a:cs typeface="Arial" panose="020B0604020202020204" pitchFamily="34" charset="0"/>
              </a:rPr>
              <a:t>Contar con suficiente capacidad legal, técnica y de ejecución para cumplir con las Ofertas de Compra que pretenda presentar.</a:t>
            </a:r>
          </a:p>
          <a:p>
            <a:pPr marL="285750" indent="-285750" algn="just">
              <a:buFont typeface="Wingdings" panose="05000000000000000000" pitchFamily="2" charset="2"/>
              <a:buChar char="ü"/>
            </a:pPr>
            <a:endParaRPr lang="es-MX" dirty="0">
              <a:latin typeface="Arial" panose="020B0604020202020204" pitchFamily="34" charset="0"/>
              <a:cs typeface="Arial" panose="020B0604020202020204" pitchFamily="34" charset="0"/>
            </a:endParaRPr>
          </a:p>
          <a:p>
            <a:pPr marL="285750" indent="-285750" algn="just">
              <a:buFont typeface="Wingdings" panose="05000000000000000000" pitchFamily="2" charset="2"/>
              <a:buChar char="ü"/>
            </a:pPr>
            <a:r>
              <a:rPr lang="es-MX" dirty="0">
                <a:latin typeface="Arial" panose="020B0604020202020204" pitchFamily="34" charset="0"/>
                <a:cs typeface="Arial" panose="020B0604020202020204" pitchFamily="34" charset="0"/>
              </a:rPr>
              <a:t>Obligarse a presentar en tiempo y forma la Garantía de Seriedad correspondiente.</a:t>
            </a:r>
          </a:p>
          <a:p>
            <a:pPr marL="285750" indent="-285750" algn="just">
              <a:buFont typeface="Wingdings" panose="05000000000000000000" pitchFamily="2" charset="2"/>
              <a:buChar char="ü"/>
            </a:pPr>
            <a:endParaRPr lang="es-MX" dirty="0">
              <a:latin typeface="Arial" panose="020B0604020202020204" pitchFamily="34" charset="0"/>
              <a:cs typeface="Arial" panose="020B0604020202020204" pitchFamily="34" charset="0"/>
            </a:endParaRPr>
          </a:p>
          <a:p>
            <a:pPr marL="285750" indent="-285750" algn="just">
              <a:buFont typeface="Wingdings" panose="05000000000000000000" pitchFamily="2" charset="2"/>
              <a:buChar char="ü"/>
            </a:pPr>
            <a:r>
              <a:rPr lang="es-MX" dirty="0">
                <a:latin typeface="Arial" panose="020B0604020202020204" pitchFamily="34" charset="0"/>
                <a:cs typeface="Arial" panose="020B0604020202020204" pitchFamily="34" charset="0"/>
              </a:rPr>
              <a:t>Se deberá cumplir además con lo establecido por la cámara de compensación.</a:t>
            </a:r>
          </a:p>
        </p:txBody>
      </p:sp>
      <p:pic>
        <p:nvPicPr>
          <p:cNvPr id="9" name="Imagen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308304" y="2852936"/>
            <a:ext cx="1121726" cy="1676142"/>
          </a:xfrm>
          <a:prstGeom prst="rect">
            <a:avLst/>
          </a:prstGeom>
        </p:spPr>
      </p:pic>
    </p:spTree>
    <p:extLst>
      <p:ext uri="{BB962C8B-B14F-4D97-AF65-F5344CB8AC3E}">
        <p14:creationId xmlns:p14="http://schemas.microsoft.com/office/powerpoint/2010/main" val="24612919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 calcmode="lin" valueType="num">
                                      <p:cBhvr>
                                        <p:cTn id="7" dur="500" fill="hold"/>
                                        <p:tgtEl>
                                          <p:spTgt spid="8">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8">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8">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8">
                                            <p:txEl>
                                              <p:pRg st="1" end="1"/>
                                            </p:txEl>
                                          </p:spTgt>
                                        </p:tgtEl>
                                        <p:attrNameLst>
                                          <p:attrName>style.visibility</p:attrName>
                                        </p:attrNameLst>
                                      </p:cBhvr>
                                      <p:to>
                                        <p:strVal val="visible"/>
                                      </p:to>
                                    </p:set>
                                    <p:anim calcmode="lin" valueType="num">
                                      <p:cBhvr>
                                        <p:cTn id="14" dur="500" fill="hold"/>
                                        <p:tgtEl>
                                          <p:spTgt spid="8">
                                            <p:txEl>
                                              <p:pRg st="1" end="1"/>
                                            </p:txEl>
                                          </p:spTgt>
                                        </p:tgtEl>
                                        <p:attrNameLst>
                                          <p:attrName>ppt_w</p:attrName>
                                        </p:attrNameLst>
                                      </p:cBhvr>
                                      <p:tavLst>
                                        <p:tav tm="0">
                                          <p:val>
                                            <p:fltVal val="0"/>
                                          </p:val>
                                        </p:tav>
                                        <p:tav tm="100000">
                                          <p:val>
                                            <p:strVal val="#ppt_w"/>
                                          </p:val>
                                        </p:tav>
                                      </p:tavLst>
                                    </p:anim>
                                    <p:anim calcmode="lin" valueType="num">
                                      <p:cBhvr>
                                        <p:cTn id="15" dur="500" fill="hold"/>
                                        <p:tgtEl>
                                          <p:spTgt spid="8">
                                            <p:txEl>
                                              <p:pRg st="1" end="1"/>
                                            </p:txEl>
                                          </p:spTgt>
                                        </p:tgtEl>
                                        <p:attrNameLst>
                                          <p:attrName>ppt_h</p:attrName>
                                        </p:attrNameLst>
                                      </p:cBhvr>
                                      <p:tavLst>
                                        <p:tav tm="0">
                                          <p:val>
                                            <p:fltVal val="0"/>
                                          </p:val>
                                        </p:tav>
                                        <p:tav tm="100000">
                                          <p:val>
                                            <p:strVal val="#ppt_h"/>
                                          </p:val>
                                        </p:tav>
                                      </p:tavLst>
                                    </p:anim>
                                    <p:animEffect transition="in" filter="fade">
                                      <p:cBhvr>
                                        <p:cTn id="16" dur="500"/>
                                        <p:tgtEl>
                                          <p:spTgt spid="8">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nodeType="clickEffect">
                                  <p:stCondLst>
                                    <p:cond delay="0"/>
                                  </p:stCondLst>
                                  <p:childTnLst>
                                    <p:set>
                                      <p:cBhvr>
                                        <p:cTn id="20" dur="1" fill="hold">
                                          <p:stCondLst>
                                            <p:cond delay="0"/>
                                          </p:stCondLst>
                                        </p:cTn>
                                        <p:tgtEl>
                                          <p:spTgt spid="8">
                                            <p:txEl>
                                              <p:pRg st="2" end="2"/>
                                            </p:txEl>
                                          </p:spTgt>
                                        </p:tgtEl>
                                        <p:attrNameLst>
                                          <p:attrName>style.visibility</p:attrName>
                                        </p:attrNameLst>
                                      </p:cBhvr>
                                      <p:to>
                                        <p:strVal val="visible"/>
                                      </p:to>
                                    </p:set>
                                    <p:anim calcmode="lin" valueType="num">
                                      <p:cBhvr>
                                        <p:cTn id="21" dur="500" fill="hold"/>
                                        <p:tgtEl>
                                          <p:spTgt spid="8">
                                            <p:txEl>
                                              <p:pRg st="2" end="2"/>
                                            </p:txEl>
                                          </p:spTgt>
                                        </p:tgtEl>
                                        <p:attrNameLst>
                                          <p:attrName>ppt_w</p:attrName>
                                        </p:attrNameLst>
                                      </p:cBhvr>
                                      <p:tavLst>
                                        <p:tav tm="0">
                                          <p:val>
                                            <p:fltVal val="0"/>
                                          </p:val>
                                        </p:tav>
                                        <p:tav tm="100000">
                                          <p:val>
                                            <p:strVal val="#ppt_w"/>
                                          </p:val>
                                        </p:tav>
                                      </p:tavLst>
                                    </p:anim>
                                    <p:anim calcmode="lin" valueType="num">
                                      <p:cBhvr>
                                        <p:cTn id="22" dur="500" fill="hold"/>
                                        <p:tgtEl>
                                          <p:spTgt spid="8">
                                            <p:txEl>
                                              <p:pRg st="2" end="2"/>
                                            </p:txEl>
                                          </p:spTgt>
                                        </p:tgtEl>
                                        <p:attrNameLst>
                                          <p:attrName>ppt_h</p:attrName>
                                        </p:attrNameLst>
                                      </p:cBhvr>
                                      <p:tavLst>
                                        <p:tav tm="0">
                                          <p:val>
                                            <p:fltVal val="0"/>
                                          </p:val>
                                        </p:tav>
                                        <p:tav tm="100000">
                                          <p:val>
                                            <p:strVal val="#ppt_h"/>
                                          </p:val>
                                        </p:tav>
                                      </p:tavLst>
                                    </p:anim>
                                    <p:animEffect transition="in" filter="fade">
                                      <p:cBhvr>
                                        <p:cTn id="23" dur="500"/>
                                        <p:tgtEl>
                                          <p:spTgt spid="8">
                                            <p:txEl>
                                              <p:pRg st="2" end="2"/>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ntr" presetSubtype="16" fill="hold" nodeType="clickEffect">
                                  <p:stCondLst>
                                    <p:cond delay="0"/>
                                  </p:stCondLst>
                                  <p:childTnLst>
                                    <p:set>
                                      <p:cBhvr>
                                        <p:cTn id="27" dur="1" fill="hold">
                                          <p:stCondLst>
                                            <p:cond delay="0"/>
                                          </p:stCondLst>
                                        </p:cTn>
                                        <p:tgtEl>
                                          <p:spTgt spid="8">
                                            <p:txEl>
                                              <p:pRg st="4" end="4"/>
                                            </p:txEl>
                                          </p:spTgt>
                                        </p:tgtEl>
                                        <p:attrNameLst>
                                          <p:attrName>style.visibility</p:attrName>
                                        </p:attrNameLst>
                                      </p:cBhvr>
                                      <p:to>
                                        <p:strVal val="visible"/>
                                      </p:to>
                                    </p:set>
                                    <p:anim calcmode="lin" valueType="num">
                                      <p:cBhvr>
                                        <p:cTn id="28" dur="500" fill="hold"/>
                                        <p:tgtEl>
                                          <p:spTgt spid="8">
                                            <p:txEl>
                                              <p:pRg st="4" end="4"/>
                                            </p:txEl>
                                          </p:spTgt>
                                        </p:tgtEl>
                                        <p:attrNameLst>
                                          <p:attrName>ppt_w</p:attrName>
                                        </p:attrNameLst>
                                      </p:cBhvr>
                                      <p:tavLst>
                                        <p:tav tm="0">
                                          <p:val>
                                            <p:fltVal val="0"/>
                                          </p:val>
                                        </p:tav>
                                        <p:tav tm="100000">
                                          <p:val>
                                            <p:strVal val="#ppt_w"/>
                                          </p:val>
                                        </p:tav>
                                      </p:tavLst>
                                    </p:anim>
                                    <p:anim calcmode="lin" valueType="num">
                                      <p:cBhvr>
                                        <p:cTn id="29" dur="500" fill="hold"/>
                                        <p:tgtEl>
                                          <p:spTgt spid="8">
                                            <p:txEl>
                                              <p:pRg st="4" end="4"/>
                                            </p:txEl>
                                          </p:spTgt>
                                        </p:tgtEl>
                                        <p:attrNameLst>
                                          <p:attrName>ppt_h</p:attrName>
                                        </p:attrNameLst>
                                      </p:cBhvr>
                                      <p:tavLst>
                                        <p:tav tm="0">
                                          <p:val>
                                            <p:fltVal val="0"/>
                                          </p:val>
                                        </p:tav>
                                        <p:tav tm="100000">
                                          <p:val>
                                            <p:strVal val="#ppt_h"/>
                                          </p:val>
                                        </p:tav>
                                      </p:tavLst>
                                    </p:anim>
                                    <p:animEffect transition="in" filter="fade">
                                      <p:cBhvr>
                                        <p:cTn id="30" dur="500"/>
                                        <p:tgtEl>
                                          <p:spTgt spid="8">
                                            <p:txEl>
                                              <p:pRg st="4" end="4"/>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53" presetClass="entr" presetSubtype="16" fill="hold" nodeType="clickEffect">
                                  <p:stCondLst>
                                    <p:cond delay="0"/>
                                  </p:stCondLst>
                                  <p:childTnLst>
                                    <p:set>
                                      <p:cBhvr>
                                        <p:cTn id="34" dur="1" fill="hold">
                                          <p:stCondLst>
                                            <p:cond delay="0"/>
                                          </p:stCondLst>
                                        </p:cTn>
                                        <p:tgtEl>
                                          <p:spTgt spid="8">
                                            <p:txEl>
                                              <p:pRg st="6" end="6"/>
                                            </p:txEl>
                                          </p:spTgt>
                                        </p:tgtEl>
                                        <p:attrNameLst>
                                          <p:attrName>style.visibility</p:attrName>
                                        </p:attrNameLst>
                                      </p:cBhvr>
                                      <p:to>
                                        <p:strVal val="visible"/>
                                      </p:to>
                                    </p:set>
                                    <p:anim calcmode="lin" valueType="num">
                                      <p:cBhvr>
                                        <p:cTn id="35" dur="500" fill="hold"/>
                                        <p:tgtEl>
                                          <p:spTgt spid="8">
                                            <p:txEl>
                                              <p:pRg st="6" end="6"/>
                                            </p:txEl>
                                          </p:spTgt>
                                        </p:tgtEl>
                                        <p:attrNameLst>
                                          <p:attrName>ppt_w</p:attrName>
                                        </p:attrNameLst>
                                      </p:cBhvr>
                                      <p:tavLst>
                                        <p:tav tm="0">
                                          <p:val>
                                            <p:fltVal val="0"/>
                                          </p:val>
                                        </p:tav>
                                        <p:tav tm="100000">
                                          <p:val>
                                            <p:strVal val="#ppt_w"/>
                                          </p:val>
                                        </p:tav>
                                      </p:tavLst>
                                    </p:anim>
                                    <p:anim calcmode="lin" valueType="num">
                                      <p:cBhvr>
                                        <p:cTn id="36" dur="500" fill="hold"/>
                                        <p:tgtEl>
                                          <p:spTgt spid="8">
                                            <p:txEl>
                                              <p:pRg st="6" end="6"/>
                                            </p:txEl>
                                          </p:spTgt>
                                        </p:tgtEl>
                                        <p:attrNameLst>
                                          <p:attrName>ppt_h</p:attrName>
                                        </p:attrNameLst>
                                      </p:cBhvr>
                                      <p:tavLst>
                                        <p:tav tm="0">
                                          <p:val>
                                            <p:fltVal val="0"/>
                                          </p:val>
                                        </p:tav>
                                        <p:tav tm="100000">
                                          <p:val>
                                            <p:strVal val="#ppt_h"/>
                                          </p:val>
                                        </p:tav>
                                      </p:tavLst>
                                    </p:anim>
                                    <p:animEffect transition="in" filter="fade">
                                      <p:cBhvr>
                                        <p:cTn id="37" dur="500"/>
                                        <p:tgtEl>
                                          <p:spTgt spid="8">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53" presetClass="entr" presetSubtype="16" fill="hold" nodeType="clickEffect">
                                  <p:stCondLst>
                                    <p:cond delay="0"/>
                                  </p:stCondLst>
                                  <p:childTnLst>
                                    <p:set>
                                      <p:cBhvr>
                                        <p:cTn id="41" dur="1" fill="hold">
                                          <p:stCondLst>
                                            <p:cond delay="0"/>
                                          </p:stCondLst>
                                        </p:cTn>
                                        <p:tgtEl>
                                          <p:spTgt spid="8">
                                            <p:txEl>
                                              <p:pRg st="8" end="8"/>
                                            </p:txEl>
                                          </p:spTgt>
                                        </p:tgtEl>
                                        <p:attrNameLst>
                                          <p:attrName>style.visibility</p:attrName>
                                        </p:attrNameLst>
                                      </p:cBhvr>
                                      <p:to>
                                        <p:strVal val="visible"/>
                                      </p:to>
                                    </p:set>
                                    <p:anim calcmode="lin" valueType="num">
                                      <p:cBhvr>
                                        <p:cTn id="42" dur="500" fill="hold"/>
                                        <p:tgtEl>
                                          <p:spTgt spid="8">
                                            <p:txEl>
                                              <p:pRg st="8" end="8"/>
                                            </p:txEl>
                                          </p:spTgt>
                                        </p:tgtEl>
                                        <p:attrNameLst>
                                          <p:attrName>ppt_w</p:attrName>
                                        </p:attrNameLst>
                                      </p:cBhvr>
                                      <p:tavLst>
                                        <p:tav tm="0">
                                          <p:val>
                                            <p:fltVal val="0"/>
                                          </p:val>
                                        </p:tav>
                                        <p:tav tm="100000">
                                          <p:val>
                                            <p:strVal val="#ppt_w"/>
                                          </p:val>
                                        </p:tav>
                                      </p:tavLst>
                                    </p:anim>
                                    <p:anim calcmode="lin" valueType="num">
                                      <p:cBhvr>
                                        <p:cTn id="43" dur="500" fill="hold"/>
                                        <p:tgtEl>
                                          <p:spTgt spid="8">
                                            <p:txEl>
                                              <p:pRg st="8" end="8"/>
                                            </p:txEl>
                                          </p:spTgt>
                                        </p:tgtEl>
                                        <p:attrNameLst>
                                          <p:attrName>ppt_h</p:attrName>
                                        </p:attrNameLst>
                                      </p:cBhvr>
                                      <p:tavLst>
                                        <p:tav tm="0">
                                          <p:val>
                                            <p:fltVal val="0"/>
                                          </p:val>
                                        </p:tav>
                                        <p:tav tm="100000">
                                          <p:val>
                                            <p:strVal val="#ppt_h"/>
                                          </p:val>
                                        </p:tav>
                                      </p:tavLst>
                                    </p:anim>
                                    <p:animEffect transition="in" filter="fade">
                                      <p:cBhvr>
                                        <p:cTn id="44" dur="500"/>
                                        <p:tgtEl>
                                          <p:spTgt spid="8">
                                            <p:txEl>
                                              <p:pRg st="8" end="8"/>
                                            </p:txEl>
                                          </p:spTgt>
                                        </p:tgtEl>
                                      </p:cBhvr>
                                    </p:animEffect>
                                  </p:childTnLst>
                                </p:cTn>
                              </p:par>
                            </p:childTnLst>
                          </p:cTn>
                        </p:par>
                      </p:childTnLst>
                    </p:cTn>
                  </p:par>
                  <p:par>
                    <p:cTn id="45" fill="hold">
                      <p:stCondLst>
                        <p:cond delay="indefinite"/>
                      </p:stCondLst>
                      <p:childTnLst>
                        <p:par>
                          <p:cTn id="46" fill="hold">
                            <p:stCondLst>
                              <p:cond delay="0"/>
                            </p:stCondLst>
                            <p:childTnLst>
                              <p:par>
                                <p:cTn id="47" presetID="53" presetClass="entr" presetSubtype="16" fill="hold" nodeType="clickEffect">
                                  <p:stCondLst>
                                    <p:cond delay="0"/>
                                  </p:stCondLst>
                                  <p:childTnLst>
                                    <p:set>
                                      <p:cBhvr>
                                        <p:cTn id="48" dur="1" fill="hold">
                                          <p:stCondLst>
                                            <p:cond delay="0"/>
                                          </p:stCondLst>
                                        </p:cTn>
                                        <p:tgtEl>
                                          <p:spTgt spid="8">
                                            <p:txEl>
                                              <p:pRg st="10" end="10"/>
                                            </p:txEl>
                                          </p:spTgt>
                                        </p:tgtEl>
                                        <p:attrNameLst>
                                          <p:attrName>style.visibility</p:attrName>
                                        </p:attrNameLst>
                                      </p:cBhvr>
                                      <p:to>
                                        <p:strVal val="visible"/>
                                      </p:to>
                                    </p:set>
                                    <p:anim calcmode="lin" valueType="num">
                                      <p:cBhvr>
                                        <p:cTn id="49" dur="500" fill="hold"/>
                                        <p:tgtEl>
                                          <p:spTgt spid="8">
                                            <p:txEl>
                                              <p:pRg st="10" end="10"/>
                                            </p:txEl>
                                          </p:spTgt>
                                        </p:tgtEl>
                                        <p:attrNameLst>
                                          <p:attrName>ppt_w</p:attrName>
                                        </p:attrNameLst>
                                      </p:cBhvr>
                                      <p:tavLst>
                                        <p:tav tm="0">
                                          <p:val>
                                            <p:fltVal val="0"/>
                                          </p:val>
                                        </p:tav>
                                        <p:tav tm="100000">
                                          <p:val>
                                            <p:strVal val="#ppt_w"/>
                                          </p:val>
                                        </p:tav>
                                      </p:tavLst>
                                    </p:anim>
                                    <p:anim calcmode="lin" valueType="num">
                                      <p:cBhvr>
                                        <p:cTn id="50" dur="500" fill="hold"/>
                                        <p:tgtEl>
                                          <p:spTgt spid="8">
                                            <p:txEl>
                                              <p:pRg st="10" end="10"/>
                                            </p:txEl>
                                          </p:spTgt>
                                        </p:tgtEl>
                                        <p:attrNameLst>
                                          <p:attrName>ppt_h</p:attrName>
                                        </p:attrNameLst>
                                      </p:cBhvr>
                                      <p:tavLst>
                                        <p:tav tm="0">
                                          <p:val>
                                            <p:fltVal val="0"/>
                                          </p:val>
                                        </p:tav>
                                        <p:tav tm="100000">
                                          <p:val>
                                            <p:strVal val="#ppt_h"/>
                                          </p:val>
                                        </p:tav>
                                      </p:tavLst>
                                    </p:anim>
                                    <p:animEffect transition="in" filter="fade">
                                      <p:cBhvr>
                                        <p:cTn id="51" dur="500"/>
                                        <p:tgtEl>
                                          <p:spTgt spid="8">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MX" dirty="0"/>
              <a:t>Proceso de Revisión</a:t>
            </a:r>
            <a:endParaRPr lang="es-ES" dirty="0"/>
          </a:p>
        </p:txBody>
      </p:sp>
      <p:graphicFrame>
        <p:nvGraphicFramePr>
          <p:cNvPr id="4" name="Diagrama 3"/>
          <p:cNvGraphicFramePr/>
          <p:nvPr>
            <p:extLst>
              <p:ext uri="{D42A27DB-BD31-4B8C-83A1-F6EECF244321}">
                <p14:modId xmlns:p14="http://schemas.microsoft.com/office/powerpoint/2010/main" val="2450053680"/>
              </p:ext>
            </p:extLst>
          </p:nvPr>
        </p:nvGraphicFramePr>
        <p:xfrm>
          <a:off x="754211" y="1268760"/>
          <a:ext cx="7931224" cy="460851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75146675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3563888" y="332656"/>
            <a:ext cx="5122912" cy="864096"/>
          </a:xfrm>
        </p:spPr>
        <p:txBody>
          <a:bodyPr/>
          <a:lstStyle/>
          <a:p>
            <a:r>
              <a:rPr lang="es-MX" dirty="0"/>
              <a:t>Requisitos para presentar de Ofertas de Compra</a:t>
            </a:r>
          </a:p>
        </p:txBody>
      </p:sp>
      <p:sp>
        <p:nvSpPr>
          <p:cNvPr id="4" name="Rectángulo 3"/>
          <p:cNvSpPr/>
          <p:nvPr/>
        </p:nvSpPr>
        <p:spPr>
          <a:xfrm>
            <a:off x="467544" y="2348880"/>
            <a:ext cx="6860208" cy="923330"/>
          </a:xfrm>
          <a:prstGeom prst="rect">
            <a:avLst/>
          </a:prstGeom>
        </p:spPr>
        <p:txBody>
          <a:bodyPr wrap="square">
            <a:spAutoFit/>
          </a:bodyPr>
          <a:lstStyle/>
          <a:p>
            <a:pPr algn="just"/>
            <a:r>
              <a:rPr lang="es-MX" dirty="0">
                <a:latin typeface="Arial" panose="020B0604020202020204" pitchFamily="34" charset="0"/>
                <a:ea typeface="Calibri" panose="020F0502020204030204" pitchFamily="34" charset="0"/>
                <a:cs typeface="Arial" panose="020B0604020202020204" pitchFamily="34" charset="0"/>
              </a:rPr>
              <a:t>La solicitud de registro y la documentación requerida deberán ser presentadas en los términos de los formatos establecidos en las bases de licitación:</a:t>
            </a:r>
          </a:p>
        </p:txBody>
      </p:sp>
      <p:pic>
        <p:nvPicPr>
          <p:cNvPr id="7" name="Imagen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327752" y="3837384"/>
            <a:ext cx="1313892" cy="1751856"/>
          </a:xfrm>
          <a:prstGeom prst="rect">
            <a:avLst/>
          </a:prstGeom>
        </p:spPr>
      </p:pic>
      <p:sp>
        <p:nvSpPr>
          <p:cNvPr id="6" name="Rectángulo 5"/>
          <p:cNvSpPr/>
          <p:nvPr/>
        </p:nvSpPr>
        <p:spPr>
          <a:xfrm>
            <a:off x="467544" y="1367457"/>
            <a:ext cx="5040559" cy="981423"/>
          </a:xfrm>
          <a:prstGeom prst="rect">
            <a:avLst/>
          </a:prstGeom>
        </p:spPr>
        <p:txBody>
          <a:bodyPr wrap="square">
            <a:spAutoFit/>
          </a:bodyPr>
          <a:lstStyle/>
          <a:p>
            <a:pPr algn="just">
              <a:lnSpc>
                <a:spcPct val="107000"/>
              </a:lnSpc>
              <a:spcAft>
                <a:spcPts val="0"/>
              </a:spcAft>
            </a:pPr>
            <a:r>
              <a:rPr lang="es-MX" dirty="0">
                <a:latin typeface="Arial" panose="020B0604020202020204" pitchFamily="34" charset="0"/>
                <a:ea typeface="Calibri" panose="020F0502020204030204" pitchFamily="34" charset="0"/>
                <a:cs typeface="Arial" panose="020B0604020202020204" pitchFamily="34" charset="0"/>
              </a:rPr>
              <a:t>Para poder presentar una oferta de compra en la SLP01-2017 es indispensable ser una ERC y estar registrado como comprador potencial.</a:t>
            </a:r>
            <a:endParaRPr lang="es-MX" dirty="0">
              <a:effectLst/>
              <a:latin typeface="Arial" panose="020B0604020202020204" pitchFamily="34" charset="0"/>
              <a:ea typeface="Calibri" panose="020F0502020204030204" pitchFamily="34" charset="0"/>
              <a:cs typeface="Arial" panose="020B0604020202020204" pitchFamily="34" charset="0"/>
            </a:endParaRPr>
          </a:p>
        </p:txBody>
      </p:sp>
      <p:pic>
        <p:nvPicPr>
          <p:cNvPr id="8" name="Imagen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24500" y="1572828"/>
            <a:ext cx="2635932" cy="514709"/>
          </a:xfrm>
          <a:prstGeom prst="rect">
            <a:avLst/>
          </a:prstGeom>
        </p:spPr>
      </p:pic>
      <p:sp>
        <p:nvSpPr>
          <p:cNvPr id="3" name="Rectángulo 2"/>
          <p:cNvSpPr/>
          <p:nvPr/>
        </p:nvSpPr>
        <p:spPr>
          <a:xfrm>
            <a:off x="701822" y="2996952"/>
            <a:ext cx="6678489" cy="3046988"/>
          </a:xfrm>
          <a:prstGeom prst="rect">
            <a:avLst/>
          </a:prstGeom>
        </p:spPr>
        <p:txBody>
          <a:bodyPr wrap="square">
            <a:spAutoFit/>
          </a:bodyPr>
          <a:lstStyle/>
          <a:p>
            <a:pPr algn="just">
              <a:buClr>
                <a:srgbClr val="0070C0"/>
              </a:buClr>
            </a:pPr>
            <a:endParaRPr lang="es-MX" sz="1600" dirty="0">
              <a:latin typeface="Arial" panose="020B0604020202020204" pitchFamily="34" charset="0"/>
              <a:ea typeface="Calibri" panose="020F0502020204030204" pitchFamily="34" charset="0"/>
              <a:cs typeface="Arial" panose="020B0604020202020204" pitchFamily="34" charset="0"/>
            </a:endParaRPr>
          </a:p>
          <a:p>
            <a:pPr marL="285750" indent="-285750" algn="just">
              <a:buClr>
                <a:srgbClr val="0070C0"/>
              </a:buClr>
              <a:buFont typeface="Arial" panose="020B0604020202020204" pitchFamily="34" charset="0"/>
              <a:buChar char="•"/>
            </a:pPr>
            <a:r>
              <a:rPr lang="es-MX" sz="1600" dirty="0">
                <a:latin typeface="Arial" panose="020B0604020202020204" pitchFamily="34" charset="0"/>
                <a:ea typeface="Calibri" panose="020F0502020204030204" pitchFamily="34" charset="0"/>
                <a:cs typeface="Arial" panose="020B0604020202020204" pitchFamily="34" charset="0"/>
              </a:rPr>
              <a:t>Declaración de que la Oferta es vinculante e irrevocable</a:t>
            </a:r>
          </a:p>
          <a:p>
            <a:pPr marL="285750" indent="-285750" algn="just">
              <a:buClr>
                <a:srgbClr val="0070C0"/>
              </a:buClr>
              <a:buFont typeface="Arial" panose="020B0604020202020204" pitchFamily="34" charset="0"/>
              <a:buChar char="•"/>
            </a:pPr>
            <a:endParaRPr lang="es-MX" sz="1600" dirty="0">
              <a:latin typeface="Arial" panose="020B0604020202020204" pitchFamily="34" charset="0"/>
              <a:ea typeface="Calibri" panose="020F0502020204030204" pitchFamily="34" charset="0"/>
              <a:cs typeface="Arial" panose="020B0604020202020204" pitchFamily="34" charset="0"/>
            </a:endParaRPr>
          </a:p>
          <a:p>
            <a:pPr marL="285750" indent="-285750" algn="just">
              <a:buClr>
                <a:srgbClr val="0070C0"/>
              </a:buClr>
              <a:buFont typeface="Arial" panose="020B0604020202020204" pitchFamily="34" charset="0"/>
              <a:buChar char="•"/>
            </a:pPr>
            <a:r>
              <a:rPr lang="es-MX" sz="1600" dirty="0">
                <a:latin typeface="Arial" panose="020B0604020202020204" pitchFamily="34" charset="0"/>
                <a:ea typeface="Calibri" panose="020F0502020204030204" pitchFamily="34" charset="0"/>
                <a:cs typeface="Arial" panose="020B0604020202020204" pitchFamily="34" charset="0"/>
              </a:rPr>
              <a:t>El compromiso de firma de contratos</a:t>
            </a:r>
          </a:p>
          <a:p>
            <a:pPr marL="285750" indent="-285750" algn="just">
              <a:buClr>
                <a:srgbClr val="0070C0"/>
              </a:buClr>
              <a:buFont typeface="Arial" panose="020B0604020202020204" pitchFamily="34" charset="0"/>
              <a:buChar char="•"/>
            </a:pPr>
            <a:endParaRPr lang="es-MX" sz="1600" dirty="0">
              <a:latin typeface="Arial" panose="020B0604020202020204" pitchFamily="34" charset="0"/>
              <a:ea typeface="Calibri" panose="020F0502020204030204" pitchFamily="34" charset="0"/>
              <a:cs typeface="Arial" panose="020B0604020202020204" pitchFamily="34" charset="0"/>
            </a:endParaRPr>
          </a:p>
          <a:p>
            <a:pPr marL="285750" indent="-285750" algn="just">
              <a:buClr>
                <a:srgbClr val="0070C0"/>
              </a:buClr>
              <a:buFont typeface="Arial" panose="020B0604020202020204" pitchFamily="34" charset="0"/>
              <a:buChar char="•"/>
            </a:pPr>
            <a:r>
              <a:rPr lang="es-MX" sz="1600" dirty="0">
                <a:latin typeface="Arial" panose="020B0604020202020204" pitchFamily="34" charset="0"/>
                <a:ea typeface="Calibri" panose="020F0502020204030204" pitchFamily="34" charset="0"/>
                <a:cs typeface="Arial" panose="020B0604020202020204" pitchFamily="34" charset="0"/>
              </a:rPr>
              <a:t>La aceptación de la normatividad</a:t>
            </a:r>
          </a:p>
          <a:p>
            <a:pPr marL="285750" indent="-285750" algn="just">
              <a:buClr>
                <a:srgbClr val="0070C0"/>
              </a:buClr>
              <a:buFont typeface="Arial" panose="020B0604020202020204" pitchFamily="34" charset="0"/>
              <a:buChar char="•"/>
            </a:pPr>
            <a:endParaRPr lang="es-MX" sz="1600" dirty="0">
              <a:latin typeface="Arial" panose="020B0604020202020204" pitchFamily="34" charset="0"/>
              <a:ea typeface="Calibri" panose="020F0502020204030204" pitchFamily="34" charset="0"/>
              <a:cs typeface="Arial" panose="020B0604020202020204" pitchFamily="34" charset="0"/>
            </a:endParaRPr>
          </a:p>
          <a:p>
            <a:pPr marL="285750" indent="-285750" algn="just">
              <a:buClr>
                <a:srgbClr val="0070C0"/>
              </a:buClr>
              <a:buFont typeface="Arial" panose="020B0604020202020204" pitchFamily="34" charset="0"/>
              <a:buChar char="•"/>
            </a:pPr>
            <a:r>
              <a:rPr lang="es-MX" sz="1600" dirty="0">
                <a:latin typeface="Arial" panose="020B0604020202020204" pitchFamily="34" charset="0"/>
                <a:ea typeface="Calibri" panose="020F0502020204030204" pitchFamily="34" charset="0"/>
                <a:cs typeface="Arial" panose="020B0604020202020204" pitchFamily="34" charset="0"/>
              </a:rPr>
              <a:t>El compromiso de ser participante del mercado</a:t>
            </a:r>
          </a:p>
          <a:p>
            <a:pPr marL="285750" indent="-285750" algn="just">
              <a:buClr>
                <a:srgbClr val="0070C0"/>
              </a:buClr>
              <a:buFont typeface="Arial" panose="020B0604020202020204" pitchFamily="34" charset="0"/>
              <a:buChar char="•"/>
            </a:pPr>
            <a:endParaRPr lang="es-MX" sz="1600" dirty="0">
              <a:latin typeface="Arial" panose="020B0604020202020204" pitchFamily="34" charset="0"/>
              <a:ea typeface="Calibri" panose="020F0502020204030204" pitchFamily="34" charset="0"/>
              <a:cs typeface="Arial" panose="020B0604020202020204" pitchFamily="34" charset="0"/>
            </a:endParaRPr>
          </a:p>
          <a:p>
            <a:pPr marL="285750" indent="-285750" algn="just">
              <a:buClr>
                <a:srgbClr val="0070C0"/>
              </a:buClr>
              <a:buFont typeface="Arial" panose="020B0604020202020204" pitchFamily="34" charset="0"/>
              <a:buChar char="•"/>
            </a:pPr>
            <a:r>
              <a:rPr lang="es-MX" sz="1600" dirty="0">
                <a:latin typeface="Arial" panose="020B0604020202020204" pitchFamily="34" charset="0"/>
                <a:ea typeface="Calibri" panose="020F0502020204030204" pitchFamily="34" charset="0"/>
                <a:cs typeface="Arial" panose="020B0604020202020204" pitchFamily="34" charset="0"/>
              </a:rPr>
              <a:t>La oferta de compra autónoma</a:t>
            </a:r>
          </a:p>
          <a:p>
            <a:pPr marL="285750" indent="-285750" algn="just">
              <a:buClr>
                <a:srgbClr val="0070C0"/>
              </a:buClr>
              <a:buFont typeface="Arial" panose="020B0604020202020204" pitchFamily="34" charset="0"/>
              <a:buChar char="•"/>
            </a:pPr>
            <a:endParaRPr lang="es-MX" sz="1600" dirty="0">
              <a:latin typeface="Arial" panose="020B0604020202020204" pitchFamily="34" charset="0"/>
              <a:ea typeface="Calibri" panose="020F0502020204030204" pitchFamily="34" charset="0"/>
              <a:cs typeface="Arial" panose="020B0604020202020204" pitchFamily="34" charset="0"/>
            </a:endParaRPr>
          </a:p>
          <a:p>
            <a:pPr marL="285750" indent="-285750" algn="just">
              <a:buClr>
                <a:srgbClr val="0070C0"/>
              </a:buClr>
              <a:buFont typeface="Arial" panose="020B0604020202020204" pitchFamily="34" charset="0"/>
              <a:buChar char="•"/>
            </a:pPr>
            <a:r>
              <a:rPr lang="es-MX" sz="1600" dirty="0">
                <a:latin typeface="Arial" panose="020B0604020202020204" pitchFamily="34" charset="0"/>
                <a:ea typeface="Calibri" panose="020F0502020204030204" pitchFamily="34" charset="0"/>
                <a:cs typeface="Arial" panose="020B0604020202020204" pitchFamily="34" charset="0"/>
              </a:rPr>
              <a:t>Garantía de seriedad</a:t>
            </a:r>
          </a:p>
        </p:txBody>
      </p:sp>
    </p:spTree>
    <p:extLst>
      <p:ext uri="{BB962C8B-B14F-4D97-AF65-F5344CB8AC3E}">
        <p14:creationId xmlns:p14="http://schemas.microsoft.com/office/powerpoint/2010/main" val="19379791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MX" dirty="0">
                <a:solidFill>
                  <a:schemeClr val="tx1"/>
                </a:solidFill>
              </a:rPr>
              <a:t>Oferta de Compra de SSB</a:t>
            </a:r>
          </a:p>
        </p:txBody>
      </p:sp>
      <p:sp>
        <p:nvSpPr>
          <p:cNvPr id="5" name="Rectángulo 4"/>
          <p:cNvSpPr/>
          <p:nvPr/>
        </p:nvSpPr>
        <p:spPr>
          <a:xfrm>
            <a:off x="467544" y="1414517"/>
            <a:ext cx="6408712" cy="646331"/>
          </a:xfrm>
          <a:prstGeom prst="rect">
            <a:avLst/>
          </a:prstGeom>
        </p:spPr>
        <p:txBody>
          <a:bodyPr wrap="square">
            <a:spAutoFit/>
          </a:bodyPr>
          <a:lstStyle/>
          <a:p>
            <a:pPr algn="just"/>
            <a:r>
              <a:rPr lang="es-MX" dirty="0">
                <a:latin typeface="Arial" panose="020B0604020202020204" pitchFamily="34" charset="0"/>
                <a:cs typeface="Arial" panose="020B0604020202020204" pitchFamily="34" charset="0"/>
              </a:rPr>
              <a:t>En la Subasta se recibirán primero las OC de los SSB y después se recibirán las OC de las demás ERC.</a:t>
            </a:r>
          </a:p>
        </p:txBody>
      </p:sp>
      <p:sp>
        <p:nvSpPr>
          <p:cNvPr id="6" name="Rectángulo 5"/>
          <p:cNvSpPr/>
          <p:nvPr/>
        </p:nvSpPr>
        <p:spPr>
          <a:xfrm>
            <a:off x="467544" y="2204864"/>
            <a:ext cx="6408712" cy="1200329"/>
          </a:xfrm>
          <a:prstGeom prst="rect">
            <a:avLst/>
          </a:prstGeom>
        </p:spPr>
        <p:txBody>
          <a:bodyPr wrap="square">
            <a:spAutoFit/>
          </a:bodyPr>
          <a:lstStyle/>
          <a:p>
            <a:pPr algn="just"/>
            <a:r>
              <a:rPr lang="es-MX" dirty="0">
                <a:latin typeface="Arial" panose="020B0604020202020204" pitchFamily="34" charset="0"/>
                <a:cs typeface="Arial" panose="020B0604020202020204" pitchFamily="34" charset="0"/>
              </a:rPr>
              <a:t>Los Suministradores de Servicios Básicos podrán determinar libremente las cantidades de cada Producto que ofrezcan comprar y, en su caso, los porcentajes que estén dispuestos a comprar en fechas irregulares.</a:t>
            </a:r>
          </a:p>
        </p:txBody>
      </p:sp>
      <p:pic>
        <p:nvPicPr>
          <p:cNvPr id="8" name="Imagen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164288" y="1412776"/>
            <a:ext cx="1440160" cy="1440160"/>
          </a:xfrm>
          <a:prstGeom prst="rect">
            <a:avLst/>
          </a:prstGeom>
        </p:spPr>
      </p:pic>
      <p:graphicFrame>
        <p:nvGraphicFramePr>
          <p:cNvPr id="11" name="Diagrama 10"/>
          <p:cNvGraphicFramePr/>
          <p:nvPr>
            <p:extLst>
              <p:ext uri="{D42A27DB-BD31-4B8C-83A1-F6EECF244321}">
                <p14:modId xmlns:p14="http://schemas.microsoft.com/office/powerpoint/2010/main" val="716032224"/>
              </p:ext>
            </p:extLst>
          </p:nvPr>
        </p:nvGraphicFramePr>
        <p:xfrm>
          <a:off x="467544" y="3501008"/>
          <a:ext cx="8219256" cy="187220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12" name="Rectángulo 11"/>
          <p:cNvSpPr/>
          <p:nvPr/>
        </p:nvSpPr>
        <p:spPr>
          <a:xfrm>
            <a:off x="3058199" y="5446964"/>
            <a:ext cx="5688632" cy="646331"/>
          </a:xfrm>
          <a:prstGeom prst="rect">
            <a:avLst/>
          </a:prstGeom>
        </p:spPr>
        <p:txBody>
          <a:bodyPr wrap="square">
            <a:spAutoFit/>
          </a:bodyPr>
          <a:lstStyle/>
          <a:p>
            <a:pPr algn="just"/>
            <a:r>
              <a:rPr lang="es-MX" b="1" dirty="0"/>
              <a:t>La CRE podrá establecer para las Ofertas de Compra los precios máximos que aplican para cada Producto</a:t>
            </a:r>
            <a:r>
              <a:rPr lang="es-MX" dirty="0"/>
              <a:t>.</a:t>
            </a:r>
          </a:p>
        </p:txBody>
      </p:sp>
      <p:pic>
        <p:nvPicPr>
          <p:cNvPr id="13" name="Imagen 12"/>
          <p:cNvPicPr>
            <a:picLocks noChangeAspect="1"/>
          </p:cNvPicPr>
          <p:nvPr/>
        </p:nvPicPr>
        <p:blipFill rotWithShape="1">
          <a:blip r:embed="rId9">
            <a:extLst>
              <a:ext uri="{28A0092B-C50C-407E-A947-70E740481C1C}">
                <a14:useLocalDpi xmlns:a14="http://schemas.microsoft.com/office/drawing/2010/main" val="0"/>
              </a:ext>
            </a:extLst>
          </a:blip>
          <a:srcRect t="15227" b="23120"/>
          <a:stretch/>
        </p:blipFill>
        <p:spPr>
          <a:xfrm>
            <a:off x="1547664" y="5445224"/>
            <a:ext cx="1281412" cy="576064"/>
          </a:xfrm>
          <a:prstGeom prst="rect">
            <a:avLst/>
          </a:prstGeom>
        </p:spPr>
      </p:pic>
    </p:spTree>
    <p:extLst>
      <p:ext uri="{BB962C8B-B14F-4D97-AF65-F5344CB8AC3E}">
        <p14:creationId xmlns:p14="http://schemas.microsoft.com/office/powerpoint/2010/main" val="12000621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5" presetClass="entr" presetSubtype="0" fill="hold" nodeType="click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fade">
                                      <p:cBhvr>
                                        <p:cTn id="14" dur="2000"/>
                                        <p:tgtEl>
                                          <p:spTgt spid="13"/>
                                        </p:tgtEl>
                                      </p:cBhvr>
                                    </p:animEffect>
                                    <p:anim calcmode="lin" valueType="num">
                                      <p:cBhvr>
                                        <p:cTn id="15" dur="2000" fill="hold"/>
                                        <p:tgtEl>
                                          <p:spTgt spid="13"/>
                                        </p:tgtEl>
                                        <p:attrNameLst>
                                          <p:attrName>ppt_w</p:attrName>
                                        </p:attrNameLst>
                                      </p:cBhvr>
                                      <p:tavLst>
                                        <p:tav tm="0" fmla="#ppt_w*sin(2.5*pi*$)">
                                          <p:val>
                                            <p:fltVal val="0"/>
                                          </p:val>
                                        </p:tav>
                                        <p:tav tm="100000">
                                          <p:val>
                                            <p:fltVal val="1"/>
                                          </p:val>
                                        </p:tav>
                                      </p:tavLst>
                                    </p:anim>
                                    <p:anim calcmode="lin" valueType="num">
                                      <p:cBhvr>
                                        <p:cTn id="16" dur="2000" fill="hold"/>
                                        <p:tgtEl>
                                          <p:spTgt spid="13"/>
                                        </p:tgtEl>
                                        <p:attrNameLst>
                                          <p:attrName>ppt_h</p:attrName>
                                        </p:attrNameLst>
                                      </p:cBhvr>
                                      <p:tavLst>
                                        <p:tav tm="0">
                                          <p:val>
                                            <p:strVal val="#ppt_h"/>
                                          </p:val>
                                        </p:tav>
                                        <p:tav tm="100000">
                                          <p:val>
                                            <p:strVal val="#ppt_h"/>
                                          </p:val>
                                        </p:tav>
                                      </p:tavLst>
                                    </p:anim>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nodeType="clickEffect">
                                  <p:stCondLst>
                                    <p:cond delay="0"/>
                                  </p:stCondLst>
                                  <p:childTnLst>
                                    <p:set>
                                      <p:cBhvr>
                                        <p:cTn id="20" dur="1" fill="hold">
                                          <p:stCondLst>
                                            <p:cond delay="0"/>
                                          </p:stCondLst>
                                        </p:cTn>
                                        <p:tgtEl>
                                          <p:spTgt spid="12">
                                            <p:txEl>
                                              <p:pRg st="0" end="0"/>
                                            </p:txEl>
                                          </p:spTgt>
                                        </p:tgtEl>
                                        <p:attrNameLst>
                                          <p:attrName>style.visibility</p:attrName>
                                        </p:attrNameLst>
                                      </p:cBhvr>
                                      <p:to>
                                        <p:strVal val="visible"/>
                                      </p:to>
                                    </p:set>
                                    <p:animEffect transition="in" filter="wipe(left)">
                                      <p:cBhvr>
                                        <p:cTn id="21" dur="500"/>
                                        <p:tgtEl>
                                          <p:spTgt spid="1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1" grpId="0">
        <p:bldAsOne/>
      </p:bldGraphic>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MX" dirty="0"/>
              <a:t>Periodos Regulares e Irregulares</a:t>
            </a:r>
          </a:p>
        </p:txBody>
      </p:sp>
      <p:sp>
        <p:nvSpPr>
          <p:cNvPr id="4" name="Flecha izquierda y derecha 3"/>
          <p:cNvSpPr/>
          <p:nvPr/>
        </p:nvSpPr>
        <p:spPr>
          <a:xfrm>
            <a:off x="484312" y="2400085"/>
            <a:ext cx="8219256" cy="642764"/>
          </a:xfrm>
          <a:prstGeom prst="leftRightArrow">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es-MX"/>
          </a:p>
        </p:txBody>
      </p:sp>
      <p:sp>
        <p:nvSpPr>
          <p:cNvPr id="5" name="Rectángulo redondeado 4"/>
          <p:cNvSpPr/>
          <p:nvPr/>
        </p:nvSpPr>
        <p:spPr>
          <a:xfrm>
            <a:off x="4027165" y="1829160"/>
            <a:ext cx="1080120" cy="648072"/>
          </a:xfrm>
          <a:prstGeom prst="roundRect">
            <a:avLst/>
          </a:prstGeom>
          <a:solidFill>
            <a:schemeClr val="accent1">
              <a:lumMod val="40000"/>
              <a:lumOff val="60000"/>
            </a:schemeClr>
          </a:solidFill>
        </p:spPr>
        <p:style>
          <a:lnRef idx="1">
            <a:schemeClr val="accent4"/>
          </a:lnRef>
          <a:fillRef idx="2">
            <a:schemeClr val="accent4"/>
          </a:fillRef>
          <a:effectRef idx="1">
            <a:schemeClr val="accent4"/>
          </a:effectRef>
          <a:fontRef idx="minor">
            <a:schemeClr val="dk1"/>
          </a:fontRef>
        </p:style>
        <p:txBody>
          <a:bodyPr rtlCol="0" anchor="ctr"/>
          <a:lstStyle/>
          <a:p>
            <a:pPr algn="ctr"/>
            <a:r>
              <a:rPr lang="es-MX" sz="1400" b="1" dirty="0"/>
              <a:t>Fecha de operación estándar</a:t>
            </a:r>
          </a:p>
        </p:txBody>
      </p:sp>
      <p:sp>
        <p:nvSpPr>
          <p:cNvPr id="6" name="Rectángulo redondeado 5"/>
          <p:cNvSpPr/>
          <p:nvPr/>
        </p:nvSpPr>
        <p:spPr>
          <a:xfrm>
            <a:off x="884344" y="3674851"/>
            <a:ext cx="1618346" cy="648072"/>
          </a:xfrm>
          <a:prstGeom prst="roundRect">
            <a:avLst/>
          </a:prstGeom>
          <a:gradFill flip="none" rotWithShape="1">
            <a:gsLst>
              <a:gs pos="0">
                <a:schemeClr val="accent2">
                  <a:lumMod val="0"/>
                  <a:lumOff val="100000"/>
                </a:schemeClr>
              </a:gs>
              <a:gs pos="35000">
                <a:schemeClr val="accent2">
                  <a:lumMod val="0"/>
                  <a:lumOff val="100000"/>
                </a:schemeClr>
              </a:gs>
              <a:gs pos="100000">
                <a:schemeClr val="accent2">
                  <a:lumMod val="100000"/>
                </a:schemeClr>
              </a:gs>
            </a:gsLst>
            <a:path path="circle">
              <a:fillToRect l="50000" t="-80000" r="50000" b="180000"/>
            </a:path>
            <a:tileRect/>
          </a:gradFill>
        </p:spPr>
        <p:style>
          <a:lnRef idx="1">
            <a:schemeClr val="accent4"/>
          </a:lnRef>
          <a:fillRef idx="2">
            <a:schemeClr val="accent4"/>
          </a:fillRef>
          <a:effectRef idx="1">
            <a:schemeClr val="accent4"/>
          </a:effectRef>
          <a:fontRef idx="minor">
            <a:schemeClr val="dk1"/>
          </a:fontRef>
        </p:style>
        <p:txBody>
          <a:bodyPr rtlCol="0" anchor="ctr"/>
          <a:lstStyle/>
          <a:p>
            <a:pPr algn="ctr"/>
            <a:r>
              <a:rPr lang="es-MX" sz="1400" b="1" dirty="0"/>
              <a:t>Fecha irregular anterior</a:t>
            </a:r>
          </a:p>
        </p:txBody>
      </p:sp>
      <p:sp>
        <p:nvSpPr>
          <p:cNvPr id="10" name="CuadroTexto 9"/>
          <p:cNvSpPr txBox="1"/>
          <p:nvPr/>
        </p:nvSpPr>
        <p:spPr>
          <a:xfrm>
            <a:off x="4050035" y="2607543"/>
            <a:ext cx="1080120" cy="307777"/>
          </a:xfrm>
          <a:prstGeom prst="rect">
            <a:avLst/>
          </a:prstGeom>
          <a:noFill/>
        </p:spPr>
        <p:txBody>
          <a:bodyPr wrap="square" rtlCol="0">
            <a:spAutoFit/>
          </a:bodyPr>
          <a:lstStyle/>
          <a:p>
            <a:r>
              <a:rPr lang="es-MX" sz="1400" b="1" dirty="0"/>
              <a:t>1/ene/2020</a:t>
            </a:r>
          </a:p>
        </p:txBody>
      </p:sp>
      <p:sp>
        <p:nvSpPr>
          <p:cNvPr id="11" name="CuadroTexto 10"/>
          <p:cNvSpPr txBox="1"/>
          <p:nvPr/>
        </p:nvSpPr>
        <p:spPr>
          <a:xfrm>
            <a:off x="2411760" y="2589074"/>
            <a:ext cx="1080120" cy="307777"/>
          </a:xfrm>
          <a:prstGeom prst="rect">
            <a:avLst/>
          </a:prstGeom>
          <a:noFill/>
        </p:spPr>
        <p:txBody>
          <a:bodyPr wrap="square" rtlCol="0">
            <a:spAutoFit/>
          </a:bodyPr>
          <a:lstStyle/>
          <a:p>
            <a:r>
              <a:rPr lang="es-MX" sz="1400" b="1" dirty="0"/>
              <a:t>1/jul/2019</a:t>
            </a:r>
          </a:p>
        </p:txBody>
      </p:sp>
      <p:sp>
        <p:nvSpPr>
          <p:cNvPr id="12" name="CuadroTexto 11"/>
          <p:cNvSpPr txBox="1"/>
          <p:nvPr/>
        </p:nvSpPr>
        <p:spPr>
          <a:xfrm>
            <a:off x="5652120" y="2589075"/>
            <a:ext cx="1121829" cy="307777"/>
          </a:xfrm>
          <a:prstGeom prst="rect">
            <a:avLst/>
          </a:prstGeom>
          <a:noFill/>
        </p:spPr>
        <p:txBody>
          <a:bodyPr wrap="square" rtlCol="0">
            <a:spAutoFit/>
          </a:bodyPr>
          <a:lstStyle/>
          <a:p>
            <a:r>
              <a:rPr lang="es-MX" sz="1400" b="1" dirty="0"/>
              <a:t>30/jun/2020</a:t>
            </a:r>
          </a:p>
        </p:txBody>
      </p:sp>
      <p:sp>
        <p:nvSpPr>
          <p:cNvPr id="13" name="CuadroTexto 12"/>
          <p:cNvSpPr txBox="1"/>
          <p:nvPr/>
        </p:nvSpPr>
        <p:spPr>
          <a:xfrm>
            <a:off x="488517" y="2589073"/>
            <a:ext cx="1080120" cy="307777"/>
          </a:xfrm>
          <a:prstGeom prst="rect">
            <a:avLst/>
          </a:prstGeom>
          <a:noFill/>
        </p:spPr>
        <p:txBody>
          <a:bodyPr wrap="square" rtlCol="0">
            <a:spAutoFit/>
          </a:bodyPr>
          <a:lstStyle/>
          <a:p>
            <a:r>
              <a:rPr lang="es-MX" sz="1400" b="1" dirty="0"/>
              <a:t>1/ene/2019</a:t>
            </a:r>
          </a:p>
        </p:txBody>
      </p:sp>
      <p:sp>
        <p:nvSpPr>
          <p:cNvPr id="14" name="CuadroTexto 13"/>
          <p:cNvSpPr txBox="1"/>
          <p:nvPr/>
        </p:nvSpPr>
        <p:spPr>
          <a:xfrm>
            <a:off x="7611553" y="2589073"/>
            <a:ext cx="1208919" cy="307777"/>
          </a:xfrm>
          <a:prstGeom prst="rect">
            <a:avLst/>
          </a:prstGeom>
          <a:noFill/>
        </p:spPr>
        <p:txBody>
          <a:bodyPr wrap="square" rtlCol="0">
            <a:spAutoFit/>
          </a:bodyPr>
          <a:lstStyle/>
          <a:p>
            <a:r>
              <a:rPr lang="es-MX" sz="1400" b="1" dirty="0"/>
              <a:t>31/dic/2021</a:t>
            </a:r>
          </a:p>
        </p:txBody>
      </p:sp>
      <p:sp>
        <p:nvSpPr>
          <p:cNvPr id="16" name="Abrir llave 15"/>
          <p:cNvSpPr/>
          <p:nvPr/>
        </p:nvSpPr>
        <p:spPr>
          <a:xfrm rot="16200000">
            <a:off x="1513553" y="2304571"/>
            <a:ext cx="359928" cy="2156570"/>
          </a:xfrm>
          <a:prstGeom prst="leftBrace">
            <a:avLst>
              <a:gd name="adj1" fmla="val 71846"/>
              <a:gd name="adj2" fmla="val 50452"/>
            </a:avLst>
          </a:prstGeom>
          <a:ln w="28575" cmpd="sng">
            <a:solidFill>
              <a:schemeClr val="accent2">
                <a:lumMod val="60000"/>
                <a:lumOff val="4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s-MX"/>
          </a:p>
        </p:txBody>
      </p:sp>
      <p:sp>
        <p:nvSpPr>
          <p:cNvPr id="17" name="Abrir llave 16"/>
          <p:cNvSpPr/>
          <p:nvPr/>
        </p:nvSpPr>
        <p:spPr>
          <a:xfrm rot="16200000">
            <a:off x="7252613" y="2250474"/>
            <a:ext cx="359928" cy="2264765"/>
          </a:xfrm>
          <a:prstGeom prst="leftBrace">
            <a:avLst>
              <a:gd name="adj1" fmla="val 71846"/>
              <a:gd name="adj2" fmla="val 49127"/>
            </a:avLst>
          </a:prstGeom>
          <a:ln w="28575">
            <a:solidFill>
              <a:schemeClr val="accent2">
                <a:lumMod val="60000"/>
                <a:lumOff val="4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s-MX"/>
          </a:p>
        </p:txBody>
      </p:sp>
      <p:sp>
        <p:nvSpPr>
          <p:cNvPr id="18" name="Abrir llave 17"/>
          <p:cNvSpPr/>
          <p:nvPr/>
        </p:nvSpPr>
        <p:spPr>
          <a:xfrm rot="16200000">
            <a:off x="4356033" y="1688582"/>
            <a:ext cx="359928" cy="3384379"/>
          </a:xfrm>
          <a:prstGeom prst="leftBrace">
            <a:avLst>
              <a:gd name="adj1" fmla="val 71846"/>
              <a:gd name="adj2" fmla="val 50534"/>
            </a:avLst>
          </a:prstGeom>
          <a:ln w="28575">
            <a:solidFill>
              <a:schemeClr val="accent2">
                <a:lumMod val="60000"/>
                <a:lumOff val="4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s-MX"/>
          </a:p>
        </p:txBody>
      </p:sp>
      <p:sp>
        <p:nvSpPr>
          <p:cNvPr id="19" name="Rectángulo redondeado 18"/>
          <p:cNvSpPr/>
          <p:nvPr/>
        </p:nvSpPr>
        <p:spPr>
          <a:xfrm>
            <a:off x="3726824" y="3675595"/>
            <a:ext cx="1618346" cy="648072"/>
          </a:xfrm>
          <a:prstGeom prst="roundRect">
            <a:avLst/>
          </a:prstGeom>
          <a:gradFill flip="none" rotWithShape="1">
            <a:gsLst>
              <a:gs pos="0">
                <a:schemeClr val="accent2">
                  <a:lumMod val="0"/>
                  <a:lumOff val="100000"/>
                </a:schemeClr>
              </a:gs>
              <a:gs pos="35000">
                <a:schemeClr val="accent2">
                  <a:lumMod val="0"/>
                  <a:lumOff val="100000"/>
                </a:schemeClr>
              </a:gs>
              <a:gs pos="100000">
                <a:schemeClr val="accent2">
                  <a:lumMod val="100000"/>
                </a:schemeClr>
              </a:gs>
            </a:gsLst>
            <a:path path="circle">
              <a:fillToRect l="50000" t="-80000" r="50000" b="180000"/>
            </a:path>
            <a:tileRect/>
          </a:gradFill>
        </p:spPr>
        <p:style>
          <a:lnRef idx="1">
            <a:schemeClr val="accent4"/>
          </a:lnRef>
          <a:fillRef idx="2">
            <a:schemeClr val="accent4"/>
          </a:fillRef>
          <a:effectRef idx="1">
            <a:schemeClr val="accent4"/>
          </a:effectRef>
          <a:fontRef idx="minor">
            <a:schemeClr val="dk1"/>
          </a:fontRef>
        </p:style>
        <p:txBody>
          <a:bodyPr rtlCol="0" anchor="ctr"/>
          <a:lstStyle/>
          <a:p>
            <a:pPr algn="ctr"/>
            <a:r>
              <a:rPr lang="es-MX" sz="1400" b="1" dirty="0"/>
              <a:t>Fecha regular</a:t>
            </a:r>
          </a:p>
        </p:txBody>
      </p:sp>
      <p:sp>
        <p:nvSpPr>
          <p:cNvPr id="20" name="Rectángulo redondeado 19"/>
          <p:cNvSpPr/>
          <p:nvPr/>
        </p:nvSpPr>
        <p:spPr>
          <a:xfrm>
            <a:off x="6628176" y="3674851"/>
            <a:ext cx="1618346" cy="648072"/>
          </a:xfrm>
          <a:prstGeom prst="roundRect">
            <a:avLst/>
          </a:prstGeom>
          <a:gradFill flip="none" rotWithShape="1">
            <a:gsLst>
              <a:gs pos="0">
                <a:schemeClr val="accent2">
                  <a:lumMod val="0"/>
                  <a:lumOff val="100000"/>
                </a:schemeClr>
              </a:gs>
              <a:gs pos="35000">
                <a:schemeClr val="accent2">
                  <a:lumMod val="0"/>
                  <a:lumOff val="100000"/>
                </a:schemeClr>
              </a:gs>
              <a:gs pos="100000">
                <a:schemeClr val="accent2">
                  <a:lumMod val="100000"/>
                </a:schemeClr>
              </a:gs>
            </a:gsLst>
            <a:path path="circle">
              <a:fillToRect l="50000" t="-80000" r="50000" b="180000"/>
            </a:path>
            <a:tileRect/>
          </a:gradFill>
        </p:spPr>
        <p:style>
          <a:lnRef idx="1">
            <a:schemeClr val="accent4"/>
          </a:lnRef>
          <a:fillRef idx="2">
            <a:schemeClr val="accent4"/>
          </a:fillRef>
          <a:effectRef idx="1">
            <a:schemeClr val="accent4"/>
          </a:effectRef>
          <a:fontRef idx="minor">
            <a:schemeClr val="dk1"/>
          </a:fontRef>
        </p:style>
        <p:txBody>
          <a:bodyPr rtlCol="0" anchor="ctr"/>
          <a:lstStyle/>
          <a:p>
            <a:pPr algn="ctr"/>
            <a:r>
              <a:rPr lang="es-MX" sz="1400" b="1" dirty="0"/>
              <a:t>Fecha irregular posterior</a:t>
            </a:r>
          </a:p>
        </p:txBody>
      </p:sp>
      <p:sp>
        <p:nvSpPr>
          <p:cNvPr id="7" name="Rectángulo redondeado 6"/>
          <p:cNvSpPr/>
          <p:nvPr/>
        </p:nvSpPr>
        <p:spPr>
          <a:xfrm>
            <a:off x="3491880" y="5675083"/>
            <a:ext cx="2196245" cy="274197"/>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Tree>
    <p:extLst>
      <p:ext uri="{BB962C8B-B14F-4D97-AF65-F5344CB8AC3E}">
        <p14:creationId xmlns:p14="http://schemas.microsoft.com/office/powerpoint/2010/main" val="1158613447"/>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2" name="Gráfico 91"/>
          <p:cNvGraphicFramePr>
            <a:graphicFrameLocks/>
          </p:cNvGraphicFramePr>
          <p:nvPr>
            <p:extLst>
              <p:ext uri="{D42A27DB-BD31-4B8C-83A1-F6EECF244321}">
                <p14:modId xmlns:p14="http://schemas.microsoft.com/office/powerpoint/2010/main" val="973432067"/>
              </p:ext>
            </p:extLst>
          </p:nvPr>
        </p:nvGraphicFramePr>
        <p:xfrm>
          <a:off x="799567" y="2196886"/>
          <a:ext cx="5716649" cy="3032314"/>
        </p:xfrm>
        <a:graphic>
          <a:graphicData uri="http://schemas.openxmlformats.org/drawingml/2006/chart">
            <c:chart xmlns:c="http://schemas.openxmlformats.org/drawingml/2006/chart" xmlns:r="http://schemas.openxmlformats.org/officeDocument/2006/relationships" r:id="rId3"/>
          </a:graphicData>
        </a:graphic>
      </p:graphicFrame>
      <p:sp>
        <p:nvSpPr>
          <p:cNvPr id="2" name="Título 1"/>
          <p:cNvSpPr>
            <a:spLocks noGrp="1"/>
          </p:cNvSpPr>
          <p:nvPr>
            <p:ph type="title"/>
          </p:nvPr>
        </p:nvSpPr>
        <p:spPr/>
        <p:txBody>
          <a:bodyPr/>
          <a:lstStyle/>
          <a:p>
            <a:r>
              <a:rPr lang="es-MX" dirty="0">
                <a:solidFill>
                  <a:schemeClr val="tx1"/>
                </a:solidFill>
              </a:rPr>
              <a:t>Oferta de Compra de SSB</a:t>
            </a:r>
          </a:p>
        </p:txBody>
      </p:sp>
      <p:sp>
        <p:nvSpPr>
          <p:cNvPr id="5" name="Rectángulo 4"/>
          <p:cNvSpPr/>
          <p:nvPr/>
        </p:nvSpPr>
        <p:spPr>
          <a:xfrm>
            <a:off x="467544" y="1340768"/>
            <a:ext cx="8219256" cy="646331"/>
          </a:xfrm>
          <a:prstGeom prst="rect">
            <a:avLst/>
          </a:prstGeom>
        </p:spPr>
        <p:txBody>
          <a:bodyPr wrap="square">
            <a:spAutoFit/>
          </a:bodyPr>
          <a:lstStyle/>
          <a:p>
            <a:pPr algn="just"/>
            <a:r>
              <a:rPr lang="es-MX" dirty="0"/>
              <a:t>Las Ofertas de Compra presentadas por los SSB deberán cumplir con lo siguiente respecto a los precios y las cantidades ofertadas.</a:t>
            </a:r>
          </a:p>
        </p:txBody>
      </p:sp>
      <p:cxnSp>
        <p:nvCxnSpPr>
          <p:cNvPr id="94" name="Conector recto 93"/>
          <p:cNvCxnSpPr/>
          <p:nvPr/>
        </p:nvCxnSpPr>
        <p:spPr>
          <a:xfrm>
            <a:off x="1530000" y="2451986"/>
            <a:ext cx="4748418" cy="0"/>
          </a:xfrm>
          <a:prstGeom prst="line">
            <a:avLst/>
          </a:prstGeom>
          <a:ln w="31750" cap="rnd">
            <a:solidFill>
              <a:srgbClr val="FF0000"/>
            </a:solidFill>
          </a:ln>
        </p:spPr>
        <p:style>
          <a:lnRef idx="1">
            <a:schemeClr val="accent1"/>
          </a:lnRef>
          <a:fillRef idx="0">
            <a:schemeClr val="accent1"/>
          </a:fillRef>
          <a:effectRef idx="0">
            <a:schemeClr val="accent1"/>
          </a:effectRef>
          <a:fontRef idx="minor">
            <a:schemeClr val="tx1"/>
          </a:fontRef>
        </p:style>
      </p:cxnSp>
      <p:grpSp>
        <p:nvGrpSpPr>
          <p:cNvPr id="109" name="Grupo 108"/>
          <p:cNvGrpSpPr/>
          <p:nvPr/>
        </p:nvGrpSpPr>
        <p:grpSpPr>
          <a:xfrm>
            <a:off x="7020272" y="2384305"/>
            <a:ext cx="575113" cy="1081714"/>
            <a:chOff x="7381263" y="2059254"/>
            <a:chExt cx="575113" cy="1081714"/>
          </a:xfrm>
        </p:grpSpPr>
        <p:sp>
          <p:nvSpPr>
            <p:cNvPr id="97" name="Rectángulo 96"/>
            <p:cNvSpPr/>
            <p:nvPr/>
          </p:nvSpPr>
          <p:spPr>
            <a:xfrm>
              <a:off x="7381263" y="2059254"/>
              <a:ext cx="114189" cy="105578"/>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98" name="Rectángulo 97"/>
            <p:cNvSpPr/>
            <p:nvPr/>
          </p:nvSpPr>
          <p:spPr>
            <a:xfrm>
              <a:off x="7534904" y="2059259"/>
              <a:ext cx="114189" cy="105578"/>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99" name="Rectángulo 98"/>
            <p:cNvSpPr/>
            <p:nvPr/>
          </p:nvSpPr>
          <p:spPr>
            <a:xfrm>
              <a:off x="7688546" y="2059257"/>
              <a:ext cx="114189" cy="105578"/>
            </a:xfrm>
            <a:prstGeom prst="rect">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100" name="Rectángulo 99"/>
            <p:cNvSpPr/>
            <p:nvPr/>
          </p:nvSpPr>
          <p:spPr>
            <a:xfrm>
              <a:off x="7842187" y="2059256"/>
              <a:ext cx="114189" cy="105578"/>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101" name="Rectángulo 100"/>
            <p:cNvSpPr/>
            <p:nvPr/>
          </p:nvSpPr>
          <p:spPr>
            <a:xfrm>
              <a:off x="7381263" y="2386228"/>
              <a:ext cx="114189" cy="105578"/>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102" name="Rectángulo 101"/>
            <p:cNvSpPr/>
            <p:nvPr/>
          </p:nvSpPr>
          <p:spPr>
            <a:xfrm>
              <a:off x="7534904" y="2384653"/>
              <a:ext cx="114189" cy="105578"/>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103" name="Rectángulo 102"/>
            <p:cNvSpPr/>
            <p:nvPr/>
          </p:nvSpPr>
          <p:spPr>
            <a:xfrm>
              <a:off x="7688546" y="2384653"/>
              <a:ext cx="114189" cy="105578"/>
            </a:xfrm>
            <a:prstGeom prst="rect">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104" name="Rectángulo 103"/>
            <p:cNvSpPr/>
            <p:nvPr/>
          </p:nvSpPr>
          <p:spPr>
            <a:xfrm>
              <a:off x="7381263" y="2710809"/>
              <a:ext cx="114189" cy="105578"/>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105" name="Rectángulo 104"/>
            <p:cNvSpPr/>
            <p:nvPr/>
          </p:nvSpPr>
          <p:spPr>
            <a:xfrm>
              <a:off x="7536227" y="2710809"/>
              <a:ext cx="114189" cy="105578"/>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106" name="Rectángulo 105"/>
            <p:cNvSpPr/>
            <p:nvPr/>
          </p:nvSpPr>
          <p:spPr>
            <a:xfrm>
              <a:off x="7381263" y="3035390"/>
              <a:ext cx="114189" cy="105578"/>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grpSp>
      <p:sp>
        <p:nvSpPr>
          <p:cNvPr id="111" name="CuadroTexto 110"/>
          <p:cNvSpPr txBox="1"/>
          <p:nvPr/>
        </p:nvSpPr>
        <p:spPr>
          <a:xfrm>
            <a:off x="7624028" y="2275984"/>
            <a:ext cx="1440160" cy="276999"/>
          </a:xfrm>
          <a:prstGeom prst="rect">
            <a:avLst/>
          </a:prstGeom>
          <a:noFill/>
        </p:spPr>
        <p:txBody>
          <a:bodyPr wrap="square" rtlCol="0">
            <a:spAutoFit/>
          </a:bodyPr>
          <a:lstStyle/>
          <a:p>
            <a:r>
              <a:rPr lang="es-MX" sz="1200" dirty="0"/>
              <a:t>80 % producto</a:t>
            </a:r>
          </a:p>
        </p:txBody>
      </p:sp>
      <p:sp>
        <p:nvSpPr>
          <p:cNvPr id="112" name="CuadroTexto 111"/>
          <p:cNvSpPr txBox="1"/>
          <p:nvPr/>
        </p:nvSpPr>
        <p:spPr>
          <a:xfrm>
            <a:off x="7624028" y="2623993"/>
            <a:ext cx="1440160" cy="276999"/>
          </a:xfrm>
          <a:prstGeom prst="rect">
            <a:avLst/>
          </a:prstGeom>
          <a:noFill/>
        </p:spPr>
        <p:txBody>
          <a:bodyPr wrap="square" rtlCol="0">
            <a:spAutoFit/>
          </a:bodyPr>
          <a:lstStyle/>
          <a:p>
            <a:r>
              <a:rPr lang="es-MX" sz="1200" dirty="0"/>
              <a:t>60 % producto</a:t>
            </a:r>
          </a:p>
        </p:txBody>
      </p:sp>
      <p:sp>
        <p:nvSpPr>
          <p:cNvPr id="113" name="CuadroTexto 112"/>
          <p:cNvSpPr txBox="1"/>
          <p:nvPr/>
        </p:nvSpPr>
        <p:spPr>
          <a:xfrm>
            <a:off x="7624028" y="2947729"/>
            <a:ext cx="1440160" cy="276999"/>
          </a:xfrm>
          <a:prstGeom prst="rect">
            <a:avLst/>
          </a:prstGeom>
          <a:noFill/>
        </p:spPr>
        <p:txBody>
          <a:bodyPr wrap="square" rtlCol="0">
            <a:spAutoFit/>
          </a:bodyPr>
          <a:lstStyle/>
          <a:p>
            <a:r>
              <a:rPr lang="es-MX" sz="1200" dirty="0"/>
              <a:t>40 % producto</a:t>
            </a:r>
          </a:p>
        </p:txBody>
      </p:sp>
      <p:sp>
        <p:nvSpPr>
          <p:cNvPr id="114" name="CuadroTexto 113"/>
          <p:cNvSpPr txBox="1"/>
          <p:nvPr/>
        </p:nvSpPr>
        <p:spPr>
          <a:xfrm>
            <a:off x="7624028" y="3296017"/>
            <a:ext cx="1440160" cy="276999"/>
          </a:xfrm>
          <a:prstGeom prst="rect">
            <a:avLst/>
          </a:prstGeom>
          <a:noFill/>
        </p:spPr>
        <p:txBody>
          <a:bodyPr wrap="square" rtlCol="0">
            <a:spAutoFit/>
          </a:bodyPr>
          <a:lstStyle/>
          <a:p>
            <a:r>
              <a:rPr lang="es-MX" sz="1200" dirty="0"/>
              <a:t>20 % producto</a:t>
            </a:r>
          </a:p>
        </p:txBody>
      </p:sp>
      <p:sp>
        <p:nvSpPr>
          <p:cNvPr id="116" name="Rectángulo 115"/>
          <p:cNvSpPr/>
          <p:nvPr/>
        </p:nvSpPr>
        <p:spPr>
          <a:xfrm>
            <a:off x="395536" y="5241974"/>
            <a:ext cx="8219256" cy="923330"/>
          </a:xfrm>
          <a:prstGeom prst="rect">
            <a:avLst/>
          </a:prstGeom>
        </p:spPr>
        <p:txBody>
          <a:bodyPr wrap="square">
            <a:spAutoFit/>
          </a:bodyPr>
          <a:lstStyle/>
          <a:p>
            <a:pPr algn="just"/>
            <a:r>
              <a:rPr lang="es-MX" b="1" dirty="0">
                <a:latin typeface="Arial" panose="020B0604020202020204" pitchFamily="34" charset="0"/>
                <a:cs typeface="Arial" panose="020B0604020202020204" pitchFamily="34" charset="0"/>
              </a:rPr>
              <a:t>El CENACE verificará que las Ofertas de Compra presentadas cumplan con lo establecido. En caso de incumplimiento las ajustará según corresponda</a:t>
            </a:r>
            <a:r>
              <a:rPr lang="es-MX" dirty="0">
                <a:latin typeface="Arial" panose="020B0604020202020204" pitchFamily="34" charset="0"/>
                <a:cs typeface="Arial" panose="020B0604020202020204" pitchFamily="34" charset="0"/>
              </a:rPr>
              <a:t>.</a:t>
            </a:r>
          </a:p>
        </p:txBody>
      </p:sp>
      <p:pic>
        <p:nvPicPr>
          <p:cNvPr id="117" name="Imagen 11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7020351" y="3667417"/>
            <a:ext cx="1728113" cy="1633791"/>
          </a:xfrm>
          <a:prstGeom prst="rect">
            <a:avLst/>
          </a:prstGeom>
        </p:spPr>
      </p:pic>
    </p:spTree>
    <p:extLst>
      <p:ext uri="{BB962C8B-B14F-4D97-AF65-F5344CB8AC3E}">
        <p14:creationId xmlns:p14="http://schemas.microsoft.com/office/powerpoint/2010/main" val="41594984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16"/>
                                        </p:tgtEl>
                                        <p:attrNameLst>
                                          <p:attrName>style.visibility</p:attrName>
                                        </p:attrNameLst>
                                      </p:cBhvr>
                                      <p:to>
                                        <p:strVal val="visible"/>
                                      </p:to>
                                    </p:set>
                                    <p:animEffect transition="in" filter="wipe(left)">
                                      <p:cBhvr>
                                        <p:cTn id="7" dur="500"/>
                                        <p:tgtEl>
                                          <p:spTgt spid="116"/>
                                        </p:tgtEl>
                                      </p:cBhvr>
                                    </p:animEffect>
                                  </p:childTnLst>
                                </p:cTn>
                              </p:par>
                              <p:par>
                                <p:cTn id="8" presetID="22" presetClass="entr" presetSubtype="8" fill="hold" nodeType="withEffect">
                                  <p:stCondLst>
                                    <p:cond delay="0"/>
                                  </p:stCondLst>
                                  <p:childTnLst>
                                    <p:set>
                                      <p:cBhvr>
                                        <p:cTn id="9" dur="1" fill="hold">
                                          <p:stCondLst>
                                            <p:cond delay="0"/>
                                          </p:stCondLst>
                                        </p:cTn>
                                        <p:tgtEl>
                                          <p:spTgt spid="117"/>
                                        </p:tgtEl>
                                        <p:attrNameLst>
                                          <p:attrName>style.visibility</p:attrName>
                                        </p:attrNameLst>
                                      </p:cBhvr>
                                      <p:to>
                                        <p:strVal val="visible"/>
                                      </p:to>
                                    </p:set>
                                    <p:animEffect transition="in" filter="wipe(left)">
                                      <p:cBhvr>
                                        <p:cTn id="10" dur="500"/>
                                        <p:tgtEl>
                                          <p:spTgt spid="1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6"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p:cNvSpPr>
            <a:spLocks noGrp="1"/>
          </p:cNvSpPr>
          <p:nvPr>
            <p:ph type="title"/>
          </p:nvPr>
        </p:nvSpPr>
        <p:spPr>
          <a:xfrm>
            <a:off x="3419872" y="332656"/>
            <a:ext cx="5266928" cy="864096"/>
          </a:xfrm>
        </p:spPr>
        <p:txBody>
          <a:bodyPr/>
          <a:lstStyle/>
          <a:p>
            <a:r>
              <a:rPr lang="es-MX" dirty="0">
                <a:solidFill>
                  <a:schemeClr val="tx1"/>
                </a:solidFill>
              </a:rPr>
              <a:t>Oferta de Compra de ERC no SSB</a:t>
            </a:r>
          </a:p>
        </p:txBody>
      </p:sp>
      <p:sp>
        <p:nvSpPr>
          <p:cNvPr id="6" name="CuadroTexto 5"/>
          <p:cNvSpPr txBox="1"/>
          <p:nvPr/>
        </p:nvSpPr>
        <p:spPr>
          <a:xfrm>
            <a:off x="467544" y="3717032"/>
            <a:ext cx="2839916" cy="2031325"/>
          </a:xfrm>
          <a:prstGeom prst="rect">
            <a:avLst/>
          </a:prstGeom>
          <a:ln w="3175"/>
        </p:spPr>
        <p:style>
          <a:lnRef idx="2">
            <a:schemeClr val="accent3"/>
          </a:lnRef>
          <a:fillRef idx="1">
            <a:schemeClr val="lt1"/>
          </a:fillRef>
          <a:effectRef idx="0">
            <a:schemeClr val="accent3"/>
          </a:effectRef>
          <a:fontRef idx="minor">
            <a:schemeClr val="dk1"/>
          </a:fontRef>
        </p:style>
        <p:txBody>
          <a:bodyPr wrap="square" rtlCol="0">
            <a:spAutoFit/>
          </a:bodyPr>
          <a:lstStyle/>
          <a:p>
            <a:pPr algn="just"/>
            <a:r>
              <a:rPr lang="es-MX" dirty="0">
                <a:latin typeface="Arial" panose="020B0604020202020204" pitchFamily="34" charset="0"/>
                <a:cs typeface="Arial" panose="020B0604020202020204" pitchFamily="34" charset="0"/>
              </a:rPr>
              <a:t>P</a:t>
            </a:r>
            <a:r>
              <a:rPr lang="es-MX" dirty="0" smtClean="0">
                <a:latin typeface="Arial" panose="020B0604020202020204" pitchFamily="34" charset="0"/>
                <a:cs typeface="Arial" panose="020B0604020202020204" pitchFamily="34" charset="0"/>
              </a:rPr>
              <a:t>odrá </a:t>
            </a:r>
            <a:r>
              <a:rPr lang="es-MX" dirty="0">
                <a:latin typeface="Arial" panose="020B0604020202020204" pitchFamily="34" charset="0"/>
                <a:cs typeface="Arial" panose="020B0604020202020204" pitchFamily="34" charset="0"/>
              </a:rPr>
              <a:t>presentar la cantidad de </a:t>
            </a:r>
            <a:r>
              <a:rPr lang="es-MX" dirty="0" err="1">
                <a:latin typeface="Arial" panose="020B0604020202020204" pitchFamily="34" charset="0"/>
                <a:cs typeface="Arial" panose="020B0604020202020204" pitchFamily="34" charset="0"/>
              </a:rPr>
              <a:t>CELs</a:t>
            </a:r>
            <a:r>
              <a:rPr lang="es-MX" dirty="0">
                <a:latin typeface="Arial" panose="020B0604020202020204" pitchFamily="34" charset="0"/>
                <a:cs typeface="Arial" panose="020B0604020202020204" pitchFamily="34" charset="0"/>
              </a:rPr>
              <a:t> que deseen adquirir. La cantidad ofrecida de Potencia y EEA se calculará  por el CENACE de manera proporcional. </a:t>
            </a:r>
          </a:p>
        </p:txBody>
      </p:sp>
      <p:graphicFrame>
        <p:nvGraphicFramePr>
          <p:cNvPr id="8" name="Diagrama 7"/>
          <p:cNvGraphicFramePr/>
          <p:nvPr>
            <p:extLst>
              <p:ext uri="{D42A27DB-BD31-4B8C-83A1-F6EECF244321}">
                <p14:modId xmlns:p14="http://schemas.microsoft.com/office/powerpoint/2010/main" val="76062375"/>
              </p:ext>
            </p:extLst>
          </p:nvPr>
        </p:nvGraphicFramePr>
        <p:xfrm>
          <a:off x="683568" y="2203452"/>
          <a:ext cx="2736303" cy="144157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12" name="Diagrama 11"/>
          <p:cNvGraphicFramePr/>
          <p:nvPr>
            <p:extLst>
              <p:ext uri="{D42A27DB-BD31-4B8C-83A1-F6EECF244321}">
                <p14:modId xmlns:p14="http://schemas.microsoft.com/office/powerpoint/2010/main" val="2551319099"/>
              </p:ext>
            </p:extLst>
          </p:nvPr>
        </p:nvGraphicFramePr>
        <p:xfrm>
          <a:off x="3424613" y="2400919"/>
          <a:ext cx="2695559" cy="1244104"/>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13" name="CuadroTexto 12"/>
          <p:cNvSpPr txBox="1"/>
          <p:nvPr/>
        </p:nvSpPr>
        <p:spPr>
          <a:xfrm>
            <a:off x="3419872" y="3717032"/>
            <a:ext cx="2880320" cy="2031325"/>
          </a:xfrm>
          <a:prstGeom prst="rect">
            <a:avLst/>
          </a:prstGeom>
          <a:ln w="3175"/>
        </p:spPr>
        <p:style>
          <a:lnRef idx="2">
            <a:schemeClr val="accent6"/>
          </a:lnRef>
          <a:fillRef idx="1">
            <a:schemeClr val="lt1"/>
          </a:fillRef>
          <a:effectRef idx="0">
            <a:schemeClr val="accent6"/>
          </a:effectRef>
          <a:fontRef idx="minor">
            <a:schemeClr val="dk1"/>
          </a:fontRef>
        </p:style>
        <p:txBody>
          <a:bodyPr wrap="square" rtlCol="0">
            <a:spAutoFit/>
          </a:bodyPr>
          <a:lstStyle/>
          <a:p>
            <a:pPr algn="just"/>
            <a:r>
              <a:rPr lang="es-MX" dirty="0">
                <a:latin typeface="Arial" panose="020B0604020202020204" pitchFamily="34" charset="0"/>
                <a:cs typeface="Arial" panose="020B0604020202020204" pitchFamily="34" charset="0"/>
              </a:rPr>
              <a:t>Solamente podrá presentar la cantidad de Potencia que deseen adquirir. La cantidad ofrecida de EEA se calculará por el CENACE de manera proporcional.</a:t>
            </a:r>
          </a:p>
        </p:txBody>
      </p:sp>
      <p:graphicFrame>
        <p:nvGraphicFramePr>
          <p:cNvPr id="14" name="Diagrama 13"/>
          <p:cNvGraphicFramePr/>
          <p:nvPr>
            <p:extLst>
              <p:ext uri="{D42A27DB-BD31-4B8C-83A1-F6EECF244321}">
                <p14:modId xmlns:p14="http://schemas.microsoft.com/office/powerpoint/2010/main" val="3779980600"/>
              </p:ext>
            </p:extLst>
          </p:nvPr>
        </p:nvGraphicFramePr>
        <p:xfrm>
          <a:off x="6804248" y="3212976"/>
          <a:ext cx="1122551" cy="432048"/>
        </p:xfrm>
        <a:graphic>
          <a:graphicData uri="http://schemas.openxmlformats.org/drawingml/2006/diagram">
            <dgm:relIds xmlns:dgm="http://schemas.openxmlformats.org/drawingml/2006/diagram" xmlns:r="http://schemas.openxmlformats.org/officeDocument/2006/relationships" r:dm="rId13" r:lo="rId14" r:qs="rId15" r:cs="rId16"/>
          </a:graphicData>
        </a:graphic>
      </p:graphicFrame>
      <p:sp>
        <p:nvSpPr>
          <p:cNvPr id="15" name="CuadroTexto 14"/>
          <p:cNvSpPr txBox="1"/>
          <p:nvPr/>
        </p:nvSpPr>
        <p:spPr>
          <a:xfrm>
            <a:off x="6372200" y="3717032"/>
            <a:ext cx="2292396" cy="1200329"/>
          </a:xfrm>
          <a:prstGeom prst="rect">
            <a:avLst/>
          </a:prstGeom>
          <a:ln w="3175"/>
        </p:spPr>
        <p:style>
          <a:lnRef idx="2">
            <a:schemeClr val="accent1"/>
          </a:lnRef>
          <a:fillRef idx="1">
            <a:schemeClr val="lt1"/>
          </a:fillRef>
          <a:effectRef idx="0">
            <a:schemeClr val="accent1"/>
          </a:effectRef>
          <a:fontRef idx="minor">
            <a:schemeClr val="dk1"/>
          </a:fontRef>
        </p:style>
        <p:txBody>
          <a:bodyPr wrap="square" rtlCol="0">
            <a:spAutoFit/>
          </a:bodyPr>
          <a:lstStyle/>
          <a:p>
            <a:pPr algn="just"/>
            <a:r>
              <a:rPr lang="es-MX" dirty="0">
                <a:latin typeface="Arial" panose="020B0604020202020204" pitchFamily="34" charset="0"/>
                <a:cs typeface="Arial" panose="020B0604020202020204" pitchFamily="34" charset="0"/>
              </a:rPr>
              <a:t>Solamente podrá presentar la cantidad de EEA que deseen adquirir.</a:t>
            </a:r>
          </a:p>
        </p:txBody>
      </p:sp>
      <p:sp>
        <p:nvSpPr>
          <p:cNvPr id="2" name="Rectángulo 1"/>
          <p:cNvSpPr/>
          <p:nvPr/>
        </p:nvSpPr>
        <p:spPr>
          <a:xfrm>
            <a:off x="611559" y="1412776"/>
            <a:ext cx="2880319" cy="646331"/>
          </a:xfrm>
          <a:prstGeom prst="rect">
            <a:avLst/>
          </a:prstGeom>
          <a:solidFill>
            <a:schemeClr val="accent3">
              <a:lumMod val="75000"/>
            </a:schemeClr>
          </a:solidFill>
          <a:ln>
            <a:solidFill>
              <a:schemeClr val="accent1"/>
            </a:solidFill>
          </a:ln>
        </p:spPr>
        <p:txBody>
          <a:bodyPr wrap="square">
            <a:spAutoFit/>
          </a:bodyPr>
          <a:lstStyle/>
          <a:p>
            <a:pPr algn="just"/>
            <a:r>
              <a:rPr lang="es-MX" dirty="0">
                <a:solidFill>
                  <a:schemeClr val="bg1"/>
                </a:solidFill>
                <a:latin typeface="Arial" panose="020B0604020202020204" pitchFamily="34" charset="0"/>
                <a:cs typeface="Arial" panose="020B0604020202020204" pitchFamily="34" charset="0"/>
              </a:rPr>
              <a:t>E</a:t>
            </a:r>
            <a:r>
              <a:rPr lang="es-MX" dirty="0" smtClean="0">
                <a:solidFill>
                  <a:schemeClr val="bg1"/>
                </a:solidFill>
                <a:latin typeface="Arial" panose="020B0604020202020204" pitchFamily="34" charset="0"/>
                <a:cs typeface="Arial" panose="020B0604020202020204" pitchFamily="34" charset="0"/>
              </a:rPr>
              <a:t>xiste Oferta de Compra aceptada de CEL del SSB</a:t>
            </a:r>
            <a:endParaRPr lang="es-MX" dirty="0">
              <a:solidFill>
                <a:schemeClr val="bg1"/>
              </a:solidFill>
            </a:endParaRPr>
          </a:p>
        </p:txBody>
      </p:sp>
      <p:sp>
        <p:nvSpPr>
          <p:cNvPr id="17" name="Rectángulo 16"/>
          <p:cNvSpPr/>
          <p:nvPr/>
        </p:nvSpPr>
        <p:spPr>
          <a:xfrm>
            <a:off x="3588495" y="1412776"/>
            <a:ext cx="2711697" cy="646331"/>
          </a:xfrm>
          <a:prstGeom prst="rect">
            <a:avLst/>
          </a:prstGeom>
          <a:solidFill>
            <a:srgbClr val="CD6209"/>
          </a:solidFill>
          <a:ln>
            <a:solidFill>
              <a:schemeClr val="accent1"/>
            </a:solidFill>
          </a:ln>
        </p:spPr>
        <p:txBody>
          <a:bodyPr wrap="square">
            <a:spAutoFit/>
          </a:bodyPr>
          <a:lstStyle/>
          <a:p>
            <a:pPr algn="just"/>
            <a:r>
              <a:rPr lang="es-MX" dirty="0" smtClean="0">
                <a:solidFill>
                  <a:schemeClr val="bg1"/>
                </a:solidFill>
                <a:latin typeface="Arial" panose="020B0604020202020204" pitchFamily="34" charset="0"/>
                <a:cs typeface="Arial" panose="020B0604020202020204" pitchFamily="34" charset="0"/>
              </a:rPr>
              <a:t>No existe OC de CEL pero sí de POT</a:t>
            </a:r>
            <a:endParaRPr lang="es-MX" dirty="0">
              <a:solidFill>
                <a:schemeClr val="bg1"/>
              </a:solidFill>
            </a:endParaRPr>
          </a:p>
        </p:txBody>
      </p:sp>
      <p:sp>
        <p:nvSpPr>
          <p:cNvPr id="18" name="Rectángulo 17"/>
          <p:cNvSpPr/>
          <p:nvPr/>
        </p:nvSpPr>
        <p:spPr>
          <a:xfrm>
            <a:off x="6433105" y="1412776"/>
            <a:ext cx="2170585" cy="646331"/>
          </a:xfrm>
          <a:prstGeom prst="rect">
            <a:avLst/>
          </a:prstGeom>
          <a:solidFill>
            <a:schemeClr val="accent1">
              <a:lumMod val="75000"/>
            </a:schemeClr>
          </a:solidFill>
          <a:ln>
            <a:solidFill>
              <a:schemeClr val="accent1"/>
            </a:solidFill>
          </a:ln>
        </p:spPr>
        <p:txBody>
          <a:bodyPr wrap="square">
            <a:spAutoFit/>
          </a:bodyPr>
          <a:lstStyle/>
          <a:p>
            <a:pPr algn="just"/>
            <a:r>
              <a:rPr lang="es-MX" dirty="0" smtClean="0">
                <a:solidFill>
                  <a:schemeClr val="bg1"/>
                </a:solidFill>
                <a:latin typeface="Arial" panose="020B0604020202020204" pitchFamily="34" charset="0"/>
                <a:cs typeface="Arial" panose="020B0604020202020204" pitchFamily="34" charset="0"/>
              </a:rPr>
              <a:t>No existe OC de CEL ni de POT</a:t>
            </a:r>
            <a:endParaRPr lang="es-MX" dirty="0">
              <a:solidFill>
                <a:schemeClr val="bg1"/>
              </a:solidFill>
            </a:endParaRPr>
          </a:p>
        </p:txBody>
      </p:sp>
    </p:spTree>
    <p:extLst>
      <p:ext uri="{BB962C8B-B14F-4D97-AF65-F5344CB8AC3E}">
        <p14:creationId xmlns:p14="http://schemas.microsoft.com/office/powerpoint/2010/main" val="9260323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fltVal val="0"/>
                                          </p:val>
                                        </p:tav>
                                        <p:tav tm="100000">
                                          <p:val>
                                            <p:strVal val="#ppt_w"/>
                                          </p:val>
                                        </p:tav>
                                      </p:tavLst>
                                    </p:anim>
                                    <p:anim calcmode="lin" valueType="num">
                                      <p:cBhvr>
                                        <p:cTn id="8" dur="1000" fill="hold"/>
                                        <p:tgtEl>
                                          <p:spTgt spid="6"/>
                                        </p:tgtEl>
                                        <p:attrNameLst>
                                          <p:attrName>ppt_h</p:attrName>
                                        </p:attrNameLst>
                                      </p:cBhvr>
                                      <p:tavLst>
                                        <p:tav tm="0">
                                          <p:val>
                                            <p:fltVal val="0"/>
                                          </p:val>
                                        </p:tav>
                                        <p:tav tm="100000">
                                          <p:val>
                                            <p:strVal val="#ppt_h"/>
                                          </p:val>
                                        </p:tav>
                                      </p:tavLst>
                                    </p:anim>
                                    <p:anim calcmode="lin" valueType="num">
                                      <p:cBhvr>
                                        <p:cTn id="9" dur="1000" fill="hold"/>
                                        <p:tgtEl>
                                          <p:spTgt spid="6"/>
                                        </p:tgtEl>
                                        <p:attrNameLst>
                                          <p:attrName>style.rotation</p:attrName>
                                        </p:attrNameLst>
                                      </p:cBhvr>
                                      <p:tavLst>
                                        <p:tav tm="0">
                                          <p:val>
                                            <p:fltVal val="90"/>
                                          </p:val>
                                        </p:tav>
                                        <p:tav tm="100000">
                                          <p:val>
                                            <p:fltVal val="0"/>
                                          </p:val>
                                        </p:tav>
                                      </p:tavLst>
                                    </p:anim>
                                    <p:animEffect transition="in" filter="fade">
                                      <p:cBhvr>
                                        <p:cTn id="10" dur="1000"/>
                                        <p:tgtEl>
                                          <p:spTgt spid="6"/>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1000" fill="hold"/>
                                        <p:tgtEl>
                                          <p:spTgt spid="8"/>
                                        </p:tgtEl>
                                        <p:attrNameLst>
                                          <p:attrName>ppt_w</p:attrName>
                                        </p:attrNameLst>
                                      </p:cBhvr>
                                      <p:tavLst>
                                        <p:tav tm="0">
                                          <p:val>
                                            <p:fltVal val="0"/>
                                          </p:val>
                                        </p:tav>
                                        <p:tav tm="100000">
                                          <p:val>
                                            <p:strVal val="#ppt_w"/>
                                          </p:val>
                                        </p:tav>
                                      </p:tavLst>
                                    </p:anim>
                                    <p:anim calcmode="lin" valueType="num">
                                      <p:cBhvr>
                                        <p:cTn id="14" dur="1000" fill="hold"/>
                                        <p:tgtEl>
                                          <p:spTgt spid="8"/>
                                        </p:tgtEl>
                                        <p:attrNameLst>
                                          <p:attrName>ppt_h</p:attrName>
                                        </p:attrNameLst>
                                      </p:cBhvr>
                                      <p:tavLst>
                                        <p:tav tm="0">
                                          <p:val>
                                            <p:fltVal val="0"/>
                                          </p:val>
                                        </p:tav>
                                        <p:tav tm="100000">
                                          <p:val>
                                            <p:strVal val="#ppt_h"/>
                                          </p:val>
                                        </p:tav>
                                      </p:tavLst>
                                    </p:anim>
                                    <p:anim calcmode="lin" valueType="num">
                                      <p:cBhvr>
                                        <p:cTn id="15" dur="1000" fill="hold"/>
                                        <p:tgtEl>
                                          <p:spTgt spid="8"/>
                                        </p:tgtEl>
                                        <p:attrNameLst>
                                          <p:attrName>style.rotation</p:attrName>
                                        </p:attrNameLst>
                                      </p:cBhvr>
                                      <p:tavLst>
                                        <p:tav tm="0">
                                          <p:val>
                                            <p:fltVal val="90"/>
                                          </p:val>
                                        </p:tav>
                                        <p:tav tm="100000">
                                          <p:val>
                                            <p:fltVal val="0"/>
                                          </p:val>
                                        </p:tav>
                                      </p:tavLst>
                                    </p:anim>
                                    <p:animEffect transition="in" filter="fade">
                                      <p:cBhvr>
                                        <p:cTn id="16" dur="1000"/>
                                        <p:tgtEl>
                                          <p:spTgt spid="8"/>
                                        </p:tgtEl>
                                      </p:cBhvr>
                                    </p:animEffect>
                                  </p:childTnLst>
                                </p:cTn>
                              </p:par>
                            </p:childTnLst>
                          </p:cTn>
                        </p:par>
                      </p:childTnLst>
                    </p:cTn>
                  </p:par>
                  <p:par>
                    <p:cTn id="17" fill="hold">
                      <p:stCondLst>
                        <p:cond delay="indefinite"/>
                      </p:stCondLst>
                      <p:childTnLst>
                        <p:par>
                          <p:cTn id="18" fill="hold">
                            <p:stCondLst>
                              <p:cond delay="0"/>
                            </p:stCondLst>
                            <p:childTnLst>
                              <p:par>
                                <p:cTn id="19" presetID="31" presetClass="entr" presetSubtype="0" fill="hold" grpId="0" nodeType="clickEffect">
                                  <p:stCondLst>
                                    <p:cond delay="0"/>
                                  </p:stCondLst>
                                  <p:childTnLst>
                                    <p:set>
                                      <p:cBhvr>
                                        <p:cTn id="20" dur="1" fill="hold">
                                          <p:stCondLst>
                                            <p:cond delay="0"/>
                                          </p:stCondLst>
                                        </p:cTn>
                                        <p:tgtEl>
                                          <p:spTgt spid="12"/>
                                        </p:tgtEl>
                                        <p:attrNameLst>
                                          <p:attrName>style.visibility</p:attrName>
                                        </p:attrNameLst>
                                      </p:cBhvr>
                                      <p:to>
                                        <p:strVal val="visible"/>
                                      </p:to>
                                    </p:set>
                                    <p:anim calcmode="lin" valueType="num">
                                      <p:cBhvr>
                                        <p:cTn id="21" dur="1000" fill="hold"/>
                                        <p:tgtEl>
                                          <p:spTgt spid="12"/>
                                        </p:tgtEl>
                                        <p:attrNameLst>
                                          <p:attrName>ppt_w</p:attrName>
                                        </p:attrNameLst>
                                      </p:cBhvr>
                                      <p:tavLst>
                                        <p:tav tm="0">
                                          <p:val>
                                            <p:fltVal val="0"/>
                                          </p:val>
                                        </p:tav>
                                        <p:tav tm="100000">
                                          <p:val>
                                            <p:strVal val="#ppt_w"/>
                                          </p:val>
                                        </p:tav>
                                      </p:tavLst>
                                    </p:anim>
                                    <p:anim calcmode="lin" valueType="num">
                                      <p:cBhvr>
                                        <p:cTn id="22" dur="1000" fill="hold"/>
                                        <p:tgtEl>
                                          <p:spTgt spid="12"/>
                                        </p:tgtEl>
                                        <p:attrNameLst>
                                          <p:attrName>ppt_h</p:attrName>
                                        </p:attrNameLst>
                                      </p:cBhvr>
                                      <p:tavLst>
                                        <p:tav tm="0">
                                          <p:val>
                                            <p:fltVal val="0"/>
                                          </p:val>
                                        </p:tav>
                                        <p:tav tm="100000">
                                          <p:val>
                                            <p:strVal val="#ppt_h"/>
                                          </p:val>
                                        </p:tav>
                                      </p:tavLst>
                                    </p:anim>
                                    <p:anim calcmode="lin" valueType="num">
                                      <p:cBhvr>
                                        <p:cTn id="23" dur="1000" fill="hold"/>
                                        <p:tgtEl>
                                          <p:spTgt spid="12"/>
                                        </p:tgtEl>
                                        <p:attrNameLst>
                                          <p:attrName>style.rotation</p:attrName>
                                        </p:attrNameLst>
                                      </p:cBhvr>
                                      <p:tavLst>
                                        <p:tav tm="0">
                                          <p:val>
                                            <p:fltVal val="90"/>
                                          </p:val>
                                        </p:tav>
                                        <p:tav tm="100000">
                                          <p:val>
                                            <p:fltVal val="0"/>
                                          </p:val>
                                        </p:tav>
                                      </p:tavLst>
                                    </p:anim>
                                    <p:animEffect transition="in" filter="fade">
                                      <p:cBhvr>
                                        <p:cTn id="24" dur="1000"/>
                                        <p:tgtEl>
                                          <p:spTgt spid="12"/>
                                        </p:tgtEl>
                                      </p:cBhvr>
                                    </p:animEffect>
                                  </p:childTnLst>
                                </p:cTn>
                              </p:par>
                              <p:par>
                                <p:cTn id="25" presetID="31" presetClass="entr" presetSubtype="0" fill="hold" grpId="0" nodeType="withEffect">
                                  <p:stCondLst>
                                    <p:cond delay="0"/>
                                  </p:stCondLst>
                                  <p:childTnLst>
                                    <p:set>
                                      <p:cBhvr>
                                        <p:cTn id="26" dur="1" fill="hold">
                                          <p:stCondLst>
                                            <p:cond delay="0"/>
                                          </p:stCondLst>
                                        </p:cTn>
                                        <p:tgtEl>
                                          <p:spTgt spid="13"/>
                                        </p:tgtEl>
                                        <p:attrNameLst>
                                          <p:attrName>style.visibility</p:attrName>
                                        </p:attrNameLst>
                                      </p:cBhvr>
                                      <p:to>
                                        <p:strVal val="visible"/>
                                      </p:to>
                                    </p:set>
                                    <p:anim calcmode="lin" valueType="num">
                                      <p:cBhvr>
                                        <p:cTn id="27" dur="1000" fill="hold"/>
                                        <p:tgtEl>
                                          <p:spTgt spid="13"/>
                                        </p:tgtEl>
                                        <p:attrNameLst>
                                          <p:attrName>ppt_w</p:attrName>
                                        </p:attrNameLst>
                                      </p:cBhvr>
                                      <p:tavLst>
                                        <p:tav tm="0">
                                          <p:val>
                                            <p:fltVal val="0"/>
                                          </p:val>
                                        </p:tav>
                                        <p:tav tm="100000">
                                          <p:val>
                                            <p:strVal val="#ppt_w"/>
                                          </p:val>
                                        </p:tav>
                                      </p:tavLst>
                                    </p:anim>
                                    <p:anim calcmode="lin" valueType="num">
                                      <p:cBhvr>
                                        <p:cTn id="28" dur="1000" fill="hold"/>
                                        <p:tgtEl>
                                          <p:spTgt spid="13"/>
                                        </p:tgtEl>
                                        <p:attrNameLst>
                                          <p:attrName>ppt_h</p:attrName>
                                        </p:attrNameLst>
                                      </p:cBhvr>
                                      <p:tavLst>
                                        <p:tav tm="0">
                                          <p:val>
                                            <p:fltVal val="0"/>
                                          </p:val>
                                        </p:tav>
                                        <p:tav tm="100000">
                                          <p:val>
                                            <p:strVal val="#ppt_h"/>
                                          </p:val>
                                        </p:tav>
                                      </p:tavLst>
                                    </p:anim>
                                    <p:anim calcmode="lin" valueType="num">
                                      <p:cBhvr>
                                        <p:cTn id="29" dur="1000" fill="hold"/>
                                        <p:tgtEl>
                                          <p:spTgt spid="13"/>
                                        </p:tgtEl>
                                        <p:attrNameLst>
                                          <p:attrName>style.rotation</p:attrName>
                                        </p:attrNameLst>
                                      </p:cBhvr>
                                      <p:tavLst>
                                        <p:tav tm="0">
                                          <p:val>
                                            <p:fltVal val="90"/>
                                          </p:val>
                                        </p:tav>
                                        <p:tav tm="100000">
                                          <p:val>
                                            <p:fltVal val="0"/>
                                          </p:val>
                                        </p:tav>
                                      </p:tavLst>
                                    </p:anim>
                                    <p:animEffect transition="in" filter="fade">
                                      <p:cBhvr>
                                        <p:cTn id="30" dur="1000"/>
                                        <p:tgtEl>
                                          <p:spTgt spid="13"/>
                                        </p:tgtEl>
                                      </p:cBhvr>
                                    </p:animEffect>
                                  </p:childTnLst>
                                </p:cTn>
                              </p:par>
                            </p:childTnLst>
                          </p:cTn>
                        </p:par>
                      </p:childTnLst>
                    </p:cTn>
                  </p:par>
                  <p:par>
                    <p:cTn id="31" fill="hold">
                      <p:stCondLst>
                        <p:cond delay="indefinite"/>
                      </p:stCondLst>
                      <p:childTnLst>
                        <p:par>
                          <p:cTn id="32" fill="hold">
                            <p:stCondLst>
                              <p:cond delay="0"/>
                            </p:stCondLst>
                            <p:childTnLst>
                              <p:par>
                                <p:cTn id="33" presetID="31" presetClass="entr" presetSubtype="0" fill="hold" grpId="0" nodeType="clickEffect">
                                  <p:stCondLst>
                                    <p:cond delay="0"/>
                                  </p:stCondLst>
                                  <p:childTnLst>
                                    <p:set>
                                      <p:cBhvr>
                                        <p:cTn id="34" dur="1" fill="hold">
                                          <p:stCondLst>
                                            <p:cond delay="0"/>
                                          </p:stCondLst>
                                        </p:cTn>
                                        <p:tgtEl>
                                          <p:spTgt spid="14"/>
                                        </p:tgtEl>
                                        <p:attrNameLst>
                                          <p:attrName>style.visibility</p:attrName>
                                        </p:attrNameLst>
                                      </p:cBhvr>
                                      <p:to>
                                        <p:strVal val="visible"/>
                                      </p:to>
                                    </p:set>
                                    <p:anim calcmode="lin" valueType="num">
                                      <p:cBhvr>
                                        <p:cTn id="35" dur="1000" fill="hold"/>
                                        <p:tgtEl>
                                          <p:spTgt spid="14"/>
                                        </p:tgtEl>
                                        <p:attrNameLst>
                                          <p:attrName>ppt_w</p:attrName>
                                        </p:attrNameLst>
                                      </p:cBhvr>
                                      <p:tavLst>
                                        <p:tav tm="0">
                                          <p:val>
                                            <p:fltVal val="0"/>
                                          </p:val>
                                        </p:tav>
                                        <p:tav tm="100000">
                                          <p:val>
                                            <p:strVal val="#ppt_w"/>
                                          </p:val>
                                        </p:tav>
                                      </p:tavLst>
                                    </p:anim>
                                    <p:anim calcmode="lin" valueType="num">
                                      <p:cBhvr>
                                        <p:cTn id="36" dur="1000" fill="hold"/>
                                        <p:tgtEl>
                                          <p:spTgt spid="14"/>
                                        </p:tgtEl>
                                        <p:attrNameLst>
                                          <p:attrName>ppt_h</p:attrName>
                                        </p:attrNameLst>
                                      </p:cBhvr>
                                      <p:tavLst>
                                        <p:tav tm="0">
                                          <p:val>
                                            <p:fltVal val="0"/>
                                          </p:val>
                                        </p:tav>
                                        <p:tav tm="100000">
                                          <p:val>
                                            <p:strVal val="#ppt_h"/>
                                          </p:val>
                                        </p:tav>
                                      </p:tavLst>
                                    </p:anim>
                                    <p:anim calcmode="lin" valueType="num">
                                      <p:cBhvr>
                                        <p:cTn id="37" dur="1000" fill="hold"/>
                                        <p:tgtEl>
                                          <p:spTgt spid="14"/>
                                        </p:tgtEl>
                                        <p:attrNameLst>
                                          <p:attrName>style.rotation</p:attrName>
                                        </p:attrNameLst>
                                      </p:cBhvr>
                                      <p:tavLst>
                                        <p:tav tm="0">
                                          <p:val>
                                            <p:fltVal val="90"/>
                                          </p:val>
                                        </p:tav>
                                        <p:tav tm="100000">
                                          <p:val>
                                            <p:fltVal val="0"/>
                                          </p:val>
                                        </p:tav>
                                      </p:tavLst>
                                    </p:anim>
                                    <p:animEffect transition="in" filter="fade">
                                      <p:cBhvr>
                                        <p:cTn id="38" dur="1000"/>
                                        <p:tgtEl>
                                          <p:spTgt spid="14"/>
                                        </p:tgtEl>
                                      </p:cBhvr>
                                    </p:animEffect>
                                  </p:childTnLst>
                                </p:cTn>
                              </p:par>
                              <p:par>
                                <p:cTn id="39" presetID="31" presetClass="entr" presetSubtype="0" fill="hold" grpId="0" nodeType="withEffect">
                                  <p:stCondLst>
                                    <p:cond delay="0"/>
                                  </p:stCondLst>
                                  <p:childTnLst>
                                    <p:set>
                                      <p:cBhvr>
                                        <p:cTn id="40" dur="1" fill="hold">
                                          <p:stCondLst>
                                            <p:cond delay="0"/>
                                          </p:stCondLst>
                                        </p:cTn>
                                        <p:tgtEl>
                                          <p:spTgt spid="15"/>
                                        </p:tgtEl>
                                        <p:attrNameLst>
                                          <p:attrName>style.visibility</p:attrName>
                                        </p:attrNameLst>
                                      </p:cBhvr>
                                      <p:to>
                                        <p:strVal val="visible"/>
                                      </p:to>
                                    </p:set>
                                    <p:anim calcmode="lin" valueType="num">
                                      <p:cBhvr>
                                        <p:cTn id="41" dur="1000" fill="hold"/>
                                        <p:tgtEl>
                                          <p:spTgt spid="15"/>
                                        </p:tgtEl>
                                        <p:attrNameLst>
                                          <p:attrName>ppt_w</p:attrName>
                                        </p:attrNameLst>
                                      </p:cBhvr>
                                      <p:tavLst>
                                        <p:tav tm="0">
                                          <p:val>
                                            <p:fltVal val="0"/>
                                          </p:val>
                                        </p:tav>
                                        <p:tav tm="100000">
                                          <p:val>
                                            <p:strVal val="#ppt_w"/>
                                          </p:val>
                                        </p:tav>
                                      </p:tavLst>
                                    </p:anim>
                                    <p:anim calcmode="lin" valueType="num">
                                      <p:cBhvr>
                                        <p:cTn id="42" dur="1000" fill="hold"/>
                                        <p:tgtEl>
                                          <p:spTgt spid="15"/>
                                        </p:tgtEl>
                                        <p:attrNameLst>
                                          <p:attrName>ppt_h</p:attrName>
                                        </p:attrNameLst>
                                      </p:cBhvr>
                                      <p:tavLst>
                                        <p:tav tm="0">
                                          <p:val>
                                            <p:fltVal val="0"/>
                                          </p:val>
                                        </p:tav>
                                        <p:tav tm="100000">
                                          <p:val>
                                            <p:strVal val="#ppt_h"/>
                                          </p:val>
                                        </p:tav>
                                      </p:tavLst>
                                    </p:anim>
                                    <p:anim calcmode="lin" valueType="num">
                                      <p:cBhvr>
                                        <p:cTn id="43" dur="1000" fill="hold"/>
                                        <p:tgtEl>
                                          <p:spTgt spid="15"/>
                                        </p:tgtEl>
                                        <p:attrNameLst>
                                          <p:attrName>style.rotation</p:attrName>
                                        </p:attrNameLst>
                                      </p:cBhvr>
                                      <p:tavLst>
                                        <p:tav tm="0">
                                          <p:val>
                                            <p:fltVal val="90"/>
                                          </p:val>
                                        </p:tav>
                                        <p:tav tm="100000">
                                          <p:val>
                                            <p:fltVal val="0"/>
                                          </p:val>
                                        </p:tav>
                                      </p:tavLst>
                                    </p:anim>
                                    <p:animEffect transition="in" filter="fade">
                                      <p:cBhvr>
                                        <p:cTn id="44"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Graphic spid="8" grpId="0">
        <p:bldAsOne/>
      </p:bldGraphic>
      <p:bldGraphic spid="12" grpId="0">
        <p:bldAsOne/>
      </p:bldGraphic>
      <p:bldP spid="13" grpId="0" animBg="1"/>
      <p:bldGraphic spid="14" grpId="0">
        <p:bldAsOne/>
      </p:bldGraphic>
      <p:bldP spid="15"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3491880" y="332656"/>
            <a:ext cx="5194920" cy="864096"/>
          </a:xfrm>
        </p:spPr>
        <p:txBody>
          <a:bodyPr/>
          <a:lstStyle/>
          <a:p>
            <a:r>
              <a:rPr lang="es-MX" dirty="0"/>
              <a:t>Ejemplo:</a:t>
            </a:r>
            <a:br>
              <a:rPr lang="es-MX" dirty="0"/>
            </a:br>
            <a:r>
              <a:rPr lang="es-MX" sz="2000" dirty="0"/>
              <a:t>Oferta de Compra Aceptada de SSB</a:t>
            </a:r>
          </a:p>
        </p:txBody>
      </p:sp>
      <p:graphicFrame>
        <p:nvGraphicFramePr>
          <p:cNvPr id="8" name="Gráfico 7"/>
          <p:cNvGraphicFramePr>
            <a:graphicFrameLocks/>
          </p:cNvGraphicFramePr>
          <p:nvPr>
            <p:extLst>
              <p:ext uri="{D42A27DB-BD31-4B8C-83A1-F6EECF244321}">
                <p14:modId xmlns:p14="http://schemas.microsoft.com/office/powerpoint/2010/main" val="307917536"/>
              </p:ext>
            </p:extLst>
          </p:nvPr>
        </p:nvGraphicFramePr>
        <p:xfrm>
          <a:off x="1403648" y="1484784"/>
          <a:ext cx="6758940" cy="3816424"/>
        </p:xfrm>
        <a:graphic>
          <a:graphicData uri="http://schemas.openxmlformats.org/drawingml/2006/chart">
            <c:chart xmlns:c="http://schemas.openxmlformats.org/drawingml/2006/chart" xmlns:r="http://schemas.openxmlformats.org/officeDocument/2006/relationships" r:id="rId3"/>
          </a:graphicData>
        </a:graphic>
      </p:graphicFrame>
      <p:sp>
        <p:nvSpPr>
          <p:cNvPr id="9" name="Rectángulo 8"/>
          <p:cNvSpPr/>
          <p:nvPr/>
        </p:nvSpPr>
        <p:spPr>
          <a:xfrm>
            <a:off x="467544" y="5229200"/>
            <a:ext cx="8219256" cy="738664"/>
          </a:xfrm>
          <a:prstGeom prst="rect">
            <a:avLst/>
          </a:prstGeom>
        </p:spPr>
        <p:txBody>
          <a:bodyPr wrap="square">
            <a:spAutoFit/>
          </a:bodyPr>
          <a:lstStyle/>
          <a:p>
            <a:pPr algn="just"/>
            <a:r>
              <a:rPr lang="es-MX" sz="1400" dirty="0">
                <a:latin typeface="Arial" panose="020B0604020202020204" pitchFamily="34" charset="0"/>
              </a:rPr>
              <a:t>Una vez determinadas las Ofertas de Compra Aceptadas de los Suministradores de Servicios Básicos, el CENACE hará conocer esta información a través del Sitio o del Sistema de Información del Mercado</a:t>
            </a:r>
            <a:endParaRPr lang="es-MX" sz="1400" dirty="0"/>
          </a:p>
        </p:txBody>
      </p:sp>
    </p:spTree>
    <p:extLst>
      <p:ext uri="{BB962C8B-B14F-4D97-AF65-F5344CB8AC3E}">
        <p14:creationId xmlns:p14="http://schemas.microsoft.com/office/powerpoint/2010/main" val="1900881093"/>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Imagen 10"/>
          <p:cNvPicPr>
            <a:picLocks noChangeAspect="1"/>
          </p:cNvPicPr>
          <p:nvPr/>
        </p:nvPicPr>
        <p:blipFill>
          <a:blip r:embed="rId3"/>
          <a:stretch>
            <a:fillRect/>
          </a:stretch>
        </p:blipFill>
        <p:spPr>
          <a:xfrm>
            <a:off x="6976326" y="4437112"/>
            <a:ext cx="1725318" cy="1633870"/>
          </a:xfrm>
          <a:prstGeom prst="rect">
            <a:avLst/>
          </a:prstGeom>
        </p:spPr>
      </p:pic>
      <p:sp>
        <p:nvSpPr>
          <p:cNvPr id="4" name="Rectángulo 3"/>
          <p:cNvSpPr/>
          <p:nvPr/>
        </p:nvSpPr>
        <p:spPr>
          <a:xfrm>
            <a:off x="4499992" y="1426073"/>
            <a:ext cx="4186808" cy="2462213"/>
          </a:xfrm>
          <a:prstGeom prst="rect">
            <a:avLst/>
          </a:prstGeom>
        </p:spPr>
        <p:txBody>
          <a:bodyPr wrap="square">
            <a:spAutoFit/>
          </a:bodyPr>
          <a:lstStyle/>
          <a:p>
            <a:pPr algn="just"/>
            <a:r>
              <a:rPr lang="es-MX" sz="1400" dirty="0">
                <a:latin typeface="Arial" panose="020B0604020202020204" pitchFamily="34" charset="0"/>
              </a:rPr>
              <a:t>Las cantidades demandadas de cada uno de los Productos deberán corresponder a un porcentaje constante de las cantidades de cada Producto incluidas en las OC Aceptadas de los SSB. </a:t>
            </a:r>
          </a:p>
          <a:p>
            <a:pPr algn="just"/>
            <a:endParaRPr lang="es-MX" sz="1400" dirty="0">
              <a:latin typeface="Arial" panose="020B0604020202020204" pitchFamily="34" charset="0"/>
            </a:endParaRPr>
          </a:p>
          <a:p>
            <a:pPr algn="just"/>
            <a:endParaRPr lang="es-MX" sz="1400" dirty="0">
              <a:latin typeface="Arial" panose="020B0604020202020204" pitchFamily="34" charset="0"/>
            </a:endParaRPr>
          </a:p>
          <a:p>
            <a:pPr algn="just"/>
            <a:endParaRPr lang="es-MX" sz="1400" dirty="0">
              <a:latin typeface="Arial" panose="020B0604020202020204" pitchFamily="34" charset="0"/>
            </a:endParaRPr>
          </a:p>
          <a:p>
            <a:pPr algn="just"/>
            <a:r>
              <a:rPr lang="es-MX" sz="1400" dirty="0">
                <a:latin typeface="Arial" panose="020B0604020202020204" pitchFamily="34" charset="0"/>
              </a:rPr>
              <a:t>Las ERC sólo deben ofrecer, en su caso, comprar una cantidad de CEL. La cantidad ofrecida de Potencia y Energía Eléctrica Acumulable se calculará por el CENACE de manera proporcional.</a:t>
            </a:r>
          </a:p>
        </p:txBody>
      </p:sp>
      <p:graphicFrame>
        <p:nvGraphicFramePr>
          <p:cNvPr id="8" name="Gráfico 7"/>
          <p:cNvGraphicFramePr>
            <a:graphicFrameLocks/>
          </p:cNvGraphicFramePr>
          <p:nvPr>
            <p:extLst>
              <p:ext uri="{D42A27DB-BD31-4B8C-83A1-F6EECF244321}">
                <p14:modId xmlns:p14="http://schemas.microsoft.com/office/powerpoint/2010/main" val="3525956258"/>
              </p:ext>
            </p:extLst>
          </p:nvPr>
        </p:nvGraphicFramePr>
        <p:xfrm>
          <a:off x="323528" y="2827893"/>
          <a:ext cx="5328592" cy="3276006"/>
        </p:xfrm>
        <a:graphic>
          <a:graphicData uri="http://schemas.openxmlformats.org/drawingml/2006/chart">
            <c:chart xmlns:c="http://schemas.openxmlformats.org/drawingml/2006/chart" xmlns:r="http://schemas.openxmlformats.org/officeDocument/2006/relationships" r:id="rId4"/>
          </a:graphicData>
        </a:graphic>
      </p:graphicFrame>
      <p:sp>
        <p:nvSpPr>
          <p:cNvPr id="14" name="Llamada ovalada 13"/>
          <p:cNvSpPr/>
          <p:nvPr/>
        </p:nvSpPr>
        <p:spPr>
          <a:xfrm>
            <a:off x="4499992" y="3904128"/>
            <a:ext cx="1888958" cy="854406"/>
          </a:xfrm>
          <a:prstGeom prst="wedgeEllipseCallout">
            <a:avLst>
              <a:gd name="adj1" fmla="val 114794"/>
              <a:gd name="adj2" fmla="val 21781"/>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es-MX" dirty="0">
                <a:ln w="0"/>
                <a:solidFill>
                  <a:schemeClr val="tx1"/>
                </a:solidFill>
                <a:effectLst>
                  <a:outerShdw blurRad="38100" dist="19050" dir="2700000" algn="tl" rotWithShape="0">
                    <a:schemeClr val="dk1">
                      <a:alpha val="40000"/>
                    </a:schemeClr>
                  </a:outerShdw>
                </a:effectLst>
              </a:rPr>
              <a:t>Verificación</a:t>
            </a:r>
          </a:p>
        </p:txBody>
      </p:sp>
      <p:pic>
        <p:nvPicPr>
          <p:cNvPr id="3" name="Imagen 2"/>
          <p:cNvPicPr>
            <a:picLocks noChangeAspect="1"/>
          </p:cNvPicPr>
          <p:nvPr/>
        </p:nvPicPr>
        <p:blipFill>
          <a:blip r:embed="rId5"/>
          <a:stretch>
            <a:fillRect/>
          </a:stretch>
        </p:blipFill>
        <p:spPr>
          <a:xfrm>
            <a:off x="491952" y="1454921"/>
            <a:ext cx="4032448" cy="1293987"/>
          </a:xfrm>
          <a:prstGeom prst="rect">
            <a:avLst/>
          </a:prstGeom>
        </p:spPr>
      </p:pic>
      <p:sp>
        <p:nvSpPr>
          <p:cNvPr id="9" name="Título 1"/>
          <p:cNvSpPr txBox="1">
            <a:spLocks/>
          </p:cNvSpPr>
          <p:nvPr/>
        </p:nvSpPr>
        <p:spPr>
          <a:xfrm>
            <a:off x="3491880" y="332656"/>
            <a:ext cx="5194920" cy="864096"/>
          </a:xfrm>
          <a:prstGeom prst="rect">
            <a:avLst/>
          </a:prstGeom>
        </p:spPr>
        <p:txBody>
          <a:bodyPr vert="horz" lIns="91440" tIns="45720" rIns="91440" bIns="45720" rtlCol="0" anchor="ctr">
            <a:noAutofit/>
          </a:bodyPr>
          <a:lstStyle>
            <a:lvl1pPr algn="r" defTabSz="914400" rtl="0" eaLnBrk="1" latinLnBrk="0" hangingPunct="1">
              <a:spcBef>
                <a:spcPct val="0"/>
              </a:spcBef>
              <a:buNone/>
              <a:defRPr sz="2400" kern="1200">
                <a:solidFill>
                  <a:schemeClr val="tx1">
                    <a:lumMod val="65000"/>
                    <a:lumOff val="35000"/>
                  </a:schemeClr>
                </a:solidFill>
                <a:latin typeface="Trajan Pro" pitchFamily="18" charset="0"/>
                <a:ea typeface="+mj-ea"/>
                <a:cs typeface="+mj-cs"/>
              </a:defRPr>
            </a:lvl1pPr>
          </a:lstStyle>
          <a:p>
            <a:r>
              <a:rPr lang="es-MX" dirty="0"/>
              <a:t>Ejemplo:</a:t>
            </a:r>
            <a:br>
              <a:rPr lang="es-MX" dirty="0"/>
            </a:br>
            <a:r>
              <a:rPr lang="es-MX" sz="2000" dirty="0"/>
              <a:t>Oferta de ERC1</a:t>
            </a:r>
          </a:p>
        </p:txBody>
      </p:sp>
    </p:spTree>
    <p:extLst>
      <p:ext uri="{BB962C8B-B14F-4D97-AF65-F5344CB8AC3E}">
        <p14:creationId xmlns:p14="http://schemas.microsoft.com/office/powerpoint/2010/main" val="28931755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1+#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barn(inVertical)">
                                      <p:cBhvr>
                                        <p:cTn id="13" dur="500"/>
                                        <p:tgtEl>
                                          <p:spTgt spid="14"/>
                                        </p:tgtEl>
                                      </p:cBhvr>
                                    </p:animEffect>
                                  </p:childTnLst>
                                </p:cTn>
                              </p:par>
                              <p:par>
                                <p:cTn id="14" presetID="16" presetClass="entr" presetSubtype="21" fill="hold" nodeType="with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barn(inVertical)">
                                      <p:cBhvr>
                                        <p:cTn id="16"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8" grpId="0">
        <p:bldAsOne/>
      </p:bldGraphic>
      <p:bldP spid="14"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ítulo 17"/>
          <p:cNvSpPr>
            <a:spLocks noGrp="1"/>
          </p:cNvSpPr>
          <p:nvPr>
            <p:ph type="title"/>
          </p:nvPr>
        </p:nvSpPr>
        <p:spPr>
          <a:xfrm>
            <a:off x="3419872" y="369740"/>
            <a:ext cx="5194920" cy="864096"/>
          </a:xfrm>
        </p:spPr>
        <p:txBody>
          <a:bodyPr/>
          <a:lstStyle/>
          <a:p>
            <a:r>
              <a:rPr lang="es-MX" dirty="0"/>
              <a:t>Proceso General de la Subasta</a:t>
            </a:r>
          </a:p>
        </p:txBody>
      </p:sp>
      <p:sp>
        <p:nvSpPr>
          <p:cNvPr id="20" name="Forma libre 19"/>
          <p:cNvSpPr/>
          <p:nvPr/>
        </p:nvSpPr>
        <p:spPr>
          <a:xfrm>
            <a:off x="1973402" y="2736027"/>
            <a:ext cx="2034015" cy="2034015"/>
          </a:xfrm>
          <a:custGeom>
            <a:avLst/>
            <a:gdLst>
              <a:gd name="connsiteX0" fmla="*/ 0 w 2034015"/>
              <a:gd name="connsiteY0" fmla="*/ 1017008 h 2034015"/>
              <a:gd name="connsiteX1" fmla="*/ 1017008 w 2034015"/>
              <a:gd name="connsiteY1" fmla="*/ 0 h 2034015"/>
              <a:gd name="connsiteX2" fmla="*/ 2034016 w 2034015"/>
              <a:gd name="connsiteY2" fmla="*/ 1017008 h 2034015"/>
              <a:gd name="connsiteX3" fmla="*/ 1017008 w 2034015"/>
              <a:gd name="connsiteY3" fmla="*/ 2034016 h 2034015"/>
              <a:gd name="connsiteX4" fmla="*/ 0 w 2034015"/>
              <a:gd name="connsiteY4" fmla="*/ 1017008 h 20340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34015" h="2034015">
                <a:moveTo>
                  <a:pt x="0" y="1017008"/>
                </a:moveTo>
                <a:cubicBezTo>
                  <a:pt x="0" y="455330"/>
                  <a:pt x="455330" y="0"/>
                  <a:pt x="1017008" y="0"/>
                </a:cubicBezTo>
                <a:cubicBezTo>
                  <a:pt x="1578686" y="0"/>
                  <a:pt x="2034016" y="455330"/>
                  <a:pt x="2034016" y="1017008"/>
                </a:cubicBezTo>
                <a:cubicBezTo>
                  <a:pt x="2034016" y="1578686"/>
                  <a:pt x="1578686" y="2034016"/>
                  <a:pt x="1017008" y="2034016"/>
                </a:cubicBezTo>
                <a:cubicBezTo>
                  <a:pt x="455330" y="2034016"/>
                  <a:pt x="0" y="1578686"/>
                  <a:pt x="0" y="1017008"/>
                </a:cubicBezTo>
                <a:close/>
              </a:path>
            </a:pathLst>
          </a:custGeom>
          <a:blipFill>
            <a:blip r:embed="rId2"/>
            <a:stretch>
              <a:fillRect/>
            </a:stretch>
          </a:blipFill>
        </p:spPr>
        <p:style>
          <a:lnRef idx="2">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txBody>
          <a:bodyPr spcFirstLastPara="0" vert="horz" wrap="square" lIns="380425" tIns="380425" rIns="380425" bIns="380425" numCol="1" spcCol="1270" anchor="ctr" anchorCtr="0">
            <a:noAutofit/>
          </a:bodyPr>
          <a:lstStyle/>
          <a:p>
            <a:pPr lvl="0" algn="ctr" defTabSz="2889250">
              <a:lnSpc>
                <a:spcPct val="90000"/>
              </a:lnSpc>
              <a:spcBef>
                <a:spcPct val="0"/>
              </a:spcBef>
              <a:spcAft>
                <a:spcPct val="35000"/>
              </a:spcAft>
            </a:pPr>
            <a:endParaRPr lang="es-MX" sz="6500" kern="1200" dirty="0"/>
          </a:p>
        </p:txBody>
      </p:sp>
      <p:sp>
        <p:nvSpPr>
          <p:cNvPr id="21" name="Forma libre 20"/>
          <p:cNvSpPr/>
          <p:nvPr/>
        </p:nvSpPr>
        <p:spPr>
          <a:xfrm>
            <a:off x="2481906" y="1414427"/>
            <a:ext cx="1017007" cy="1017007"/>
          </a:xfrm>
          <a:custGeom>
            <a:avLst/>
            <a:gdLst>
              <a:gd name="connsiteX0" fmla="*/ 0 w 1017007"/>
              <a:gd name="connsiteY0" fmla="*/ 508504 h 1017007"/>
              <a:gd name="connsiteX1" fmla="*/ 508504 w 1017007"/>
              <a:gd name="connsiteY1" fmla="*/ 0 h 1017007"/>
              <a:gd name="connsiteX2" fmla="*/ 1017008 w 1017007"/>
              <a:gd name="connsiteY2" fmla="*/ 508504 h 1017007"/>
              <a:gd name="connsiteX3" fmla="*/ 508504 w 1017007"/>
              <a:gd name="connsiteY3" fmla="*/ 1017008 h 1017007"/>
              <a:gd name="connsiteX4" fmla="*/ 0 w 1017007"/>
              <a:gd name="connsiteY4" fmla="*/ 508504 h 10170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7007" h="1017007">
                <a:moveTo>
                  <a:pt x="0" y="508504"/>
                </a:moveTo>
                <a:cubicBezTo>
                  <a:pt x="0" y="227665"/>
                  <a:pt x="227665" y="0"/>
                  <a:pt x="508504" y="0"/>
                </a:cubicBezTo>
                <a:cubicBezTo>
                  <a:pt x="789343" y="0"/>
                  <a:pt x="1017008" y="227665"/>
                  <a:pt x="1017008" y="508504"/>
                </a:cubicBezTo>
                <a:cubicBezTo>
                  <a:pt x="1017008" y="789343"/>
                  <a:pt x="789343" y="1017008"/>
                  <a:pt x="508504" y="1017008"/>
                </a:cubicBezTo>
                <a:cubicBezTo>
                  <a:pt x="227665" y="1017008"/>
                  <a:pt x="0" y="789343"/>
                  <a:pt x="0" y="508504"/>
                </a:cubicBezTo>
                <a:close/>
              </a:path>
            </a:pathLst>
          </a:custGeom>
          <a:solidFill>
            <a:schemeClr val="accent1">
              <a:hueOff val="0"/>
              <a:satOff val="0"/>
              <a:lumOff val="0"/>
              <a:alpha val="50000"/>
            </a:schemeClr>
          </a:solidFill>
        </p:spPr>
        <p:style>
          <a:lnRef idx="2">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txBody>
          <a:bodyPr spcFirstLastPara="0" vert="horz" wrap="square" lIns="160367" tIns="160367" rIns="160367" bIns="160367" numCol="1" spcCol="1270" anchor="ctr" anchorCtr="0">
            <a:noAutofit/>
          </a:bodyPr>
          <a:lstStyle/>
          <a:p>
            <a:pPr lvl="0" algn="ctr" defTabSz="400050">
              <a:lnSpc>
                <a:spcPct val="90000"/>
              </a:lnSpc>
              <a:spcBef>
                <a:spcPct val="0"/>
              </a:spcBef>
              <a:spcAft>
                <a:spcPct val="35000"/>
              </a:spcAft>
            </a:pPr>
            <a:r>
              <a:rPr lang="es-MX" sz="900" kern="1200" dirty="0"/>
              <a:t>Convocatoria</a:t>
            </a:r>
          </a:p>
        </p:txBody>
      </p:sp>
      <p:sp>
        <p:nvSpPr>
          <p:cNvPr id="22" name="Forma libre 21"/>
          <p:cNvSpPr/>
          <p:nvPr/>
        </p:nvSpPr>
        <p:spPr>
          <a:xfrm>
            <a:off x="3275958" y="1595665"/>
            <a:ext cx="1017007" cy="1017007"/>
          </a:xfrm>
          <a:custGeom>
            <a:avLst/>
            <a:gdLst>
              <a:gd name="connsiteX0" fmla="*/ 0 w 1017007"/>
              <a:gd name="connsiteY0" fmla="*/ 508504 h 1017007"/>
              <a:gd name="connsiteX1" fmla="*/ 508504 w 1017007"/>
              <a:gd name="connsiteY1" fmla="*/ 0 h 1017007"/>
              <a:gd name="connsiteX2" fmla="*/ 1017008 w 1017007"/>
              <a:gd name="connsiteY2" fmla="*/ 508504 h 1017007"/>
              <a:gd name="connsiteX3" fmla="*/ 508504 w 1017007"/>
              <a:gd name="connsiteY3" fmla="*/ 1017008 h 1017007"/>
              <a:gd name="connsiteX4" fmla="*/ 0 w 1017007"/>
              <a:gd name="connsiteY4" fmla="*/ 508504 h 10170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7007" h="1017007">
                <a:moveTo>
                  <a:pt x="0" y="508504"/>
                </a:moveTo>
                <a:cubicBezTo>
                  <a:pt x="0" y="227665"/>
                  <a:pt x="227665" y="0"/>
                  <a:pt x="508504" y="0"/>
                </a:cubicBezTo>
                <a:cubicBezTo>
                  <a:pt x="789343" y="0"/>
                  <a:pt x="1017008" y="227665"/>
                  <a:pt x="1017008" y="508504"/>
                </a:cubicBezTo>
                <a:cubicBezTo>
                  <a:pt x="1017008" y="789343"/>
                  <a:pt x="789343" y="1017008"/>
                  <a:pt x="508504" y="1017008"/>
                </a:cubicBezTo>
                <a:cubicBezTo>
                  <a:pt x="227665" y="1017008"/>
                  <a:pt x="0" y="789343"/>
                  <a:pt x="0" y="508504"/>
                </a:cubicBezTo>
                <a:close/>
              </a:path>
            </a:pathLst>
          </a:custGeom>
          <a:solidFill>
            <a:schemeClr val="accent2">
              <a:alpha val="50000"/>
            </a:schemeClr>
          </a:solidFill>
        </p:spPr>
        <p:style>
          <a:lnRef idx="2">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txBody>
          <a:bodyPr spcFirstLastPara="0" vert="horz" wrap="square" lIns="160367" tIns="160367" rIns="160367" bIns="160367" numCol="1" spcCol="1270" anchor="ctr" anchorCtr="0">
            <a:noAutofit/>
          </a:bodyPr>
          <a:lstStyle/>
          <a:p>
            <a:pPr lvl="0" algn="ctr" defTabSz="400050">
              <a:lnSpc>
                <a:spcPct val="90000"/>
              </a:lnSpc>
              <a:spcBef>
                <a:spcPct val="0"/>
              </a:spcBef>
              <a:spcAft>
                <a:spcPct val="35000"/>
              </a:spcAft>
            </a:pPr>
            <a:r>
              <a:rPr lang="es-MX" sz="900" kern="1200" dirty="0"/>
              <a:t>Publicación de Bases</a:t>
            </a:r>
          </a:p>
        </p:txBody>
      </p:sp>
      <p:sp>
        <p:nvSpPr>
          <p:cNvPr id="23" name="Forma libre 22"/>
          <p:cNvSpPr/>
          <p:nvPr/>
        </p:nvSpPr>
        <p:spPr>
          <a:xfrm>
            <a:off x="3912738" y="2103480"/>
            <a:ext cx="1017007" cy="1017007"/>
          </a:xfrm>
          <a:custGeom>
            <a:avLst/>
            <a:gdLst>
              <a:gd name="connsiteX0" fmla="*/ 0 w 1017007"/>
              <a:gd name="connsiteY0" fmla="*/ 508504 h 1017007"/>
              <a:gd name="connsiteX1" fmla="*/ 508504 w 1017007"/>
              <a:gd name="connsiteY1" fmla="*/ 0 h 1017007"/>
              <a:gd name="connsiteX2" fmla="*/ 1017008 w 1017007"/>
              <a:gd name="connsiteY2" fmla="*/ 508504 h 1017007"/>
              <a:gd name="connsiteX3" fmla="*/ 508504 w 1017007"/>
              <a:gd name="connsiteY3" fmla="*/ 1017008 h 1017007"/>
              <a:gd name="connsiteX4" fmla="*/ 0 w 1017007"/>
              <a:gd name="connsiteY4" fmla="*/ 508504 h 10170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7007" h="1017007">
                <a:moveTo>
                  <a:pt x="0" y="508504"/>
                </a:moveTo>
                <a:cubicBezTo>
                  <a:pt x="0" y="227665"/>
                  <a:pt x="227665" y="0"/>
                  <a:pt x="508504" y="0"/>
                </a:cubicBezTo>
                <a:cubicBezTo>
                  <a:pt x="789343" y="0"/>
                  <a:pt x="1017008" y="227665"/>
                  <a:pt x="1017008" y="508504"/>
                </a:cubicBezTo>
                <a:cubicBezTo>
                  <a:pt x="1017008" y="789343"/>
                  <a:pt x="789343" y="1017008"/>
                  <a:pt x="508504" y="1017008"/>
                </a:cubicBezTo>
                <a:cubicBezTo>
                  <a:pt x="227665" y="1017008"/>
                  <a:pt x="0" y="789343"/>
                  <a:pt x="0" y="508504"/>
                </a:cubicBezTo>
                <a:close/>
              </a:path>
            </a:pathLst>
          </a:custGeom>
          <a:solidFill>
            <a:schemeClr val="accent3">
              <a:alpha val="50000"/>
            </a:schemeClr>
          </a:solidFill>
        </p:spPr>
        <p:style>
          <a:lnRef idx="2">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txBody>
          <a:bodyPr spcFirstLastPara="0" vert="horz" wrap="square" lIns="160367" tIns="160367" rIns="160367" bIns="160367" numCol="1" spcCol="1270" anchor="ctr" anchorCtr="0">
            <a:noAutofit/>
          </a:bodyPr>
          <a:lstStyle/>
          <a:p>
            <a:pPr lvl="0" algn="ctr" defTabSz="400050">
              <a:lnSpc>
                <a:spcPct val="90000"/>
              </a:lnSpc>
              <a:spcBef>
                <a:spcPct val="0"/>
              </a:spcBef>
              <a:spcAft>
                <a:spcPct val="35000"/>
              </a:spcAft>
            </a:pPr>
            <a:r>
              <a:rPr lang="es-MX" sz="900" kern="1200" dirty="0"/>
              <a:t>Periodo de Pagos</a:t>
            </a:r>
          </a:p>
        </p:txBody>
      </p:sp>
      <p:sp>
        <p:nvSpPr>
          <p:cNvPr id="24" name="Forma libre 23"/>
          <p:cNvSpPr/>
          <p:nvPr/>
        </p:nvSpPr>
        <p:spPr>
          <a:xfrm>
            <a:off x="4266125" y="2837295"/>
            <a:ext cx="1017007" cy="1017007"/>
          </a:xfrm>
          <a:custGeom>
            <a:avLst/>
            <a:gdLst>
              <a:gd name="connsiteX0" fmla="*/ 0 w 1017007"/>
              <a:gd name="connsiteY0" fmla="*/ 508504 h 1017007"/>
              <a:gd name="connsiteX1" fmla="*/ 508504 w 1017007"/>
              <a:gd name="connsiteY1" fmla="*/ 0 h 1017007"/>
              <a:gd name="connsiteX2" fmla="*/ 1017008 w 1017007"/>
              <a:gd name="connsiteY2" fmla="*/ 508504 h 1017007"/>
              <a:gd name="connsiteX3" fmla="*/ 508504 w 1017007"/>
              <a:gd name="connsiteY3" fmla="*/ 1017008 h 1017007"/>
              <a:gd name="connsiteX4" fmla="*/ 0 w 1017007"/>
              <a:gd name="connsiteY4" fmla="*/ 508504 h 10170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7007" h="1017007">
                <a:moveTo>
                  <a:pt x="0" y="508504"/>
                </a:moveTo>
                <a:cubicBezTo>
                  <a:pt x="0" y="227665"/>
                  <a:pt x="227665" y="0"/>
                  <a:pt x="508504" y="0"/>
                </a:cubicBezTo>
                <a:cubicBezTo>
                  <a:pt x="789343" y="0"/>
                  <a:pt x="1017008" y="227665"/>
                  <a:pt x="1017008" y="508504"/>
                </a:cubicBezTo>
                <a:cubicBezTo>
                  <a:pt x="1017008" y="789343"/>
                  <a:pt x="789343" y="1017008"/>
                  <a:pt x="508504" y="1017008"/>
                </a:cubicBezTo>
                <a:cubicBezTo>
                  <a:pt x="227665" y="1017008"/>
                  <a:pt x="0" y="789343"/>
                  <a:pt x="0" y="508504"/>
                </a:cubicBezTo>
                <a:close/>
              </a:path>
            </a:pathLst>
          </a:custGeom>
          <a:solidFill>
            <a:schemeClr val="accent4">
              <a:alpha val="50000"/>
            </a:schemeClr>
          </a:solidFill>
        </p:spPr>
        <p:style>
          <a:lnRef idx="2">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txBody>
          <a:bodyPr spcFirstLastPara="0" vert="horz" wrap="square" lIns="160367" tIns="160367" rIns="160367" bIns="160367" numCol="1" spcCol="1270" anchor="ctr" anchorCtr="0">
            <a:noAutofit/>
          </a:bodyPr>
          <a:lstStyle/>
          <a:p>
            <a:pPr lvl="0" algn="ctr" defTabSz="400050">
              <a:lnSpc>
                <a:spcPct val="90000"/>
              </a:lnSpc>
              <a:spcBef>
                <a:spcPct val="0"/>
              </a:spcBef>
              <a:spcAft>
                <a:spcPct val="35000"/>
              </a:spcAft>
            </a:pPr>
            <a:r>
              <a:rPr lang="es-MX" sz="900" kern="1200" dirty="0"/>
              <a:t>Junta de Aclaraciones</a:t>
            </a:r>
          </a:p>
        </p:txBody>
      </p:sp>
      <p:sp>
        <p:nvSpPr>
          <p:cNvPr id="38" name="CuadroTexto 37"/>
          <p:cNvSpPr txBox="1"/>
          <p:nvPr/>
        </p:nvSpPr>
        <p:spPr>
          <a:xfrm>
            <a:off x="5217759" y="1387625"/>
            <a:ext cx="3403668" cy="923330"/>
          </a:xfrm>
          <a:prstGeom prst="rect">
            <a:avLst/>
          </a:prstGeom>
          <a:noFill/>
        </p:spPr>
        <p:txBody>
          <a:bodyPr wrap="square" rtlCol="0">
            <a:spAutoFit/>
          </a:bodyPr>
          <a:lstStyle/>
          <a:p>
            <a:pPr marL="285750" indent="-285750" algn="just">
              <a:buClr>
                <a:schemeClr val="tx2">
                  <a:lumMod val="60000"/>
                  <a:lumOff val="40000"/>
                </a:schemeClr>
              </a:buClr>
              <a:buFont typeface="Arial" panose="020B0604020202020204" pitchFamily="34" charset="0"/>
              <a:buChar char="•"/>
            </a:pPr>
            <a:r>
              <a:rPr lang="es-MX" dirty="0">
                <a:latin typeface="Arial" panose="020B0604020202020204" pitchFamily="34" charset="0"/>
                <a:cs typeface="Arial" panose="020B0604020202020204" pitchFamily="34" charset="0"/>
              </a:rPr>
              <a:t>El CENACE publica en su sitio web la convocatoria a la Subasta SLP 2017.</a:t>
            </a:r>
          </a:p>
        </p:txBody>
      </p:sp>
      <p:sp>
        <p:nvSpPr>
          <p:cNvPr id="39" name="CuadroTexto 38"/>
          <p:cNvSpPr txBox="1"/>
          <p:nvPr/>
        </p:nvSpPr>
        <p:spPr>
          <a:xfrm>
            <a:off x="5364088" y="2368040"/>
            <a:ext cx="3322712" cy="923330"/>
          </a:xfrm>
          <a:prstGeom prst="rect">
            <a:avLst/>
          </a:prstGeom>
          <a:noFill/>
        </p:spPr>
        <p:txBody>
          <a:bodyPr wrap="square" rtlCol="0">
            <a:spAutoFit/>
          </a:bodyPr>
          <a:lstStyle/>
          <a:p>
            <a:pPr marL="285750" indent="-285750" algn="just">
              <a:buClr>
                <a:schemeClr val="tx2">
                  <a:lumMod val="60000"/>
                  <a:lumOff val="40000"/>
                </a:schemeClr>
              </a:buClr>
              <a:buFont typeface="Arial" panose="020B0604020202020204" pitchFamily="34" charset="0"/>
              <a:buChar char="•"/>
            </a:pPr>
            <a:r>
              <a:rPr lang="es-MX" dirty="0">
                <a:latin typeface="Arial" panose="020B0604020202020204" pitchFamily="34" charset="0"/>
                <a:cs typeface="Arial" panose="020B0604020202020204" pitchFamily="34" charset="0"/>
              </a:rPr>
              <a:t>El CENACE realiza una publicación de Bases de Licitación.</a:t>
            </a:r>
          </a:p>
        </p:txBody>
      </p:sp>
      <p:sp>
        <p:nvSpPr>
          <p:cNvPr id="40" name="CuadroTexto 39"/>
          <p:cNvSpPr txBox="1"/>
          <p:nvPr/>
        </p:nvSpPr>
        <p:spPr>
          <a:xfrm>
            <a:off x="5364088" y="3471961"/>
            <a:ext cx="3322711" cy="923330"/>
          </a:xfrm>
          <a:prstGeom prst="rect">
            <a:avLst/>
          </a:prstGeom>
          <a:noFill/>
        </p:spPr>
        <p:txBody>
          <a:bodyPr wrap="square" rtlCol="0">
            <a:spAutoFit/>
          </a:bodyPr>
          <a:lstStyle/>
          <a:p>
            <a:pPr marL="285750" indent="-285750" algn="just">
              <a:buClr>
                <a:schemeClr val="tx2">
                  <a:lumMod val="60000"/>
                  <a:lumOff val="40000"/>
                </a:schemeClr>
              </a:buClr>
              <a:buFont typeface="Arial" panose="020B0604020202020204" pitchFamily="34" charset="0"/>
              <a:buChar char="•"/>
            </a:pPr>
            <a:r>
              <a:rPr lang="es-MX" dirty="0">
                <a:latin typeface="Arial" panose="020B0604020202020204" pitchFamily="34" charset="0"/>
                <a:cs typeface="Arial" panose="020B0604020202020204" pitchFamily="34" charset="0"/>
              </a:rPr>
              <a:t>En este momento inicia el periodo de pagos para participar en la Subasta.</a:t>
            </a:r>
          </a:p>
        </p:txBody>
      </p:sp>
      <p:sp>
        <p:nvSpPr>
          <p:cNvPr id="42" name="CuadroTexto 41"/>
          <p:cNvSpPr txBox="1"/>
          <p:nvPr/>
        </p:nvSpPr>
        <p:spPr>
          <a:xfrm>
            <a:off x="4644008" y="4509120"/>
            <a:ext cx="4048926" cy="1477328"/>
          </a:xfrm>
          <a:prstGeom prst="rect">
            <a:avLst/>
          </a:prstGeom>
          <a:noFill/>
        </p:spPr>
        <p:txBody>
          <a:bodyPr wrap="square" rtlCol="0">
            <a:spAutoFit/>
          </a:bodyPr>
          <a:lstStyle/>
          <a:p>
            <a:pPr marL="285750" indent="-285750" algn="just">
              <a:buClr>
                <a:schemeClr val="tx2">
                  <a:lumMod val="60000"/>
                  <a:lumOff val="40000"/>
                </a:schemeClr>
              </a:buClr>
              <a:buFont typeface="Arial" panose="020B0604020202020204" pitchFamily="34" charset="0"/>
              <a:buChar char="•"/>
            </a:pPr>
            <a:r>
              <a:rPr lang="es-MX" dirty="0">
                <a:latin typeface="Arial" panose="020B0604020202020204" pitchFamily="34" charset="0"/>
                <a:cs typeface="Arial" panose="020B0604020202020204" pitchFamily="34" charset="0"/>
              </a:rPr>
              <a:t>Se lleva a cabo la Junta de Aclaraciones. Preguntas-respuestas, repreguntas-respuestas  sobre las Bases de Licitación.</a:t>
            </a:r>
          </a:p>
        </p:txBody>
      </p:sp>
      <p:sp>
        <p:nvSpPr>
          <p:cNvPr id="4" name="Rectángulo 3"/>
          <p:cNvSpPr/>
          <p:nvPr/>
        </p:nvSpPr>
        <p:spPr>
          <a:xfrm rot="19636116">
            <a:off x="2693033" y="3654248"/>
            <a:ext cx="1063112" cy="400110"/>
          </a:xfrm>
          <a:prstGeom prst="rect">
            <a:avLst/>
          </a:prstGeom>
          <a:noFill/>
        </p:spPr>
        <p:txBody>
          <a:bodyPr wrap="none" lIns="91440" tIns="45720" rIns="91440" bIns="45720">
            <a:spAutoFit/>
          </a:bodyPr>
          <a:lstStyle/>
          <a:p>
            <a:pPr algn="ctr"/>
            <a:r>
              <a:rPr lang="es-ES" sz="2000" dirty="0">
                <a:ln w="0"/>
                <a:effectLst>
                  <a:outerShdw blurRad="38100" dist="19050" dir="2700000" algn="tl" rotWithShape="0">
                    <a:schemeClr val="dk1">
                      <a:alpha val="40000"/>
                    </a:schemeClr>
                  </a:outerShdw>
                </a:effectLst>
              </a:rPr>
              <a:t>SLP2017</a:t>
            </a:r>
            <a:endParaRPr lang="es-ES" sz="2000" b="0" cap="none" spc="0" dirty="0">
              <a:ln w="0"/>
              <a:solidFill>
                <a:schemeClr val="tx1"/>
              </a:solidFill>
              <a:effectLst>
                <a:outerShdw blurRad="38100" dist="19050" dir="2700000" algn="tl" rotWithShape="0">
                  <a:schemeClr val="dk1">
                    <a:alpha val="40000"/>
                  </a:schemeClr>
                </a:outerShdw>
              </a:effectLst>
            </a:endParaRPr>
          </a:p>
        </p:txBody>
      </p:sp>
    </p:spTree>
    <p:extLst>
      <p:ext uri="{BB962C8B-B14F-4D97-AF65-F5344CB8AC3E}">
        <p14:creationId xmlns:p14="http://schemas.microsoft.com/office/powerpoint/2010/main" val="13436144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fade">
                                      <p:cBhvr>
                                        <p:cTn id="7" dur="1000"/>
                                        <p:tgtEl>
                                          <p:spTgt spid="38"/>
                                        </p:tgtEl>
                                      </p:cBhvr>
                                    </p:animEffect>
                                    <p:anim calcmode="lin" valueType="num">
                                      <p:cBhvr>
                                        <p:cTn id="8" dur="1000" fill="hold"/>
                                        <p:tgtEl>
                                          <p:spTgt spid="38"/>
                                        </p:tgtEl>
                                        <p:attrNameLst>
                                          <p:attrName>ppt_x</p:attrName>
                                        </p:attrNameLst>
                                      </p:cBhvr>
                                      <p:tavLst>
                                        <p:tav tm="0">
                                          <p:val>
                                            <p:strVal val="#ppt_x"/>
                                          </p:val>
                                        </p:tav>
                                        <p:tav tm="100000">
                                          <p:val>
                                            <p:strVal val="#ppt_x"/>
                                          </p:val>
                                        </p:tav>
                                      </p:tavLst>
                                    </p:anim>
                                    <p:anim calcmode="lin" valueType="num">
                                      <p:cBhvr>
                                        <p:cTn id="9"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2"/>
                                        </p:tgtEl>
                                        <p:attrNameLst>
                                          <p:attrName>style.visibility</p:attrName>
                                        </p:attrNameLst>
                                      </p:cBhvr>
                                      <p:to>
                                        <p:strVal val="visible"/>
                                      </p:to>
                                    </p:set>
                                    <p:animEffect transition="in" filter="fade">
                                      <p:cBhvr>
                                        <p:cTn id="14" dur="1000"/>
                                        <p:tgtEl>
                                          <p:spTgt spid="22"/>
                                        </p:tgtEl>
                                      </p:cBhvr>
                                    </p:animEffect>
                                    <p:anim calcmode="lin" valueType="num">
                                      <p:cBhvr>
                                        <p:cTn id="15" dur="1000" fill="hold"/>
                                        <p:tgtEl>
                                          <p:spTgt spid="22"/>
                                        </p:tgtEl>
                                        <p:attrNameLst>
                                          <p:attrName>ppt_x</p:attrName>
                                        </p:attrNameLst>
                                      </p:cBhvr>
                                      <p:tavLst>
                                        <p:tav tm="0">
                                          <p:val>
                                            <p:strVal val="#ppt_x"/>
                                          </p:val>
                                        </p:tav>
                                        <p:tav tm="100000">
                                          <p:val>
                                            <p:strVal val="#ppt_x"/>
                                          </p:val>
                                        </p:tav>
                                      </p:tavLst>
                                    </p:anim>
                                    <p:anim calcmode="lin" valueType="num">
                                      <p:cBhvr>
                                        <p:cTn id="16" dur="1000" fill="hold"/>
                                        <p:tgtEl>
                                          <p:spTgt spid="22"/>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0"/>
                                  </p:stCondLst>
                                  <p:childTnLst>
                                    <p:set>
                                      <p:cBhvr>
                                        <p:cTn id="18" dur="1" fill="hold">
                                          <p:stCondLst>
                                            <p:cond delay="0"/>
                                          </p:stCondLst>
                                        </p:cTn>
                                        <p:tgtEl>
                                          <p:spTgt spid="39"/>
                                        </p:tgtEl>
                                        <p:attrNameLst>
                                          <p:attrName>style.visibility</p:attrName>
                                        </p:attrNameLst>
                                      </p:cBhvr>
                                      <p:to>
                                        <p:strVal val="visible"/>
                                      </p:to>
                                    </p:set>
                                    <p:animEffect transition="in" filter="fade">
                                      <p:cBhvr>
                                        <p:cTn id="19" dur="1000"/>
                                        <p:tgtEl>
                                          <p:spTgt spid="39"/>
                                        </p:tgtEl>
                                      </p:cBhvr>
                                    </p:animEffect>
                                    <p:anim calcmode="lin" valueType="num">
                                      <p:cBhvr>
                                        <p:cTn id="20" dur="1000" fill="hold"/>
                                        <p:tgtEl>
                                          <p:spTgt spid="39"/>
                                        </p:tgtEl>
                                        <p:attrNameLst>
                                          <p:attrName>ppt_x</p:attrName>
                                        </p:attrNameLst>
                                      </p:cBhvr>
                                      <p:tavLst>
                                        <p:tav tm="0">
                                          <p:val>
                                            <p:strVal val="#ppt_x"/>
                                          </p:val>
                                        </p:tav>
                                        <p:tav tm="100000">
                                          <p:val>
                                            <p:strVal val="#ppt_x"/>
                                          </p:val>
                                        </p:tav>
                                      </p:tavLst>
                                    </p:anim>
                                    <p:anim calcmode="lin" valueType="num">
                                      <p:cBhvr>
                                        <p:cTn id="21" dur="1000" fill="hold"/>
                                        <p:tgtEl>
                                          <p:spTgt spid="39"/>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23"/>
                                        </p:tgtEl>
                                        <p:attrNameLst>
                                          <p:attrName>style.visibility</p:attrName>
                                        </p:attrNameLst>
                                      </p:cBhvr>
                                      <p:to>
                                        <p:strVal val="visible"/>
                                      </p:to>
                                    </p:set>
                                    <p:animEffect transition="in" filter="fade">
                                      <p:cBhvr>
                                        <p:cTn id="26" dur="1000"/>
                                        <p:tgtEl>
                                          <p:spTgt spid="23"/>
                                        </p:tgtEl>
                                      </p:cBhvr>
                                    </p:animEffect>
                                    <p:anim calcmode="lin" valueType="num">
                                      <p:cBhvr>
                                        <p:cTn id="27" dur="1000" fill="hold"/>
                                        <p:tgtEl>
                                          <p:spTgt spid="23"/>
                                        </p:tgtEl>
                                        <p:attrNameLst>
                                          <p:attrName>ppt_x</p:attrName>
                                        </p:attrNameLst>
                                      </p:cBhvr>
                                      <p:tavLst>
                                        <p:tav tm="0">
                                          <p:val>
                                            <p:strVal val="#ppt_x"/>
                                          </p:val>
                                        </p:tav>
                                        <p:tav tm="100000">
                                          <p:val>
                                            <p:strVal val="#ppt_x"/>
                                          </p:val>
                                        </p:tav>
                                      </p:tavLst>
                                    </p:anim>
                                    <p:anim calcmode="lin" valueType="num">
                                      <p:cBhvr>
                                        <p:cTn id="28" dur="1000" fill="hold"/>
                                        <p:tgtEl>
                                          <p:spTgt spid="23"/>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40"/>
                                        </p:tgtEl>
                                        <p:attrNameLst>
                                          <p:attrName>style.visibility</p:attrName>
                                        </p:attrNameLst>
                                      </p:cBhvr>
                                      <p:to>
                                        <p:strVal val="visible"/>
                                      </p:to>
                                    </p:set>
                                    <p:animEffect transition="in" filter="fade">
                                      <p:cBhvr>
                                        <p:cTn id="31" dur="1000"/>
                                        <p:tgtEl>
                                          <p:spTgt spid="40"/>
                                        </p:tgtEl>
                                      </p:cBhvr>
                                    </p:animEffect>
                                    <p:anim calcmode="lin" valueType="num">
                                      <p:cBhvr>
                                        <p:cTn id="32" dur="1000" fill="hold"/>
                                        <p:tgtEl>
                                          <p:spTgt spid="40"/>
                                        </p:tgtEl>
                                        <p:attrNameLst>
                                          <p:attrName>ppt_x</p:attrName>
                                        </p:attrNameLst>
                                      </p:cBhvr>
                                      <p:tavLst>
                                        <p:tav tm="0">
                                          <p:val>
                                            <p:strVal val="#ppt_x"/>
                                          </p:val>
                                        </p:tav>
                                        <p:tav tm="100000">
                                          <p:val>
                                            <p:strVal val="#ppt_x"/>
                                          </p:val>
                                        </p:tav>
                                      </p:tavLst>
                                    </p:anim>
                                    <p:anim calcmode="lin" valueType="num">
                                      <p:cBhvr>
                                        <p:cTn id="33" dur="1000" fill="hold"/>
                                        <p:tgtEl>
                                          <p:spTgt spid="40"/>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grpId="0" nodeType="clickEffect">
                                  <p:stCondLst>
                                    <p:cond delay="0"/>
                                  </p:stCondLst>
                                  <p:childTnLst>
                                    <p:set>
                                      <p:cBhvr>
                                        <p:cTn id="37" dur="1" fill="hold">
                                          <p:stCondLst>
                                            <p:cond delay="0"/>
                                          </p:stCondLst>
                                        </p:cTn>
                                        <p:tgtEl>
                                          <p:spTgt spid="24"/>
                                        </p:tgtEl>
                                        <p:attrNameLst>
                                          <p:attrName>style.visibility</p:attrName>
                                        </p:attrNameLst>
                                      </p:cBhvr>
                                      <p:to>
                                        <p:strVal val="visible"/>
                                      </p:to>
                                    </p:set>
                                    <p:animEffect transition="in" filter="fade">
                                      <p:cBhvr>
                                        <p:cTn id="38" dur="1000"/>
                                        <p:tgtEl>
                                          <p:spTgt spid="24"/>
                                        </p:tgtEl>
                                      </p:cBhvr>
                                    </p:animEffect>
                                    <p:anim calcmode="lin" valueType="num">
                                      <p:cBhvr>
                                        <p:cTn id="39" dur="1000" fill="hold"/>
                                        <p:tgtEl>
                                          <p:spTgt spid="24"/>
                                        </p:tgtEl>
                                        <p:attrNameLst>
                                          <p:attrName>ppt_x</p:attrName>
                                        </p:attrNameLst>
                                      </p:cBhvr>
                                      <p:tavLst>
                                        <p:tav tm="0">
                                          <p:val>
                                            <p:strVal val="#ppt_x"/>
                                          </p:val>
                                        </p:tav>
                                        <p:tav tm="100000">
                                          <p:val>
                                            <p:strVal val="#ppt_x"/>
                                          </p:val>
                                        </p:tav>
                                      </p:tavLst>
                                    </p:anim>
                                    <p:anim calcmode="lin" valueType="num">
                                      <p:cBhvr>
                                        <p:cTn id="40" dur="1000" fill="hold"/>
                                        <p:tgtEl>
                                          <p:spTgt spid="24"/>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0"/>
                                  </p:stCondLst>
                                  <p:childTnLst>
                                    <p:set>
                                      <p:cBhvr>
                                        <p:cTn id="42" dur="1" fill="hold">
                                          <p:stCondLst>
                                            <p:cond delay="0"/>
                                          </p:stCondLst>
                                        </p:cTn>
                                        <p:tgtEl>
                                          <p:spTgt spid="42"/>
                                        </p:tgtEl>
                                        <p:attrNameLst>
                                          <p:attrName>style.visibility</p:attrName>
                                        </p:attrNameLst>
                                      </p:cBhvr>
                                      <p:to>
                                        <p:strVal val="visible"/>
                                      </p:to>
                                    </p:set>
                                    <p:animEffect transition="in" filter="fade">
                                      <p:cBhvr>
                                        <p:cTn id="43" dur="1000"/>
                                        <p:tgtEl>
                                          <p:spTgt spid="42"/>
                                        </p:tgtEl>
                                      </p:cBhvr>
                                    </p:animEffect>
                                    <p:anim calcmode="lin" valueType="num">
                                      <p:cBhvr>
                                        <p:cTn id="44" dur="1000" fill="hold"/>
                                        <p:tgtEl>
                                          <p:spTgt spid="42"/>
                                        </p:tgtEl>
                                        <p:attrNameLst>
                                          <p:attrName>ppt_x</p:attrName>
                                        </p:attrNameLst>
                                      </p:cBhvr>
                                      <p:tavLst>
                                        <p:tav tm="0">
                                          <p:val>
                                            <p:strVal val="#ppt_x"/>
                                          </p:val>
                                        </p:tav>
                                        <p:tav tm="100000">
                                          <p:val>
                                            <p:strVal val="#ppt_x"/>
                                          </p:val>
                                        </p:tav>
                                      </p:tavLst>
                                    </p:anim>
                                    <p:anim calcmode="lin" valueType="num">
                                      <p:cBhvr>
                                        <p:cTn id="45"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24" grpId="0" animBg="1"/>
      <p:bldP spid="38" grpId="0"/>
      <p:bldP spid="39" grpId="0"/>
      <p:bldP spid="40" grpId="0"/>
      <p:bldP spid="42"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ángulo 3"/>
          <p:cNvSpPr/>
          <p:nvPr/>
        </p:nvSpPr>
        <p:spPr>
          <a:xfrm>
            <a:off x="4499992" y="1426073"/>
            <a:ext cx="4186808" cy="2462213"/>
          </a:xfrm>
          <a:prstGeom prst="rect">
            <a:avLst/>
          </a:prstGeom>
        </p:spPr>
        <p:txBody>
          <a:bodyPr wrap="square">
            <a:spAutoFit/>
          </a:bodyPr>
          <a:lstStyle/>
          <a:p>
            <a:pPr algn="just"/>
            <a:r>
              <a:rPr lang="es-MX" sz="1400" dirty="0">
                <a:latin typeface="Arial" panose="020B0604020202020204" pitchFamily="34" charset="0"/>
              </a:rPr>
              <a:t>Las cantidades demandadas de cada uno de los Productos deberán corresponder a un porcentaje constante de las cantidades de cada Producto incluidas en las OC Aceptadas de los SSB. </a:t>
            </a:r>
          </a:p>
          <a:p>
            <a:pPr algn="just"/>
            <a:endParaRPr lang="es-MX" sz="1400" dirty="0">
              <a:latin typeface="Arial" panose="020B0604020202020204" pitchFamily="34" charset="0"/>
            </a:endParaRPr>
          </a:p>
          <a:p>
            <a:pPr algn="just"/>
            <a:endParaRPr lang="es-MX" sz="1400" dirty="0">
              <a:latin typeface="Arial" panose="020B0604020202020204" pitchFamily="34" charset="0"/>
            </a:endParaRPr>
          </a:p>
          <a:p>
            <a:pPr algn="just"/>
            <a:endParaRPr lang="es-MX" sz="1400" dirty="0">
              <a:latin typeface="Arial" panose="020B0604020202020204" pitchFamily="34" charset="0"/>
            </a:endParaRPr>
          </a:p>
          <a:p>
            <a:pPr algn="just"/>
            <a:r>
              <a:rPr lang="es-MX" sz="1400" dirty="0">
                <a:latin typeface="Arial" panose="020B0604020202020204" pitchFamily="34" charset="0"/>
              </a:rPr>
              <a:t>Las ERC sólo deben ofrecer, en su caso, comprar una cantidad de CEL. La cantidad ofrecida de Potencia y Energía Eléctrica Acumulable se calculará por el CENACE de manera proporcional.</a:t>
            </a:r>
          </a:p>
        </p:txBody>
      </p:sp>
      <p:graphicFrame>
        <p:nvGraphicFramePr>
          <p:cNvPr id="7" name="Gráfico 6"/>
          <p:cNvGraphicFramePr>
            <a:graphicFrameLocks/>
          </p:cNvGraphicFramePr>
          <p:nvPr>
            <p:extLst/>
          </p:nvPr>
        </p:nvGraphicFramePr>
        <p:xfrm>
          <a:off x="827584" y="2698525"/>
          <a:ext cx="5184576" cy="3452722"/>
        </p:xfrm>
        <a:graphic>
          <a:graphicData uri="http://schemas.openxmlformats.org/drawingml/2006/chart">
            <c:chart xmlns:c="http://schemas.openxmlformats.org/drawingml/2006/chart" xmlns:r="http://schemas.openxmlformats.org/officeDocument/2006/relationships" r:id="rId3"/>
          </a:graphicData>
        </a:graphic>
      </p:graphicFrame>
      <p:pic>
        <p:nvPicPr>
          <p:cNvPr id="10" name="Imagen 9"/>
          <p:cNvPicPr>
            <a:picLocks noChangeAspect="1"/>
          </p:cNvPicPr>
          <p:nvPr/>
        </p:nvPicPr>
        <p:blipFill>
          <a:blip r:embed="rId4"/>
          <a:stretch>
            <a:fillRect/>
          </a:stretch>
        </p:blipFill>
        <p:spPr>
          <a:xfrm>
            <a:off x="6976326" y="4437112"/>
            <a:ext cx="1725318" cy="1633870"/>
          </a:xfrm>
          <a:prstGeom prst="rect">
            <a:avLst/>
          </a:prstGeom>
        </p:spPr>
      </p:pic>
      <p:sp>
        <p:nvSpPr>
          <p:cNvPr id="11" name="Llamada ovalada 10"/>
          <p:cNvSpPr/>
          <p:nvPr/>
        </p:nvSpPr>
        <p:spPr>
          <a:xfrm>
            <a:off x="4499992" y="3904128"/>
            <a:ext cx="1888958" cy="854406"/>
          </a:xfrm>
          <a:prstGeom prst="wedgeEllipseCallout">
            <a:avLst>
              <a:gd name="adj1" fmla="val 114794"/>
              <a:gd name="adj2" fmla="val 21781"/>
            </a:avLst>
          </a:prstGeom>
        </p:spPr>
        <p:style>
          <a:lnRef idx="1">
            <a:schemeClr val="dk1"/>
          </a:lnRef>
          <a:fillRef idx="2">
            <a:schemeClr val="dk1"/>
          </a:fillRef>
          <a:effectRef idx="1">
            <a:schemeClr val="dk1"/>
          </a:effectRef>
          <a:fontRef idx="minor">
            <a:schemeClr val="dk1"/>
          </a:fontRef>
        </p:style>
        <p:txBody>
          <a:bodyPr rtlCol="0" anchor="ctr"/>
          <a:lstStyle/>
          <a:p>
            <a:pPr algn="ctr"/>
            <a:r>
              <a:rPr lang="es-MX" dirty="0">
                <a:ln w="0"/>
                <a:solidFill>
                  <a:schemeClr val="tx1"/>
                </a:solidFill>
                <a:effectLst>
                  <a:outerShdw blurRad="38100" dist="19050" dir="2700000" algn="tl" rotWithShape="0">
                    <a:schemeClr val="dk1">
                      <a:alpha val="40000"/>
                    </a:schemeClr>
                  </a:outerShdw>
                </a:effectLst>
              </a:rPr>
              <a:t>Verificación</a:t>
            </a:r>
          </a:p>
        </p:txBody>
      </p:sp>
      <p:pic>
        <p:nvPicPr>
          <p:cNvPr id="5" name="Imagen 4"/>
          <p:cNvPicPr>
            <a:picLocks noChangeAspect="1"/>
          </p:cNvPicPr>
          <p:nvPr/>
        </p:nvPicPr>
        <p:blipFill>
          <a:blip r:embed="rId5"/>
          <a:stretch>
            <a:fillRect/>
          </a:stretch>
        </p:blipFill>
        <p:spPr>
          <a:xfrm>
            <a:off x="544346" y="1426073"/>
            <a:ext cx="3980550" cy="1348933"/>
          </a:xfrm>
          <a:prstGeom prst="rect">
            <a:avLst/>
          </a:prstGeom>
        </p:spPr>
      </p:pic>
      <p:sp>
        <p:nvSpPr>
          <p:cNvPr id="9" name="Título 1"/>
          <p:cNvSpPr txBox="1">
            <a:spLocks/>
          </p:cNvSpPr>
          <p:nvPr/>
        </p:nvSpPr>
        <p:spPr>
          <a:xfrm>
            <a:off x="3491880" y="332656"/>
            <a:ext cx="5194920" cy="864096"/>
          </a:xfrm>
          <a:prstGeom prst="rect">
            <a:avLst/>
          </a:prstGeom>
        </p:spPr>
        <p:txBody>
          <a:bodyPr vert="horz" lIns="91440" tIns="45720" rIns="91440" bIns="45720" rtlCol="0" anchor="ctr">
            <a:noAutofit/>
          </a:bodyPr>
          <a:lstStyle>
            <a:lvl1pPr algn="r" defTabSz="914400" rtl="0" eaLnBrk="1" latinLnBrk="0" hangingPunct="1">
              <a:spcBef>
                <a:spcPct val="0"/>
              </a:spcBef>
              <a:buNone/>
              <a:defRPr sz="2400" kern="1200">
                <a:solidFill>
                  <a:schemeClr val="tx1">
                    <a:lumMod val="65000"/>
                    <a:lumOff val="35000"/>
                  </a:schemeClr>
                </a:solidFill>
                <a:latin typeface="Trajan Pro" pitchFamily="18" charset="0"/>
                <a:ea typeface="+mj-ea"/>
                <a:cs typeface="+mj-cs"/>
              </a:defRPr>
            </a:lvl1pPr>
          </a:lstStyle>
          <a:p>
            <a:r>
              <a:rPr lang="es-MX" dirty="0"/>
              <a:t>Ejemplo:</a:t>
            </a:r>
            <a:br>
              <a:rPr lang="es-MX" dirty="0"/>
            </a:br>
            <a:r>
              <a:rPr lang="es-MX" sz="2000" dirty="0"/>
              <a:t>Oferta de ERC2</a:t>
            </a:r>
          </a:p>
        </p:txBody>
      </p:sp>
    </p:spTree>
    <p:extLst>
      <p:ext uri="{BB962C8B-B14F-4D97-AF65-F5344CB8AC3E}">
        <p14:creationId xmlns:p14="http://schemas.microsoft.com/office/powerpoint/2010/main" val="31248588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1+#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nodeType="click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barn(inVertical)">
                                      <p:cBhvr>
                                        <p:cTn id="13" dur="500"/>
                                        <p:tgtEl>
                                          <p:spTgt spid="10"/>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barn(inVertical)">
                                      <p:cBhvr>
                                        <p:cTn id="16"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7" grpId="0">
        <p:bldAsOne/>
      </p:bldGraphic>
      <p:bldP spid="11"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Gráfico 4"/>
          <p:cNvGraphicFramePr>
            <a:graphicFrameLocks/>
          </p:cNvGraphicFramePr>
          <p:nvPr>
            <p:extLst>
              <p:ext uri="{D42A27DB-BD31-4B8C-83A1-F6EECF244321}">
                <p14:modId xmlns:p14="http://schemas.microsoft.com/office/powerpoint/2010/main" val="760193807"/>
              </p:ext>
            </p:extLst>
          </p:nvPr>
        </p:nvGraphicFramePr>
        <p:xfrm>
          <a:off x="1115616" y="1753324"/>
          <a:ext cx="6758940" cy="441198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7" name="Gráfico 6"/>
          <p:cNvGraphicFramePr>
            <a:graphicFrameLocks/>
          </p:cNvGraphicFramePr>
          <p:nvPr>
            <p:extLst>
              <p:ext uri="{D42A27DB-BD31-4B8C-83A1-F6EECF244321}">
                <p14:modId xmlns:p14="http://schemas.microsoft.com/office/powerpoint/2010/main" val="1620000538"/>
              </p:ext>
            </p:extLst>
          </p:nvPr>
        </p:nvGraphicFramePr>
        <p:xfrm>
          <a:off x="1259632" y="1753324"/>
          <a:ext cx="6758940" cy="4411980"/>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9" name="Gráfico 8"/>
          <p:cNvGraphicFramePr>
            <a:graphicFrameLocks/>
          </p:cNvGraphicFramePr>
          <p:nvPr>
            <p:extLst>
              <p:ext uri="{D42A27DB-BD31-4B8C-83A1-F6EECF244321}">
                <p14:modId xmlns:p14="http://schemas.microsoft.com/office/powerpoint/2010/main" val="1720723952"/>
              </p:ext>
            </p:extLst>
          </p:nvPr>
        </p:nvGraphicFramePr>
        <p:xfrm>
          <a:off x="1403648" y="1681316"/>
          <a:ext cx="6758940" cy="4411980"/>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10" name="Gráfico 9"/>
          <p:cNvGraphicFramePr>
            <a:graphicFrameLocks/>
          </p:cNvGraphicFramePr>
          <p:nvPr>
            <p:extLst>
              <p:ext uri="{D42A27DB-BD31-4B8C-83A1-F6EECF244321}">
                <p14:modId xmlns:p14="http://schemas.microsoft.com/office/powerpoint/2010/main" val="4033410134"/>
              </p:ext>
            </p:extLst>
          </p:nvPr>
        </p:nvGraphicFramePr>
        <p:xfrm>
          <a:off x="1331640" y="1753324"/>
          <a:ext cx="6758940" cy="4411980"/>
        </p:xfrm>
        <a:graphic>
          <a:graphicData uri="http://schemas.openxmlformats.org/drawingml/2006/chart">
            <c:chart xmlns:c="http://schemas.openxmlformats.org/drawingml/2006/chart" xmlns:r="http://schemas.openxmlformats.org/officeDocument/2006/relationships" r:id="rId6"/>
          </a:graphicData>
        </a:graphic>
      </p:graphicFrame>
      <p:sp>
        <p:nvSpPr>
          <p:cNvPr id="11" name="CuadroTexto 10"/>
          <p:cNvSpPr txBox="1"/>
          <p:nvPr/>
        </p:nvSpPr>
        <p:spPr>
          <a:xfrm>
            <a:off x="5796136" y="2545412"/>
            <a:ext cx="2150428" cy="461665"/>
          </a:xfrm>
          <a:prstGeom prst="rect">
            <a:avLst/>
          </a:prstGeom>
          <a:noFill/>
        </p:spPr>
        <p:txBody>
          <a:bodyPr wrap="square" rtlCol="0">
            <a:spAutoFit/>
          </a:bodyPr>
          <a:lstStyle/>
          <a:p>
            <a:r>
              <a:rPr lang="es-MX" sz="1200" dirty="0"/>
              <a:t>Total de oferta de compra de potencia: 608.05 MW</a:t>
            </a:r>
          </a:p>
        </p:txBody>
      </p:sp>
      <p:sp>
        <p:nvSpPr>
          <p:cNvPr id="12" name="Título 1"/>
          <p:cNvSpPr txBox="1">
            <a:spLocks/>
          </p:cNvSpPr>
          <p:nvPr/>
        </p:nvSpPr>
        <p:spPr>
          <a:xfrm>
            <a:off x="3491880" y="332656"/>
            <a:ext cx="5194920" cy="864096"/>
          </a:xfrm>
          <a:prstGeom prst="rect">
            <a:avLst/>
          </a:prstGeom>
        </p:spPr>
        <p:txBody>
          <a:bodyPr vert="horz" lIns="91440" tIns="45720" rIns="91440" bIns="45720" rtlCol="0" anchor="ctr">
            <a:noAutofit/>
          </a:bodyPr>
          <a:lstStyle>
            <a:lvl1pPr algn="r" defTabSz="914400" rtl="0" eaLnBrk="1" latinLnBrk="0" hangingPunct="1">
              <a:spcBef>
                <a:spcPct val="0"/>
              </a:spcBef>
              <a:buNone/>
              <a:defRPr sz="2400" kern="1200">
                <a:solidFill>
                  <a:schemeClr val="tx1">
                    <a:lumMod val="65000"/>
                    <a:lumOff val="35000"/>
                  </a:schemeClr>
                </a:solidFill>
                <a:latin typeface="Trajan Pro" pitchFamily="18" charset="0"/>
                <a:ea typeface="+mj-ea"/>
                <a:cs typeface="+mj-cs"/>
              </a:defRPr>
            </a:lvl1pPr>
          </a:lstStyle>
          <a:p>
            <a:r>
              <a:rPr lang="es-MX" dirty="0"/>
              <a:t>Ejemplo:</a:t>
            </a:r>
            <a:br>
              <a:rPr lang="es-MX" dirty="0"/>
            </a:br>
            <a:r>
              <a:rPr lang="es-MX" sz="2000" dirty="0"/>
              <a:t>Oferta de Compra Total Aceptada</a:t>
            </a:r>
          </a:p>
        </p:txBody>
      </p:sp>
    </p:spTree>
    <p:extLst>
      <p:ext uri="{BB962C8B-B14F-4D97-AF65-F5344CB8AC3E}">
        <p14:creationId xmlns:p14="http://schemas.microsoft.com/office/powerpoint/2010/main" val="19432583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1000"/>
                                        <p:tgtEl>
                                          <p:spTgt spid="9"/>
                                        </p:tgtEl>
                                      </p:cBhvr>
                                    </p:animEffect>
                                    <p:anim calcmode="lin" valueType="num">
                                      <p:cBhvr>
                                        <p:cTn id="15" dur="1000" fill="hold"/>
                                        <p:tgtEl>
                                          <p:spTgt spid="9"/>
                                        </p:tgtEl>
                                        <p:attrNameLst>
                                          <p:attrName>ppt_x</p:attrName>
                                        </p:attrNameLst>
                                      </p:cBhvr>
                                      <p:tavLst>
                                        <p:tav tm="0">
                                          <p:val>
                                            <p:strVal val="#ppt_x"/>
                                          </p:val>
                                        </p:tav>
                                        <p:tav tm="100000">
                                          <p:val>
                                            <p:strVal val="#ppt_x"/>
                                          </p:val>
                                        </p:tav>
                                      </p:tavLst>
                                    </p:anim>
                                    <p:anim calcmode="lin" valueType="num">
                                      <p:cBhvr>
                                        <p:cTn id="16"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4" presetClass="entr" presetSubtype="10" fill="hold" grpId="0" nodeType="click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randombar(horizontal)">
                                      <p:cBhvr>
                                        <p:cTn id="21" dur="500"/>
                                        <p:tgtEl>
                                          <p:spTgt spid="10"/>
                                        </p:tgtEl>
                                      </p:cBhvr>
                                    </p:animEffect>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fade">
                                      <p:cBhvr>
                                        <p:cTn id="26" dur="1000"/>
                                        <p:tgtEl>
                                          <p:spTgt spid="11"/>
                                        </p:tgtEl>
                                      </p:cBhvr>
                                    </p:animEffect>
                                    <p:anim calcmode="lin" valueType="num">
                                      <p:cBhvr>
                                        <p:cTn id="27" dur="1000" fill="hold"/>
                                        <p:tgtEl>
                                          <p:spTgt spid="11"/>
                                        </p:tgtEl>
                                        <p:attrNameLst>
                                          <p:attrName>ppt_x</p:attrName>
                                        </p:attrNameLst>
                                      </p:cBhvr>
                                      <p:tavLst>
                                        <p:tav tm="0">
                                          <p:val>
                                            <p:strVal val="#ppt_x"/>
                                          </p:val>
                                        </p:tav>
                                        <p:tav tm="100000">
                                          <p:val>
                                            <p:strVal val="#ppt_x"/>
                                          </p:val>
                                        </p:tav>
                                      </p:tavLst>
                                    </p:anim>
                                    <p:anim calcmode="lin" valueType="num">
                                      <p:cBhvr>
                                        <p:cTn id="28"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7" grpId="0">
        <p:bldAsOne/>
      </p:bldGraphic>
      <p:bldGraphic spid="9" grpId="0">
        <p:bldAsOne/>
      </p:bldGraphic>
      <p:bldGraphic spid="10" grpId="0">
        <p:bldAsOne/>
      </p:bldGraphic>
      <p:bldP spid="11"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3419872" y="332656"/>
            <a:ext cx="5266928" cy="864096"/>
          </a:xfrm>
        </p:spPr>
        <p:txBody>
          <a:bodyPr/>
          <a:lstStyle/>
          <a:p>
            <a:r>
              <a:rPr lang="es-MX" dirty="0"/>
              <a:t>Publicación de la OC Aceptada</a:t>
            </a:r>
          </a:p>
        </p:txBody>
      </p:sp>
      <p:sp>
        <p:nvSpPr>
          <p:cNvPr id="4" name="Rectángulo 3"/>
          <p:cNvSpPr/>
          <p:nvPr/>
        </p:nvSpPr>
        <p:spPr>
          <a:xfrm>
            <a:off x="467544" y="1412776"/>
            <a:ext cx="8219256" cy="646331"/>
          </a:xfrm>
          <a:prstGeom prst="rect">
            <a:avLst/>
          </a:prstGeom>
        </p:spPr>
        <p:txBody>
          <a:bodyPr wrap="square">
            <a:spAutoFit/>
          </a:bodyPr>
          <a:lstStyle/>
          <a:p>
            <a:r>
              <a:rPr lang="es-MX" dirty="0">
                <a:latin typeface="Arial" panose="020B0604020202020204" pitchFamily="34" charset="0"/>
              </a:rPr>
              <a:t>El CENACE dará a conocer al menos la siguiente información dentro de los 5 días hábiles siguientes a la fecha de recepción de Ofertas de Compra:</a:t>
            </a:r>
          </a:p>
        </p:txBody>
      </p:sp>
      <p:sp>
        <p:nvSpPr>
          <p:cNvPr id="5" name="Rectángulo 4"/>
          <p:cNvSpPr/>
          <p:nvPr/>
        </p:nvSpPr>
        <p:spPr>
          <a:xfrm>
            <a:off x="2776972" y="2204864"/>
            <a:ext cx="5909828" cy="3970318"/>
          </a:xfrm>
          <a:prstGeom prst="rect">
            <a:avLst/>
          </a:prstGeom>
        </p:spPr>
        <p:txBody>
          <a:bodyPr wrap="square">
            <a:spAutoFit/>
          </a:bodyPr>
          <a:lstStyle/>
          <a:p>
            <a:pPr algn="just"/>
            <a:r>
              <a:rPr lang="es-MX" dirty="0">
                <a:solidFill>
                  <a:schemeClr val="tx2"/>
                </a:solidFill>
                <a:latin typeface="Arial" panose="020B0604020202020204" pitchFamily="34" charset="0"/>
              </a:rPr>
              <a:t>La cantidad de Productos incluidos en las Oferta de Compra Aceptada objeto de la Subasta.</a:t>
            </a:r>
          </a:p>
          <a:p>
            <a:pPr algn="just"/>
            <a:endParaRPr lang="es-MX" dirty="0">
              <a:latin typeface="Arial" panose="020B0604020202020204" pitchFamily="34" charset="0"/>
            </a:endParaRPr>
          </a:p>
          <a:p>
            <a:pPr algn="just"/>
            <a:r>
              <a:rPr lang="es-MX" dirty="0">
                <a:solidFill>
                  <a:schemeClr val="accent2"/>
                </a:solidFill>
                <a:latin typeface="Arial" panose="020B0604020202020204" pitchFamily="34" charset="0"/>
              </a:rPr>
              <a:t>Los precios correspondientes a cada Oferta de Compra Aceptada.</a:t>
            </a:r>
          </a:p>
          <a:p>
            <a:pPr algn="just"/>
            <a:endParaRPr lang="es-MX" dirty="0">
              <a:latin typeface="Arial" panose="020B0604020202020204" pitchFamily="34" charset="0"/>
            </a:endParaRPr>
          </a:p>
          <a:p>
            <a:pPr algn="just"/>
            <a:r>
              <a:rPr lang="es-MX" dirty="0">
                <a:solidFill>
                  <a:schemeClr val="accent4"/>
                </a:solidFill>
                <a:latin typeface="Arial" panose="020B0604020202020204" pitchFamily="34" charset="0"/>
              </a:rPr>
              <a:t>Los porcentajes máximos respecto a la cantidad de cada Producto que se puedan recibir con fecha de inicio ofertada irregular anterior, y con fecha de inicio ofertada irregular posterior.</a:t>
            </a:r>
          </a:p>
          <a:p>
            <a:pPr algn="just"/>
            <a:endParaRPr lang="es-MX" dirty="0">
              <a:solidFill>
                <a:schemeClr val="accent4"/>
              </a:solidFill>
              <a:latin typeface="Arial" panose="020B0604020202020204" pitchFamily="34" charset="0"/>
            </a:endParaRPr>
          </a:p>
          <a:p>
            <a:pPr marL="0" lvl="3" algn="just"/>
            <a:r>
              <a:rPr lang="es-ES_tradnl" dirty="0">
                <a:solidFill>
                  <a:srgbClr val="00B050"/>
                </a:solidFill>
                <a:latin typeface="Arial" panose="020B0604020202020204" pitchFamily="34" charset="0"/>
              </a:rPr>
              <a:t>Los precios máximos que, en su caso, haya emitido la CRE, o bien, que haya establecido el SSB.</a:t>
            </a:r>
            <a:endParaRPr lang="es-MX" dirty="0">
              <a:solidFill>
                <a:srgbClr val="00B050"/>
              </a:solidFill>
              <a:latin typeface="Arial" panose="020B0604020202020204" pitchFamily="34" charset="0"/>
            </a:endParaRPr>
          </a:p>
          <a:p>
            <a:pPr algn="just"/>
            <a:endParaRPr lang="es-MX" dirty="0">
              <a:solidFill>
                <a:srgbClr val="00B050"/>
              </a:solidFill>
            </a:endParaRPr>
          </a:p>
        </p:txBody>
      </p:sp>
      <p:pic>
        <p:nvPicPr>
          <p:cNvPr id="6" name="Imagen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83568" y="3140968"/>
            <a:ext cx="1972719" cy="1440160"/>
          </a:xfrm>
          <a:prstGeom prst="rect">
            <a:avLst/>
          </a:prstGeom>
        </p:spPr>
      </p:pic>
    </p:spTree>
    <p:extLst>
      <p:ext uri="{BB962C8B-B14F-4D97-AF65-F5344CB8AC3E}">
        <p14:creationId xmlns:p14="http://schemas.microsoft.com/office/powerpoint/2010/main" val="8864039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a:xfrm>
            <a:off x="755576" y="2780928"/>
            <a:ext cx="7772400" cy="1470025"/>
          </a:xfrm>
        </p:spPr>
        <p:txBody>
          <a:bodyPr>
            <a:normAutofit/>
          </a:bodyPr>
          <a:lstStyle/>
          <a:p>
            <a:r>
              <a:rPr lang="es-MX" dirty="0"/>
              <a:t>Precalificación de Oferta de Venta Técnica </a:t>
            </a:r>
          </a:p>
        </p:txBody>
      </p:sp>
      <p:sp>
        <p:nvSpPr>
          <p:cNvPr id="5" name="Rectángulo redondeado 4"/>
          <p:cNvSpPr/>
          <p:nvPr/>
        </p:nvSpPr>
        <p:spPr>
          <a:xfrm>
            <a:off x="3851920" y="5805264"/>
            <a:ext cx="1728192" cy="64807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pic>
        <p:nvPicPr>
          <p:cNvPr id="6" name="Imagen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84612" y="4197573"/>
            <a:ext cx="2095500" cy="2095500"/>
          </a:xfrm>
          <a:prstGeom prst="rect">
            <a:avLst/>
          </a:prstGeom>
        </p:spPr>
      </p:pic>
      <p:sp>
        <p:nvSpPr>
          <p:cNvPr id="7" name="Rectángulo redondeado 6"/>
          <p:cNvSpPr/>
          <p:nvPr/>
        </p:nvSpPr>
        <p:spPr>
          <a:xfrm>
            <a:off x="3628628" y="5895900"/>
            <a:ext cx="2448272" cy="541189"/>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Tree>
    <p:extLst>
      <p:ext uri="{BB962C8B-B14F-4D97-AF65-F5344CB8AC3E}">
        <p14:creationId xmlns:p14="http://schemas.microsoft.com/office/powerpoint/2010/main" val="2907989698"/>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Imagen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5556" y="1393984"/>
            <a:ext cx="1728192" cy="1587869"/>
          </a:xfrm>
          <a:prstGeom prst="rect">
            <a:avLst/>
          </a:prstGeom>
        </p:spPr>
      </p:pic>
      <p:sp>
        <p:nvSpPr>
          <p:cNvPr id="2" name="Title 1"/>
          <p:cNvSpPr>
            <a:spLocks noGrp="1"/>
          </p:cNvSpPr>
          <p:nvPr>
            <p:ph type="title"/>
          </p:nvPr>
        </p:nvSpPr>
        <p:spPr/>
        <p:txBody>
          <a:bodyPr/>
          <a:lstStyle/>
          <a:p>
            <a:r>
              <a:rPr lang="es-MX" sz="2800" dirty="0"/>
              <a:t>Solicitud de Precalificación (requisitos y fechas)</a:t>
            </a:r>
          </a:p>
        </p:txBody>
      </p:sp>
      <p:sp>
        <p:nvSpPr>
          <p:cNvPr id="4" name="Rectángulo 3"/>
          <p:cNvSpPr/>
          <p:nvPr/>
        </p:nvSpPr>
        <p:spPr>
          <a:xfrm>
            <a:off x="467544" y="2982515"/>
            <a:ext cx="4320480" cy="1569660"/>
          </a:xfrm>
          <a:prstGeom prst="rect">
            <a:avLst/>
          </a:prstGeom>
        </p:spPr>
        <p:txBody>
          <a:bodyPr wrap="square">
            <a:spAutoFit/>
          </a:bodyPr>
          <a:lstStyle/>
          <a:p>
            <a:pPr algn="just"/>
            <a:r>
              <a:rPr lang="es-MX" sz="1600" dirty="0">
                <a:latin typeface="Arial" panose="020B0604020202020204" pitchFamily="34" charset="0"/>
                <a:ea typeface="MS Mincho"/>
              </a:rPr>
              <a:t>Las Ofertas de Venta se sujetarán a un proceso de precalificación, a fin de validar la capacidad legal, financiera y técnica y de ejecución, del Licitante para honrar su Oferta de Venta, y al otorgamiento de la Garantía de Seriedad</a:t>
            </a:r>
            <a:endParaRPr lang="es-MX" sz="1600" dirty="0"/>
          </a:p>
        </p:txBody>
      </p:sp>
      <p:sp>
        <p:nvSpPr>
          <p:cNvPr id="5" name="Rectángulo 4"/>
          <p:cNvSpPr/>
          <p:nvPr/>
        </p:nvSpPr>
        <p:spPr>
          <a:xfrm>
            <a:off x="4067944" y="1340768"/>
            <a:ext cx="4618856" cy="1077218"/>
          </a:xfrm>
          <a:prstGeom prst="rect">
            <a:avLst/>
          </a:prstGeom>
        </p:spPr>
        <p:txBody>
          <a:bodyPr wrap="square">
            <a:spAutoFit/>
          </a:bodyPr>
          <a:lstStyle/>
          <a:p>
            <a:pPr algn="just"/>
            <a:r>
              <a:rPr lang="es-MX" sz="1600" dirty="0">
                <a:latin typeface="Arial" panose="020B0604020202020204" pitchFamily="34" charset="0"/>
                <a:ea typeface="MS Mincho"/>
              </a:rPr>
              <a:t>Los Interesados deberán presentar al CENACE su solicitud o solicitudes de precalificación de Ofertas de Venta. En el  formato de solicitud de precalificación de Oferta de Venta </a:t>
            </a:r>
            <a:endParaRPr lang="es-MX" sz="1600" b="1" dirty="0">
              <a:latin typeface="Arial" panose="020B0604020202020204" pitchFamily="34" charset="0"/>
              <a:ea typeface="MS Mincho"/>
            </a:endParaRPr>
          </a:p>
        </p:txBody>
      </p:sp>
      <p:sp>
        <p:nvSpPr>
          <p:cNvPr id="7" name="Rectángulo 6"/>
          <p:cNvSpPr/>
          <p:nvPr/>
        </p:nvSpPr>
        <p:spPr>
          <a:xfrm>
            <a:off x="4067944" y="4869160"/>
            <a:ext cx="4622288" cy="1077218"/>
          </a:xfrm>
          <a:prstGeom prst="rect">
            <a:avLst/>
          </a:prstGeom>
        </p:spPr>
        <p:txBody>
          <a:bodyPr wrap="square">
            <a:spAutoFit/>
          </a:bodyPr>
          <a:lstStyle/>
          <a:p>
            <a:pPr algn="just"/>
            <a:r>
              <a:rPr lang="es-MX" sz="1600" dirty="0">
                <a:latin typeface="Arial" panose="020B0604020202020204" pitchFamily="34" charset="0"/>
                <a:ea typeface="MS Mincho"/>
              </a:rPr>
              <a:t>Salvo por la Garantía de Seriedad, toda la documentación relativa a las solicitudes de precalificación de Ofertas de Venta deberá ser presentada al CENACE a través del Sitio.</a:t>
            </a:r>
            <a:endParaRPr lang="es-MX" sz="1600" dirty="0"/>
          </a:p>
        </p:txBody>
      </p:sp>
      <p:pic>
        <p:nvPicPr>
          <p:cNvPr id="10" name="Imagen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58951" y="1572313"/>
            <a:ext cx="1908993" cy="1106569"/>
          </a:xfrm>
          <a:prstGeom prst="rect">
            <a:avLst/>
          </a:prstGeom>
        </p:spPr>
      </p:pic>
      <p:pic>
        <p:nvPicPr>
          <p:cNvPr id="11" name="Imagen 1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277634" y="4869160"/>
            <a:ext cx="2052228" cy="1138611"/>
          </a:xfrm>
          <a:prstGeom prst="rect">
            <a:avLst/>
          </a:prstGeom>
        </p:spPr>
      </p:pic>
      <p:pic>
        <p:nvPicPr>
          <p:cNvPr id="6" name="Imagen 5"/>
          <p:cNvPicPr>
            <a:picLocks noChangeAspect="1"/>
          </p:cNvPicPr>
          <p:nvPr/>
        </p:nvPicPr>
        <p:blipFill>
          <a:blip r:embed="rId6"/>
          <a:stretch>
            <a:fillRect/>
          </a:stretch>
        </p:blipFill>
        <p:spPr>
          <a:xfrm>
            <a:off x="5004048" y="2604880"/>
            <a:ext cx="3371615" cy="1929287"/>
          </a:xfrm>
          <a:prstGeom prst="rect">
            <a:avLst/>
          </a:prstGeom>
        </p:spPr>
      </p:pic>
    </p:spTree>
    <p:extLst>
      <p:ext uri="{BB962C8B-B14F-4D97-AF65-F5344CB8AC3E}">
        <p14:creationId xmlns:p14="http://schemas.microsoft.com/office/powerpoint/2010/main" val="24330919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par>
                                <p:cTn id="8" presetID="16" presetClass="entr" presetSubtype="21"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barn(inVertical)">
                                      <p:cBhvr>
                                        <p:cTn id="10" dur="500"/>
                                        <p:tgtEl>
                                          <p:spTgt spid="10"/>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arn(inVertical)">
                                      <p:cBhvr>
                                        <p:cTn id="13" dur="500"/>
                                        <p:tgtEl>
                                          <p:spTgt spid="5"/>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grpId="0" nodeType="click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barn(inVertical)">
                                      <p:cBhvr>
                                        <p:cTn id="18" dur="500"/>
                                        <p:tgtEl>
                                          <p:spTgt spid="4"/>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nodeType="click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barn(inVertical)">
                                      <p:cBhvr>
                                        <p:cTn id="23" dur="500"/>
                                        <p:tgtEl>
                                          <p:spTgt spid="11"/>
                                        </p:tgtEl>
                                      </p:cBhvr>
                                    </p:animEffect>
                                  </p:childTnLst>
                                </p:cTn>
                              </p:par>
                              <p:par>
                                <p:cTn id="24" presetID="16" presetClass="entr" presetSubtype="21" fill="hold" grpId="0" nodeType="with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barn(inVertical)">
                                      <p:cBhvr>
                                        <p:cTn id="26" dur="500"/>
                                        <p:tgtEl>
                                          <p:spTgt spid="7"/>
                                        </p:tgtEl>
                                      </p:cBhvr>
                                    </p:animEffect>
                                  </p:childTnLst>
                                </p:cTn>
                              </p:par>
                            </p:childTnLst>
                          </p:cTn>
                        </p:par>
                      </p:childTnLst>
                    </p:cTn>
                  </p:par>
                  <p:par>
                    <p:cTn id="27" fill="hold">
                      <p:stCondLst>
                        <p:cond delay="indefinite"/>
                      </p:stCondLst>
                      <p:childTnLst>
                        <p:par>
                          <p:cTn id="28" fill="hold">
                            <p:stCondLst>
                              <p:cond delay="0"/>
                            </p:stCondLst>
                            <p:childTnLst>
                              <p:par>
                                <p:cTn id="29" presetID="16" presetClass="entr" presetSubtype="21" fill="hold" nodeType="click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barn(inVertical)">
                                      <p:cBhvr>
                                        <p:cTn id="3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7"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Título"/>
          <p:cNvSpPr>
            <a:spLocks noGrp="1"/>
          </p:cNvSpPr>
          <p:nvPr>
            <p:ph type="title"/>
          </p:nvPr>
        </p:nvSpPr>
        <p:spPr>
          <a:xfrm>
            <a:off x="3491880" y="332656"/>
            <a:ext cx="5194920" cy="864096"/>
          </a:xfrm>
        </p:spPr>
        <p:txBody>
          <a:bodyPr>
            <a:normAutofit fontScale="90000"/>
          </a:bodyPr>
          <a:lstStyle/>
          <a:p>
            <a:pPr algn="r"/>
            <a:r>
              <a:rPr lang="es-MX" sz="2800" dirty="0">
                <a:solidFill>
                  <a:schemeClr val="tx1"/>
                </a:solidFill>
              </a:rPr>
              <a:t>Costos de Participación en las Subastas</a:t>
            </a:r>
            <a:endParaRPr lang="es-MX" sz="3600" dirty="0">
              <a:solidFill>
                <a:schemeClr val="tx1"/>
              </a:solidFill>
            </a:endParaRPr>
          </a:p>
        </p:txBody>
      </p:sp>
      <p:sp>
        <p:nvSpPr>
          <p:cNvPr id="7" name="6 CuadroTexto"/>
          <p:cNvSpPr txBox="1"/>
          <p:nvPr/>
        </p:nvSpPr>
        <p:spPr>
          <a:xfrm>
            <a:off x="899592" y="2564904"/>
            <a:ext cx="7848872" cy="892552"/>
          </a:xfrm>
          <a:prstGeom prst="rect">
            <a:avLst/>
          </a:prstGeom>
          <a:noFill/>
        </p:spPr>
        <p:txBody>
          <a:bodyPr wrap="square" rtlCol="0">
            <a:spAutoFit/>
          </a:bodyPr>
          <a:lstStyle/>
          <a:p>
            <a:pPr algn="just"/>
            <a:endParaRPr lang="es-MX" sz="2400" b="1" i="1" dirty="0"/>
          </a:p>
          <a:p>
            <a:endParaRPr lang="es-MX" sz="2800" dirty="0"/>
          </a:p>
        </p:txBody>
      </p:sp>
      <p:graphicFrame>
        <p:nvGraphicFramePr>
          <p:cNvPr id="3" name="Tabla 2"/>
          <p:cNvGraphicFramePr>
            <a:graphicFrameLocks noGrp="1"/>
          </p:cNvGraphicFramePr>
          <p:nvPr>
            <p:extLst>
              <p:ext uri="{D42A27DB-BD31-4B8C-83A1-F6EECF244321}">
                <p14:modId xmlns:p14="http://schemas.microsoft.com/office/powerpoint/2010/main" val="1118515976"/>
              </p:ext>
            </p:extLst>
          </p:nvPr>
        </p:nvGraphicFramePr>
        <p:xfrm>
          <a:off x="467544" y="1916833"/>
          <a:ext cx="8167055" cy="3528391"/>
        </p:xfrm>
        <a:graphic>
          <a:graphicData uri="http://schemas.openxmlformats.org/drawingml/2006/table">
            <a:tbl>
              <a:tblPr firstRow="1" firstCol="1" bandRow="1">
                <a:tableStyleId>{5C22544A-7EE6-4342-B048-85BDC9FD1C3A}</a:tableStyleId>
              </a:tblPr>
              <a:tblGrid>
                <a:gridCol w="8167055">
                  <a:extLst>
                    <a:ext uri="{9D8B030D-6E8A-4147-A177-3AD203B41FA5}">
                      <a16:colId xmlns="" xmlns:a16="http://schemas.microsoft.com/office/drawing/2014/main" val="621262024"/>
                    </a:ext>
                  </a:extLst>
                </a:gridCol>
              </a:tblGrid>
              <a:tr h="2709947">
                <a:tc>
                  <a:txBody>
                    <a:bodyPr/>
                    <a:lstStyle/>
                    <a:p>
                      <a:pPr marL="1080770" algn="just">
                        <a:spcBef>
                          <a:spcPts val="900"/>
                        </a:spcBef>
                        <a:spcAft>
                          <a:spcPts val="600"/>
                        </a:spcAft>
                      </a:pPr>
                      <a:r>
                        <a:rPr lang="es-MX" sz="2400" i="1" baseline="0" dirty="0">
                          <a:solidFill>
                            <a:schemeClr val="tx2">
                              <a:lumMod val="60000"/>
                              <a:lumOff val="40000"/>
                            </a:schemeClr>
                          </a:solidFill>
                          <a:effectLst/>
                        </a:rPr>
                        <a:t>5,000 </a:t>
                      </a:r>
                      <a:r>
                        <a:rPr lang="es-MX" sz="2400" i="1" baseline="0" dirty="0" err="1">
                          <a:solidFill>
                            <a:schemeClr val="tx2">
                              <a:lumMod val="60000"/>
                              <a:lumOff val="40000"/>
                            </a:schemeClr>
                          </a:solidFill>
                          <a:effectLst/>
                        </a:rPr>
                        <a:t>UDIs</a:t>
                      </a:r>
                      <a:r>
                        <a:rPr lang="es-MX" sz="2400" i="1" baseline="0" dirty="0">
                          <a:solidFill>
                            <a:schemeClr val="tx2">
                              <a:lumMod val="60000"/>
                              <a:lumOff val="40000"/>
                            </a:schemeClr>
                          </a:solidFill>
                          <a:effectLst/>
                        </a:rPr>
                        <a:t> </a:t>
                      </a:r>
                      <a:r>
                        <a:rPr lang="es-MX" sz="2400" i="1" baseline="0" dirty="0">
                          <a:solidFill>
                            <a:schemeClr val="tx1"/>
                          </a:solidFill>
                          <a:effectLst/>
                        </a:rPr>
                        <a:t>para de Bases de Licitación </a:t>
                      </a:r>
                      <a:endParaRPr lang="es-MX" sz="2400" i="1" dirty="0">
                        <a:solidFill>
                          <a:schemeClr val="tx1"/>
                        </a:solidFill>
                        <a:effectLst/>
                      </a:endParaRPr>
                    </a:p>
                    <a:p>
                      <a:pPr marL="1080770" algn="just">
                        <a:spcBef>
                          <a:spcPts val="900"/>
                        </a:spcBef>
                        <a:spcAft>
                          <a:spcPts val="600"/>
                        </a:spcAft>
                      </a:pPr>
                      <a:r>
                        <a:rPr lang="es-MX" sz="2400" i="1" dirty="0">
                          <a:solidFill>
                            <a:schemeClr val="tx2">
                              <a:lumMod val="60000"/>
                              <a:lumOff val="40000"/>
                            </a:schemeClr>
                          </a:solidFill>
                          <a:effectLst/>
                        </a:rPr>
                        <a:t>50,000 </a:t>
                      </a:r>
                      <a:r>
                        <a:rPr lang="es-MX" sz="2400" i="1" dirty="0" err="1">
                          <a:solidFill>
                            <a:schemeClr val="tx2">
                              <a:lumMod val="60000"/>
                              <a:lumOff val="40000"/>
                            </a:schemeClr>
                          </a:solidFill>
                          <a:effectLst/>
                        </a:rPr>
                        <a:t>UDIs</a:t>
                      </a:r>
                      <a:r>
                        <a:rPr lang="es-MX" sz="2400" i="1" dirty="0">
                          <a:solidFill>
                            <a:schemeClr val="tx2">
                              <a:lumMod val="60000"/>
                              <a:lumOff val="40000"/>
                            </a:schemeClr>
                          </a:solidFill>
                          <a:effectLst/>
                        </a:rPr>
                        <a:t> </a:t>
                      </a:r>
                      <a:r>
                        <a:rPr lang="es-MX" sz="2400" i="1" dirty="0">
                          <a:solidFill>
                            <a:schemeClr val="tx1"/>
                          </a:solidFill>
                          <a:effectLst/>
                        </a:rPr>
                        <a:t>para evaluación de solicitud de Precalificación de Ofertas de Venta</a:t>
                      </a:r>
                      <a:r>
                        <a:rPr lang="es-MX" sz="2400" i="1" baseline="0" dirty="0">
                          <a:solidFill>
                            <a:schemeClr val="tx1"/>
                          </a:solidFill>
                          <a:effectLst/>
                        </a:rPr>
                        <a:t>.</a:t>
                      </a:r>
                    </a:p>
                    <a:p>
                      <a:pPr marL="1080770" algn="just">
                        <a:spcBef>
                          <a:spcPts val="900"/>
                        </a:spcBef>
                        <a:spcAft>
                          <a:spcPts val="600"/>
                        </a:spcAft>
                      </a:pPr>
                      <a:r>
                        <a:rPr lang="es-MX" sz="2400" i="1" baseline="0" dirty="0">
                          <a:solidFill>
                            <a:schemeClr val="tx2">
                              <a:lumMod val="60000"/>
                              <a:lumOff val="40000"/>
                            </a:schemeClr>
                          </a:solidFill>
                          <a:effectLst/>
                        </a:rPr>
                        <a:t>5,000 </a:t>
                      </a:r>
                      <a:r>
                        <a:rPr lang="es-MX" sz="2400" i="1" baseline="0" dirty="0" err="1">
                          <a:solidFill>
                            <a:schemeClr val="tx2">
                              <a:lumMod val="60000"/>
                              <a:lumOff val="40000"/>
                            </a:schemeClr>
                          </a:solidFill>
                          <a:effectLst/>
                        </a:rPr>
                        <a:t>UDIs</a:t>
                      </a:r>
                      <a:r>
                        <a:rPr lang="es-MX" sz="2400" i="1" baseline="0" dirty="0">
                          <a:solidFill>
                            <a:schemeClr val="tx1"/>
                          </a:solidFill>
                          <a:effectLst/>
                        </a:rPr>
                        <a:t> por cada Oferta de Venta que se contemple presentar.</a:t>
                      </a:r>
                      <a:endParaRPr lang="es-MX" sz="2400" i="1" dirty="0">
                        <a:solidFill>
                          <a:schemeClr val="tx1"/>
                        </a:solidFill>
                        <a:effectLst/>
                        <a:latin typeface="Arial" panose="020B0604020202020204" pitchFamily="34" charset="0"/>
                        <a:ea typeface="Times New Roman" panose="02020603050405020304" pitchFamily="18" charset="0"/>
                      </a:endParaRPr>
                    </a:p>
                  </a:txBody>
                  <a:tcPr marL="68580" marR="68580" marT="0" marB="0">
                    <a:noFill/>
                  </a:tcPr>
                </a:tc>
                <a:extLst>
                  <a:ext uri="{0D108BD9-81ED-4DB2-BD59-A6C34878D82A}">
                    <a16:rowId xmlns="" xmlns:a16="http://schemas.microsoft.com/office/drawing/2014/main" val="1603594206"/>
                  </a:ext>
                </a:extLst>
              </a:tr>
              <a:tr h="818444">
                <a:tc>
                  <a:txBody>
                    <a:bodyPr/>
                    <a:lstStyle/>
                    <a:p>
                      <a:pPr marL="1080770" algn="just">
                        <a:spcBef>
                          <a:spcPts val="900"/>
                        </a:spcBef>
                        <a:spcAft>
                          <a:spcPts val="600"/>
                        </a:spcAft>
                      </a:pPr>
                      <a:endParaRPr lang="es-MX" sz="2400" i="1" dirty="0">
                        <a:solidFill>
                          <a:schemeClr val="tx1"/>
                        </a:solidFill>
                        <a:effectLst/>
                        <a:latin typeface="Arial" panose="020B0604020202020204" pitchFamily="34" charset="0"/>
                        <a:ea typeface="Times New Roman" panose="02020603050405020304" pitchFamily="18" charset="0"/>
                      </a:endParaRPr>
                    </a:p>
                  </a:txBody>
                  <a:tcPr marL="68580" marR="68580" marT="0" marB="0">
                    <a:noFill/>
                  </a:tcPr>
                </a:tc>
                <a:extLst>
                  <a:ext uri="{0D108BD9-81ED-4DB2-BD59-A6C34878D82A}">
                    <a16:rowId xmlns="" xmlns:a16="http://schemas.microsoft.com/office/drawing/2014/main" val="806090494"/>
                  </a:ext>
                </a:extLst>
              </a:tr>
            </a:tbl>
          </a:graphicData>
        </a:graphic>
      </p:graphicFrame>
    </p:spTree>
    <p:extLst>
      <p:ext uri="{BB962C8B-B14F-4D97-AF65-F5344CB8AC3E}">
        <p14:creationId xmlns:p14="http://schemas.microsoft.com/office/powerpoint/2010/main" val="2292440256"/>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MX" dirty="0"/>
              <a:t>PROCESO DE PRECALIFICACIÓN</a:t>
            </a:r>
            <a:endParaRPr lang="es-ES" dirty="0"/>
          </a:p>
        </p:txBody>
      </p:sp>
      <p:grpSp>
        <p:nvGrpSpPr>
          <p:cNvPr id="4" name="Grupo 3"/>
          <p:cNvGrpSpPr/>
          <p:nvPr/>
        </p:nvGrpSpPr>
        <p:grpSpPr>
          <a:xfrm>
            <a:off x="683568" y="2348880"/>
            <a:ext cx="7875265" cy="2664296"/>
            <a:chOff x="494994" y="3043848"/>
            <a:chExt cx="8379321" cy="2120513"/>
          </a:xfrm>
        </p:grpSpPr>
        <p:sp>
          <p:nvSpPr>
            <p:cNvPr id="5" name="CuadroTexto 4"/>
            <p:cNvSpPr txBox="1"/>
            <p:nvPr/>
          </p:nvSpPr>
          <p:spPr>
            <a:xfrm>
              <a:off x="494994" y="3043848"/>
              <a:ext cx="1548172" cy="1231106"/>
            </a:xfrm>
            <a:prstGeom prst="rect">
              <a:avLst/>
            </a:prstGeom>
            <a:solidFill>
              <a:schemeClr val="accent5">
                <a:lumMod val="40000"/>
                <a:lumOff val="60000"/>
              </a:schemeClr>
            </a:solidFill>
            <a:ln>
              <a:solidFill>
                <a:schemeClr val="bg1">
                  <a:lumMod val="95000"/>
                </a:schemeClr>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lnRef>
            <a:fillRef idx="1">
              <a:schemeClr val="lt1"/>
            </a:fillRef>
            <a:effectRef idx="0">
              <a:schemeClr val="dk1"/>
            </a:effectRef>
            <a:fontRef idx="minor">
              <a:schemeClr val="dk1"/>
            </a:fontRef>
          </p:style>
          <p:txBody>
            <a:bodyPr wrap="square" rtlCol="0">
              <a:spAutoFit/>
            </a:bodyPr>
            <a:lstStyle/>
            <a:p>
              <a:r>
                <a:rPr lang="es-MX" sz="1600" dirty="0"/>
                <a:t>Solicitud de Precalificación</a:t>
              </a:r>
            </a:p>
            <a:p>
              <a:pPr algn="just"/>
              <a:endParaRPr lang="es-MX" dirty="0"/>
            </a:p>
            <a:p>
              <a:pPr marL="87313" indent="-87313" algn="just">
                <a:buFont typeface="Arial" panose="020B0604020202020204" pitchFamily="34" charset="0"/>
                <a:buChar char="•"/>
              </a:pPr>
              <a:r>
                <a:rPr lang="es-MX" sz="1200" dirty="0"/>
                <a:t>10 días hábiles para evaluar. </a:t>
              </a:r>
            </a:p>
          </p:txBody>
        </p:sp>
        <p:sp>
          <p:nvSpPr>
            <p:cNvPr id="6" name="Flecha derecha 5"/>
            <p:cNvSpPr/>
            <p:nvPr/>
          </p:nvSpPr>
          <p:spPr>
            <a:xfrm>
              <a:off x="2184608" y="3532907"/>
              <a:ext cx="640615" cy="288032"/>
            </a:xfrm>
            <a:prstGeom prst="rightArrow">
              <a:avLst/>
            </a:prstGeom>
            <a:solidFill>
              <a:schemeClr val="bg1">
                <a:lumMod val="75000"/>
              </a:schemeClr>
            </a:solidFill>
            <a:ln>
              <a:solidFill>
                <a:schemeClr val="bg1">
                  <a:lumMod val="75000"/>
                </a:schemeClr>
              </a:solid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7" name="CuadroTexto 6"/>
            <p:cNvSpPr txBox="1"/>
            <p:nvPr/>
          </p:nvSpPr>
          <p:spPr>
            <a:xfrm>
              <a:off x="2966665" y="3115035"/>
              <a:ext cx="1908212" cy="1077218"/>
            </a:xfrm>
            <a:prstGeom prst="rect">
              <a:avLst/>
            </a:prstGeom>
            <a:solidFill>
              <a:schemeClr val="accent5">
                <a:lumMod val="40000"/>
                <a:lumOff val="6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rtlCol="0">
              <a:spAutoFit/>
            </a:bodyPr>
            <a:lstStyle/>
            <a:p>
              <a:pPr algn="just"/>
              <a:r>
                <a:rPr lang="es-MX" sz="1600" dirty="0"/>
                <a:t>Si acredita las capacidades, se emite un </a:t>
              </a:r>
              <a:r>
                <a:rPr lang="es-MX" sz="1600" b="1" dirty="0"/>
                <a:t>Dictamen Favorable.</a:t>
              </a:r>
            </a:p>
          </p:txBody>
        </p:sp>
        <p:sp>
          <p:nvSpPr>
            <p:cNvPr id="8" name="Flecha derecha 7"/>
            <p:cNvSpPr/>
            <p:nvPr/>
          </p:nvSpPr>
          <p:spPr>
            <a:xfrm>
              <a:off x="5016319" y="3467428"/>
              <a:ext cx="640615" cy="288032"/>
            </a:xfrm>
            <a:prstGeom prst="rightArrow">
              <a:avLst/>
            </a:prstGeom>
            <a:solidFill>
              <a:schemeClr val="bg1">
                <a:lumMod val="75000"/>
              </a:schemeClr>
            </a:solidFill>
            <a:ln>
              <a:solidFill>
                <a:schemeClr val="bg1">
                  <a:lumMod val="75000"/>
                </a:schemeClr>
              </a:solid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9" name="CuadroTexto 8"/>
            <p:cNvSpPr txBox="1"/>
            <p:nvPr/>
          </p:nvSpPr>
          <p:spPr>
            <a:xfrm>
              <a:off x="5805780" y="3319446"/>
              <a:ext cx="2088232" cy="584775"/>
            </a:xfrm>
            <a:prstGeom prst="rect">
              <a:avLst/>
            </a:prstGeom>
            <a:solidFill>
              <a:schemeClr val="accent5">
                <a:lumMod val="40000"/>
                <a:lumOff val="6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rtlCol="0">
              <a:spAutoFit/>
            </a:bodyPr>
            <a:lstStyle/>
            <a:p>
              <a:pPr algn="just"/>
              <a:r>
                <a:rPr lang="es-MX" sz="1600" dirty="0"/>
                <a:t>Presentación de la Garantía de Seriedad </a:t>
              </a:r>
            </a:p>
          </p:txBody>
        </p:sp>
        <p:sp>
          <p:nvSpPr>
            <p:cNvPr id="10" name="Flecha derecha 9"/>
            <p:cNvSpPr/>
            <p:nvPr/>
          </p:nvSpPr>
          <p:spPr>
            <a:xfrm rot="5400000">
              <a:off x="6878516" y="4184492"/>
              <a:ext cx="640615" cy="288032"/>
            </a:xfrm>
            <a:prstGeom prst="rightArrow">
              <a:avLst/>
            </a:prstGeom>
            <a:solidFill>
              <a:schemeClr val="bg1">
                <a:lumMod val="75000"/>
              </a:schemeClr>
            </a:solidFill>
            <a:ln>
              <a:solidFill>
                <a:schemeClr val="bg1">
                  <a:lumMod val="75000"/>
                </a:schemeClr>
              </a:solid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11" name="CuadroTexto 10"/>
            <p:cNvSpPr txBox="1"/>
            <p:nvPr/>
          </p:nvSpPr>
          <p:spPr>
            <a:xfrm>
              <a:off x="5637392" y="4795029"/>
              <a:ext cx="3236923" cy="369332"/>
            </a:xfrm>
            <a:prstGeom prst="rect">
              <a:avLst/>
            </a:prstGeom>
            <a:solidFill>
              <a:schemeClr val="accent5">
                <a:lumMod val="40000"/>
                <a:lumOff val="6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rtlCol="0">
              <a:spAutoFit/>
            </a:bodyPr>
            <a:lstStyle/>
            <a:p>
              <a:pPr algn="ctr"/>
              <a:r>
                <a:rPr lang="es-MX" b="1" dirty="0"/>
                <a:t>Constancia de Precalificación </a:t>
              </a:r>
            </a:p>
          </p:txBody>
        </p:sp>
      </p:grpSp>
    </p:spTree>
    <p:extLst>
      <p:ext uri="{BB962C8B-B14F-4D97-AF65-F5344CB8AC3E}">
        <p14:creationId xmlns:p14="http://schemas.microsoft.com/office/powerpoint/2010/main" val="3586511402"/>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3563888" y="332656"/>
            <a:ext cx="5122912" cy="864096"/>
          </a:xfrm>
        </p:spPr>
        <p:txBody>
          <a:bodyPr/>
          <a:lstStyle/>
          <a:p>
            <a:r>
              <a:rPr lang="es-MX" dirty="0"/>
              <a:t>PROCESO DE PRECALIFICACIÓN</a:t>
            </a:r>
            <a:endParaRPr lang="es-ES" dirty="0"/>
          </a:p>
        </p:txBody>
      </p:sp>
      <p:grpSp>
        <p:nvGrpSpPr>
          <p:cNvPr id="4" name="Grupo 3"/>
          <p:cNvGrpSpPr/>
          <p:nvPr/>
        </p:nvGrpSpPr>
        <p:grpSpPr>
          <a:xfrm>
            <a:off x="481491" y="1340768"/>
            <a:ext cx="8266973" cy="4860540"/>
            <a:chOff x="215516" y="1658258"/>
            <a:chExt cx="8771029" cy="4191721"/>
          </a:xfrm>
        </p:grpSpPr>
        <p:sp>
          <p:nvSpPr>
            <p:cNvPr id="5" name="Flecha derecha 4"/>
            <p:cNvSpPr/>
            <p:nvPr/>
          </p:nvSpPr>
          <p:spPr>
            <a:xfrm>
              <a:off x="1907704" y="3284984"/>
              <a:ext cx="694253" cy="288032"/>
            </a:xfrm>
            <a:prstGeom prst="rightArrow">
              <a:avLst/>
            </a:prstGeom>
            <a:solidFill>
              <a:schemeClr val="accent4">
                <a:lumMod val="75000"/>
              </a:schemeClr>
            </a:solidFill>
            <a:ln>
              <a:solidFill>
                <a:schemeClr val="bg1">
                  <a:lumMod val="75000"/>
                </a:schemeClr>
              </a:solid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6" name="Flecha derecha 5"/>
            <p:cNvSpPr/>
            <p:nvPr/>
          </p:nvSpPr>
          <p:spPr>
            <a:xfrm rot="19233189">
              <a:off x="5368350" y="2666289"/>
              <a:ext cx="663928" cy="288032"/>
            </a:xfrm>
            <a:prstGeom prst="rightArrow">
              <a:avLst/>
            </a:prstGeom>
            <a:solidFill>
              <a:schemeClr val="accent4">
                <a:lumMod val="75000"/>
              </a:schemeClr>
            </a:solidFill>
            <a:ln>
              <a:solidFill>
                <a:schemeClr val="bg1">
                  <a:lumMod val="75000"/>
                </a:schemeClr>
              </a:solid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7" name="CuadroTexto 6"/>
            <p:cNvSpPr txBox="1"/>
            <p:nvPr/>
          </p:nvSpPr>
          <p:spPr>
            <a:xfrm>
              <a:off x="215516" y="2813447"/>
              <a:ext cx="1548172" cy="1231106"/>
            </a:xfrm>
            <a:prstGeom prst="rect">
              <a:avLst/>
            </a:prstGeom>
            <a:solidFill>
              <a:schemeClr val="accent4">
                <a:lumMod val="40000"/>
                <a:lumOff val="60000"/>
              </a:schemeClr>
            </a:solidFill>
            <a:ln>
              <a:solidFill>
                <a:schemeClr val="bg1">
                  <a:lumMod val="95000"/>
                </a:schemeClr>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lnRef>
            <a:fillRef idx="1">
              <a:schemeClr val="lt1"/>
            </a:fillRef>
            <a:effectRef idx="0">
              <a:schemeClr val="dk1"/>
            </a:effectRef>
            <a:fontRef idx="minor">
              <a:schemeClr val="dk1"/>
            </a:fontRef>
          </p:style>
          <p:txBody>
            <a:bodyPr wrap="square" rtlCol="0">
              <a:spAutoFit/>
            </a:bodyPr>
            <a:lstStyle/>
            <a:p>
              <a:r>
                <a:rPr lang="es-MX" sz="1600" dirty="0"/>
                <a:t>Solicitud de Precalificación</a:t>
              </a:r>
            </a:p>
            <a:p>
              <a:pPr algn="just"/>
              <a:endParaRPr lang="es-MX" dirty="0"/>
            </a:p>
            <a:p>
              <a:pPr marL="87313" indent="-87313" algn="just">
                <a:buFont typeface="Arial" panose="020B0604020202020204" pitchFamily="34" charset="0"/>
                <a:buChar char="•"/>
              </a:pPr>
              <a:r>
                <a:rPr lang="es-MX" sz="1200" dirty="0"/>
                <a:t>10 días hábiles para evaluar. </a:t>
              </a:r>
            </a:p>
          </p:txBody>
        </p:sp>
        <p:sp>
          <p:nvSpPr>
            <p:cNvPr id="8" name="CuadroTexto 7"/>
            <p:cNvSpPr txBox="1"/>
            <p:nvPr/>
          </p:nvSpPr>
          <p:spPr>
            <a:xfrm>
              <a:off x="2699792" y="2717629"/>
              <a:ext cx="2572816" cy="1323439"/>
            </a:xfrm>
            <a:prstGeom prst="rect">
              <a:avLst/>
            </a:prstGeom>
            <a:solidFill>
              <a:schemeClr val="accent4">
                <a:lumMod val="40000"/>
                <a:lumOff val="6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rtlCol="0">
              <a:spAutoFit/>
            </a:bodyPr>
            <a:lstStyle/>
            <a:p>
              <a:r>
                <a:rPr lang="es-MX" sz="1400" dirty="0"/>
                <a:t>Si </a:t>
              </a:r>
              <a:r>
                <a:rPr lang="es-MX" sz="1400" b="1" dirty="0"/>
                <a:t>no acredita </a:t>
              </a:r>
              <a:r>
                <a:rPr lang="es-MX" sz="1400" dirty="0"/>
                <a:t>las capacidades, el CENACE emite una </a:t>
              </a:r>
              <a:r>
                <a:rPr lang="es-MX" sz="1400" b="1" dirty="0"/>
                <a:t>solicitud de información complementaria.</a:t>
              </a:r>
            </a:p>
            <a:p>
              <a:pPr algn="just"/>
              <a:endParaRPr lang="es-MX" sz="1400" dirty="0"/>
            </a:p>
            <a:p>
              <a:pPr marL="176213" indent="-176213" algn="just">
                <a:buFont typeface="Arial" panose="020B0604020202020204" pitchFamily="34" charset="0"/>
                <a:buChar char="•"/>
              </a:pPr>
              <a:r>
                <a:rPr lang="es-MX" sz="1200" dirty="0"/>
                <a:t>El Licitante tendrá 5 días para subsanar dicha información. </a:t>
              </a:r>
            </a:p>
          </p:txBody>
        </p:sp>
        <p:sp>
          <p:nvSpPr>
            <p:cNvPr id="9" name="Flecha derecha 8"/>
            <p:cNvSpPr/>
            <p:nvPr/>
          </p:nvSpPr>
          <p:spPr>
            <a:xfrm rot="789775">
              <a:off x="5388468" y="3897051"/>
              <a:ext cx="640615" cy="288032"/>
            </a:xfrm>
            <a:prstGeom prst="rightArrow">
              <a:avLst/>
            </a:prstGeom>
            <a:solidFill>
              <a:schemeClr val="accent4">
                <a:lumMod val="75000"/>
              </a:schemeClr>
            </a:solidFill>
            <a:ln>
              <a:solidFill>
                <a:schemeClr val="bg1">
                  <a:lumMod val="75000"/>
                </a:schemeClr>
              </a:solid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10" name="CuadroTexto 9"/>
            <p:cNvSpPr txBox="1"/>
            <p:nvPr/>
          </p:nvSpPr>
          <p:spPr>
            <a:xfrm>
              <a:off x="5868144" y="1658258"/>
              <a:ext cx="2880320" cy="830997"/>
            </a:xfrm>
            <a:prstGeom prst="rect">
              <a:avLst/>
            </a:prstGeom>
            <a:solidFill>
              <a:schemeClr val="accent4">
                <a:lumMod val="40000"/>
                <a:lumOff val="6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rtlCol="0">
              <a:spAutoFit/>
            </a:bodyPr>
            <a:lstStyle/>
            <a:p>
              <a:pPr algn="just"/>
              <a:r>
                <a:rPr lang="es-MX" sz="1600" dirty="0"/>
                <a:t>Si no se acreditan las capacidades se emite un </a:t>
              </a:r>
              <a:r>
                <a:rPr lang="es-MX" sz="1600" b="1" dirty="0"/>
                <a:t>Dictamen No Favorable </a:t>
              </a:r>
            </a:p>
          </p:txBody>
        </p:sp>
        <p:sp>
          <p:nvSpPr>
            <p:cNvPr id="11" name="CuadroTexto 10"/>
            <p:cNvSpPr txBox="1"/>
            <p:nvPr/>
          </p:nvSpPr>
          <p:spPr>
            <a:xfrm>
              <a:off x="6119800" y="3673989"/>
              <a:ext cx="2866745" cy="716650"/>
            </a:xfrm>
            <a:prstGeom prst="rect">
              <a:avLst/>
            </a:prstGeom>
            <a:solidFill>
              <a:schemeClr val="accent4">
                <a:lumMod val="40000"/>
                <a:lumOff val="6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rtlCol="0">
              <a:spAutoFit/>
            </a:bodyPr>
            <a:lstStyle/>
            <a:p>
              <a:r>
                <a:rPr lang="es-MX" sz="1600" dirty="0"/>
                <a:t>Si se acreditan las capacidades se emite un </a:t>
              </a:r>
              <a:r>
                <a:rPr lang="es-MX" sz="1600" b="1" dirty="0"/>
                <a:t>Dictamen Favorable </a:t>
              </a:r>
            </a:p>
          </p:txBody>
        </p:sp>
        <p:sp>
          <p:nvSpPr>
            <p:cNvPr id="12" name="Flecha derecha 11"/>
            <p:cNvSpPr/>
            <p:nvPr/>
          </p:nvSpPr>
          <p:spPr>
            <a:xfrm rot="5400000">
              <a:off x="7152665" y="4692868"/>
              <a:ext cx="640615" cy="288032"/>
            </a:xfrm>
            <a:prstGeom prst="rightArrow">
              <a:avLst/>
            </a:prstGeom>
            <a:solidFill>
              <a:schemeClr val="accent4">
                <a:lumMod val="75000"/>
              </a:schemeClr>
            </a:solidFill>
            <a:ln>
              <a:solidFill>
                <a:schemeClr val="bg1">
                  <a:lumMod val="75000"/>
                </a:schemeClr>
              </a:solid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13" name="Flecha derecha 12"/>
            <p:cNvSpPr/>
            <p:nvPr/>
          </p:nvSpPr>
          <p:spPr>
            <a:xfrm rot="10800000">
              <a:off x="5011505" y="5413575"/>
              <a:ext cx="640615" cy="288032"/>
            </a:xfrm>
            <a:prstGeom prst="rightArrow">
              <a:avLst/>
            </a:prstGeom>
            <a:solidFill>
              <a:schemeClr val="accent4">
                <a:lumMod val="75000"/>
              </a:schemeClr>
            </a:solidFill>
            <a:ln>
              <a:solidFill>
                <a:schemeClr val="bg1">
                  <a:lumMod val="75000"/>
                </a:schemeClr>
              </a:solid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14" name="CuadroTexto 13"/>
            <p:cNvSpPr txBox="1"/>
            <p:nvPr/>
          </p:nvSpPr>
          <p:spPr>
            <a:xfrm>
              <a:off x="5868144" y="5265204"/>
              <a:ext cx="3024336" cy="584775"/>
            </a:xfrm>
            <a:prstGeom prst="rect">
              <a:avLst/>
            </a:prstGeom>
            <a:solidFill>
              <a:schemeClr val="accent4">
                <a:lumMod val="40000"/>
                <a:lumOff val="6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rtlCol="0">
              <a:spAutoFit/>
            </a:bodyPr>
            <a:lstStyle/>
            <a:p>
              <a:r>
                <a:rPr lang="es-MX" sz="1600" dirty="0"/>
                <a:t>Presentación de la </a:t>
              </a:r>
              <a:r>
                <a:rPr lang="es-MX" sz="1600" b="1" dirty="0"/>
                <a:t>Garantía de Seriedad </a:t>
              </a:r>
            </a:p>
          </p:txBody>
        </p:sp>
        <p:sp>
          <p:nvSpPr>
            <p:cNvPr id="15" name="CuadroTexto 14"/>
            <p:cNvSpPr txBox="1"/>
            <p:nvPr/>
          </p:nvSpPr>
          <p:spPr>
            <a:xfrm>
              <a:off x="1583668" y="5372925"/>
              <a:ext cx="3266678" cy="369332"/>
            </a:xfrm>
            <a:prstGeom prst="rect">
              <a:avLst/>
            </a:prstGeom>
            <a:solidFill>
              <a:schemeClr val="accent4">
                <a:lumMod val="40000"/>
                <a:lumOff val="6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rtlCol="0">
              <a:spAutoFit/>
            </a:bodyPr>
            <a:lstStyle/>
            <a:p>
              <a:r>
                <a:rPr lang="es-MX" b="1" dirty="0"/>
                <a:t>Constancia de Precalificación </a:t>
              </a:r>
            </a:p>
          </p:txBody>
        </p:sp>
      </p:grpSp>
    </p:spTree>
    <p:extLst>
      <p:ext uri="{BB962C8B-B14F-4D97-AF65-F5344CB8AC3E}">
        <p14:creationId xmlns:p14="http://schemas.microsoft.com/office/powerpoint/2010/main" val="3386822481"/>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a:xfrm>
            <a:off x="755576" y="2780928"/>
            <a:ext cx="7772400" cy="1470025"/>
          </a:xfrm>
        </p:spPr>
        <p:txBody>
          <a:bodyPr>
            <a:normAutofit/>
          </a:bodyPr>
          <a:lstStyle/>
          <a:p>
            <a:r>
              <a:rPr lang="es-MX" dirty="0"/>
              <a:t>Capacidad Legal</a:t>
            </a:r>
          </a:p>
        </p:txBody>
      </p:sp>
    </p:spTree>
    <p:extLst>
      <p:ext uri="{BB962C8B-B14F-4D97-AF65-F5344CB8AC3E}">
        <p14:creationId xmlns:p14="http://schemas.microsoft.com/office/powerpoint/2010/main" val="2079220602"/>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MX" dirty="0"/>
              <a:t>¿Cómo se integra la Oferta de Venta?</a:t>
            </a:r>
            <a:endParaRPr lang="es-ES" dirty="0"/>
          </a:p>
        </p:txBody>
      </p:sp>
      <p:sp>
        <p:nvSpPr>
          <p:cNvPr id="4" name="CuadroTexto 3"/>
          <p:cNvSpPr txBox="1"/>
          <p:nvPr/>
        </p:nvSpPr>
        <p:spPr>
          <a:xfrm>
            <a:off x="611560" y="1828273"/>
            <a:ext cx="4248472" cy="2400657"/>
          </a:xfrm>
          <a:prstGeom prst="rect">
            <a:avLst/>
          </a:prstGeom>
          <a:noFill/>
        </p:spPr>
        <p:txBody>
          <a:bodyPr wrap="square" rtlCol="0">
            <a:spAutoFit/>
          </a:bodyPr>
          <a:lstStyle/>
          <a:p>
            <a:pPr marL="285750" indent="-285750">
              <a:buFont typeface="Arial" panose="020B0604020202020204" pitchFamily="34" charset="0"/>
              <a:buChar char="•"/>
            </a:pPr>
            <a:r>
              <a:rPr lang="es-MX" sz="2400" b="1" dirty="0"/>
              <a:t>Oferta técnica</a:t>
            </a:r>
            <a:r>
              <a:rPr lang="es-MX" dirty="0"/>
              <a:t>: </a:t>
            </a:r>
          </a:p>
          <a:p>
            <a:pPr marL="285750" indent="-285750">
              <a:buFont typeface="Arial" panose="020B0604020202020204" pitchFamily="34" charset="0"/>
              <a:buChar char="•"/>
            </a:pPr>
            <a:endParaRPr lang="es-MX" dirty="0"/>
          </a:p>
          <a:p>
            <a:pPr marL="342900" indent="17463">
              <a:buFont typeface="+mj-lt"/>
              <a:buAutoNum type="alphaLcParenR"/>
              <a:tabLst>
                <a:tab pos="536575" algn="l"/>
                <a:tab pos="623888" algn="l"/>
              </a:tabLst>
            </a:pPr>
            <a:r>
              <a:rPr lang="es-MX" dirty="0"/>
              <a:t> capacidad legal</a:t>
            </a:r>
          </a:p>
          <a:p>
            <a:pPr marL="342900" indent="17463">
              <a:buFont typeface="+mj-lt"/>
              <a:buAutoNum type="alphaLcParenR"/>
              <a:tabLst>
                <a:tab pos="536575" algn="l"/>
                <a:tab pos="623888" algn="l"/>
              </a:tabLst>
            </a:pPr>
            <a:r>
              <a:rPr lang="es-MX" dirty="0"/>
              <a:t> capacidad técnica y de ejecución</a:t>
            </a:r>
          </a:p>
          <a:p>
            <a:pPr marL="342900" indent="17463">
              <a:buFont typeface="+mj-lt"/>
              <a:buAutoNum type="alphaLcParenR"/>
              <a:tabLst>
                <a:tab pos="536575" algn="l"/>
                <a:tab pos="623888" algn="l"/>
              </a:tabLst>
            </a:pPr>
            <a:r>
              <a:rPr lang="es-MX" dirty="0"/>
              <a:t> capacidad financiera</a:t>
            </a:r>
          </a:p>
          <a:p>
            <a:pPr marL="342900" indent="17463">
              <a:buFont typeface="+mj-lt"/>
              <a:buAutoNum type="alphaLcParenR"/>
              <a:tabLst>
                <a:tab pos="536575" algn="l"/>
                <a:tab pos="623888" algn="l"/>
              </a:tabLst>
            </a:pPr>
            <a:r>
              <a:rPr lang="es-MX" dirty="0"/>
              <a:t> garantía de seriedad </a:t>
            </a:r>
          </a:p>
          <a:p>
            <a:pPr marL="342900">
              <a:tabLst>
                <a:tab pos="536575" algn="l"/>
                <a:tab pos="623888" algn="l"/>
              </a:tabLst>
            </a:pPr>
            <a:r>
              <a:rPr lang="es-MX" dirty="0"/>
              <a:t> </a:t>
            </a:r>
          </a:p>
          <a:p>
            <a:r>
              <a:rPr lang="es-MX" dirty="0"/>
              <a:t> </a:t>
            </a:r>
          </a:p>
        </p:txBody>
      </p:sp>
      <p:sp>
        <p:nvSpPr>
          <p:cNvPr id="5" name="CuadroTexto 4"/>
          <p:cNvSpPr txBox="1"/>
          <p:nvPr/>
        </p:nvSpPr>
        <p:spPr>
          <a:xfrm>
            <a:off x="6228184" y="3174067"/>
            <a:ext cx="2458616" cy="830997"/>
          </a:xfrm>
          <a:prstGeom prst="rect">
            <a:avLst/>
          </a:prstGeom>
          <a:noFill/>
        </p:spPr>
        <p:txBody>
          <a:bodyPr wrap="square" rtlCol="0">
            <a:spAutoFit/>
          </a:bodyPr>
          <a:lstStyle/>
          <a:p>
            <a:r>
              <a:rPr lang="es-MX" sz="2400" b="1" dirty="0"/>
              <a:t>CONSTANCIA DE PRECALIFICACIÓN </a:t>
            </a:r>
          </a:p>
        </p:txBody>
      </p:sp>
      <p:sp>
        <p:nvSpPr>
          <p:cNvPr id="6" name="Flecha a la derecha con muesca 5"/>
          <p:cNvSpPr/>
          <p:nvPr/>
        </p:nvSpPr>
        <p:spPr>
          <a:xfrm>
            <a:off x="4644008" y="3354494"/>
            <a:ext cx="1224136" cy="511606"/>
          </a:xfrm>
          <a:prstGeom prst="notchedRightArrow">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s-MX"/>
          </a:p>
        </p:txBody>
      </p:sp>
      <p:sp>
        <p:nvSpPr>
          <p:cNvPr id="7" name="CuadroTexto 6"/>
          <p:cNvSpPr txBox="1"/>
          <p:nvPr/>
        </p:nvSpPr>
        <p:spPr>
          <a:xfrm>
            <a:off x="539552" y="4653136"/>
            <a:ext cx="4248472" cy="461665"/>
          </a:xfrm>
          <a:prstGeom prst="rect">
            <a:avLst/>
          </a:prstGeom>
          <a:noFill/>
        </p:spPr>
        <p:txBody>
          <a:bodyPr wrap="square" rtlCol="0">
            <a:spAutoFit/>
          </a:bodyPr>
          <a:lstStyle/>
          <a:p>
            <a:pPr marL="285750" indent="-285750">
              <a:buFont typeface="Arial" panose="020B0604020202020204" pitchFamily="34" charset="0"/>
              <a:buChar char="•"/>
            </a:pPr>
            <a:r>
              <a:rPr lang="es-MX" sz="2400" b="1" dirty="0"/>
              <a:t>Oferta económica </a:t>
            </a:r>
          </a:p>
        </p:txBody>
      </p:sp>
    </p:spTree>
    <p:extLst>
      <p:ext uri="{BB962C8B-B14F-4D97-AF65-F5344CB8AC3E}">
        <p14:creationId xmlns:p14="http://schemas.microsoft.com/office/powerpoint/2010/main" val="311961029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rma libre 4"/>
          <p:cNvSpPr/>
          <p:nvPr/>
        </p:nvSpPr>
        <p:spPr>
          <a:xfrm>
            <a:off x="1973402" y="2736027"/>
            <a:ext cx="2034015" cy="2034015"/>
          </a:xfrm>
          <a:custGeom>
            <a:avLst/>
            <a:gdLst>
              <a:gd name="connsiteX0" fmla="*/ 0 w 2034015"/>
              <a:gd name="connsiteY0" fmla="*/ 1017008 h 2034015"/>
              <a:gd name="connsiteX1" fmla="*/ 1017008 w 2034015"/>
              <a:gd name="connsiteY1" fmla="*/ 0 h 2034015"/>
              <a:gd name="connsiteX2" fmla="*/ 2034016 w 2034015"/>
              <a:gd name="connsiteY2" fmla="*/ 1017008 h 2034015"/>
              <a:gd name="connsiteX3" fmla="*/ 1017008 w 2034015"/>
              <a:gd name="connsiteY3" fmla="*/ 2034016 h 2034015"/>
              <a:gd name="connsiteX4" fmla="*/ 0 w 2034015"/>
              <a:gd name="connsiteY4" fmla="*/ 1017008 h 20340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34015" h="2034015">
                <a:moveTo>
                  <a:pt x="0" y="1017008"/>
                </a:moveTo>
                <a:cubicBezTo>
                  <a:pt x="0" y="455330"/>
                  <a:pt x="455330" y="0"/>
                  <a:pt x="1017008" y="0"/>
                </a:cubicBezTo>
                <a:cubicBezTo>
                  <a:pt x="1578686" y="0"/>
                  <a:pt x="2034016" y="455330"/>
                  <a:pt x="2034016" y="1017008"/>
                </a:cubicBezTo>
                <a:cubicBezTo>
                  <a:pt x="2034016" y="1578686"/>
                  <a:pt x="1578686" y="2034016"/>
                  <a:pt x="1017008" y="2034016"/>
                </a:cubicBezTo>
                <a:cubicBezTo>
                  <a:pt x="455330" y="2034016"/>
                  <a:pt x="0" y="1578686"/>
                  <a:pt x="0" y="1017008"/>
                </a:cubicBezTo>
                <a:close/>
              </a:path>
            </a:pathLst>
          </a:custGeom>
          <a:blipFill>
            <a:blip r:embed="rId2"/>
            <a:stretch>
              <a:fillRect/>
            </a:stretch>
          </a:blipFill>
        </p:spPr>
        <p:style>
          <a:lnRef idx="2">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txBody>
          <a:bodyPr spcFirstLastPara="0" vert="horz" wrap="square" lIns="380425" tIns="380425" rIns="380425" bIns="380425" numCol="1" spcCol="1270" anchor="ctr" anchorCtr="0">
            <a:noAutofit/>
          </a:bodyPr>
          <a:lstStyle/>
          <a:p>
            <a:pPr lvl="0" algn="ctr" defTabSz="2889250">
              <a:lnSpc>
                <a:spcPct val="90000"/>
              </a:lnSpc>
              <a:spcBef>
                <a:spcPct val="0"/>
              </a:spcBef>
              <a:spcAft>
                <a:spcPct val="35000"/>
              </a:spcAft>
            </a:pPr>
            <a:endParaRPr lang="es-MX" sz="6500" kern="1200" dirty="0"/>
          </a:p>
        </p:txBody>
      </p:sp>
      <p:sp>
        <p:nvSpPr>
          <p:cNvPr id="6" name="Forma libre 5"/>
          <p:cNvSpPr/>
          <p:nvPr/>
        </p:nvSpPr>
        <p:spPr>
          <a:xfrm>
            <a:off x="2481906" y="1414427"/>
            <a:ext cx="1017007" cy="1017007"/>
          </a:xfrm>
          <a:custGeom>
            <a:avLst/>
            <a:gdLst>
              <a:gd name="connsiteX0" fmla="*/ 0 w 1017007"/>
              <a:gd name="connsiteY0" fmla="*/ 508504 h 1017007"/>
              <a:gd name="connsiteX1" fmla="*/ 508504 w 1017007"/>
              <a:gd name="connsiteY1" fmla="*/ 0 h 1017007"/>
              <a:gd name="connsiteX2" fmla="*/ 1017008 w 1017007"/>
              <a:gd name="connsiteY2" fmla="*/ 508504 h 1017007"/>
              <a:gd name="connsiteX3" fmla="*/ 508504 w 1017007"/>
              <a:gd name="connsiteY3" fmla="*/ 1017008 h 1017007"/>
              <a:gd name="connsiteX4" fmla="*/ 0 w 1017007"/>
              <a:gd name="connsiteY4" fmla="*/ 508504 h 10170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7007" h="1017007">
                <a:moveTo>
                  <a:pt x="0" y="508504"/>
                </a:moveTo>
                <a:cubicBezTo>
                  <a:pt x="0" y="227665"/>
                  <a:pt x="227665" y="0"/>
                  <a:pt x="508504" y="0"/>
                </a:cubicBezTo>
                <a:cubicBezTo>
                  <a:pt x="789343" y="0"/>
                  <a:pt x="1017008" y="227665"/>
                  <a:pt x="1017008" y="508504"/>
                </a:cubicBezTo>
                <a:cubicBezTo>
                  <a:pt x="1017008" y="789343"/>
                  <a:pt x="789343" y="1017008"/>
                  <a:pt x="508504" y="1017008"/>
                </a:cubicBezTo>
                <a:cubicBezTo>
                  <a:pt x="227665" y="1017008"/>
                  <a:pt x="0" y="789343"/>
                  <a:pt x="0" y="508504"/>
                </a:cubicBezTo>
                <a:close/>
              </a:path>
            </a:pathLst>
          </a:custGeom>
          <a:solidFill>
            <a:schemeClr val="accent1">
              <a:hueOff val="0"/>
              <a:satOff val="0"/>
              <a:lumOff val="0"/>
              <a:alpha val="50000"/>
            </a:schemeClr>
          </a:solidFill>
        </p:spPr>
        <p:style>
          <a:lnRef idx="2">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txBody>
          <a:bodyPr spcFirstLastPara="0" vert="horz" wrap="square" lIns="160367" tIns="160367" rIns="160367" bIns="160367" numCol="1" spcCol="1270" anchor="ctr" anchorCtr="0">
            <a:noAutofit/>
          </a:bodyPr>
          <a:lstStyle/>
          <a:p>
            <a:pPr lvl="0" algn="ctr" defTabSz="400050">
              <a:lnSpc>
                <a:spcPct val="90000"/>
              </a:lnSpc>
              <a:spcBef>
                <a:spcPct val="0"/>
              </a:spcBef>
              <a:spcAft>
                <a:spcPct val="35000"/>
              </a:spcAft>
            </a:pPr>
            <a:r>
              <a:rPr lang="es-MX" sz="900" kern="1200" dirty="0"/>
              <a:t>Convocatoria</a:t>
            </a:r>
          </a:p>
        </p:txBody>
      </p:sp>
      <p:sp>
        <p:nvSpPr>
          <p:cNvPr id="7" name="Forma libre 6"/>
          <p:cNvSpPr/>
          <p:nvPr/>
        </p:nvSpPr>
        <p:spPr>
          <a:xfrm>
            <a:off x="3275958" y="1595665"/>
            <a:ext cx="1017007" cy="1017007"/>
          </a:xfrm>
          <a:custGeom>
            <a:avLst/>
            <a:gdLst>
              <a:gd name="connsiteX0" fmla="*/ 0 w 1017007"/>
              <a:gd name="connsiteY0" fmla="*/ 508504 h 1017007"/>
              <a:gd name="connsiteX1" fmla="*/ 508504 w 1017007"/>
              <a:gd name="connsiteY1" fmla="*/ 0 h 1017007"/>
              <a:gd name="connsiteX2" fmla="*/ 1017008 w 1017007"/>
              <a:gd name="connsiteY2" fmla="*/ 508504 h 1017007"/>
              <a:gd name="connsiteX3" fmla="*/ 508504 w 1017007"/>
              <a:gd name="connsiteY3" fmla="*/ 1017008 h 1017007"/>
              <a:gd name="connsiteX4" fmla="*/ 0 w 1017007"/>
              <a:gd name="connsiteY4" fmla="*/ 508504 h 10170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7007" h="1017007">
                <a:moveTo>
                  <a:pt x="0" y="508504"/>
                </a:moveTo>
                <a:cubicBezTo>
                  <a:pt x="0" y="227665"/>
                  <a:pt x="227665" y="0"/>
                  <a:pt x="508504" y="0"/>
                </a:cubicBezTo>
                <a:cubicBezTo>
                  <a:pt x="789343" y="0"/>
                  <a:pt x="1017008" y="227665"/>
                  <a:pt x="1017008" y="508504"/>
                </a:cubicBezTo>
                <a:cubicBezTo>
                  <a:pt x="1017008" y="789343"/>
                  <a:pt x="789343" y="1017008"/>
                  <a:pt x="508504" y="1017008"/>
                </a:cubicBezTo>
                <a:cubicBezTo>
                  <a:pt x="227665" y="1017008"/>
                  <a:pt x="0" y="789343"/>
                  <a:pt x="0" y="508504"/>
                </a:cubicBezTo>
                <a:close/>
              </a:path>
            </a:pathLst>
          </a:custGeom>
          <a:solidFill>
            <a:schemeClr val="accent2">
              <a:alpha val="50000"/>
            </a:schemeClr>
          </a:solidFill>
        </p:spPr>
        <p:style>
          <a:lnRef idx="2">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txBody>
          <a:bodyPr spcFirstLastPara="0" vert="horz" wrap="square" lIns="160367" tIns="160367" rIns="160367" bIns="160367" numCol="1" spcCol="1270" anchor="ctr" anchorCtr="0">
            <a:noAutofit/>
          </a:bodyPr>
          <a:lstStyle/>
          <a:p>
            <a:pPr lvl="0" algn="ctr" defTabSz="400050">
              <a:lnSpc>
                <a:spcPct val="90000"/>
              </a:lnSpc>
              <a:spcBef>
                <a:spcPct val="0"/>
              </a:spcBef>
              <a:spcAft>
                <a:spcPct val="35000"/>
              </a:spcAft>
            </a:pPr>
            <a:r>
              <a:rPr lang="es-MX" sz="900" kern="1200" dirty="0"/>
              <a:t>Publicación de Bases</a:t>
            </a:r>
          </a:p>
        </p:txBody>
      </p:sp>
      <p:sp>
        <p:nvSpPr>
          <p:cNvPr id="8" name="Forma libre 7"/>
          <p:cNvSpPr/>
          <p:nvPr/>
        </p:nvSpPr>
        <p:spPr>
          <a:xfrm>
            <a:off x="3912738" y="2103480"/>
            <a:ext cx="1017007" cy="1017007"/>
          </a:xfrm>
          <a:custGeom>
            <a:avLst/>
            <a:gdLst>
              <a:gd name="connsiteX0" fmla="*/ 0 w 1017007"/>
              <a:gd name="connsiteY0" fmla="*/ 508504 h 1017007"/>
              <a:gd name="connsiteX1" fmla="*/ 508504 w 1017007"/>
              <a:gd name="connsiteY1" fmla="*/ 0 h 1017007"/>
              <a:gd name="connsiteX2" fmla="*/ 1017008 w 1017007"/>
              <a:gd name="connsiteY2" fmla="*/ 508504 h 1017007"/>
              <a:gd name="connsiteX3" fmla="*/ 508504 w 1017007"/>
              <a:gd name="connsiteY3" fmla="*/ 1017008 h 1017007"/>
              <a:gd name="connsiteX4" fmla="*/ 0 w 1017007"/>
              <a:gd name="connsiteY4" fmla="*/ 508504 h 10170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7007" h="1017007">
                <a:moveTo>
                  <a:pt x="0" y="508504"/>
                </a:moveTo>
                <a:cubicBezTo>
                  <a:pt x="0" y="227665"/>
                  <a:pt x="227665" y="0"/>
                  <a:pt x="508504" y="0"/>
                </a:cubicBezTo>
                <a:cubicBezTo>
                  <a:pt x="789343" y="0"/>
                  <a:pt x="1017008" y="227665"/>
                  <a:pt x="1017008" y="508504"/>
                </a:cubicBezTo>
                <a:cubicBezTo>
                  <a:pt x="1017008" y="789343"/>
                  <a:pt x="789343" y="1017008"/>
                  <a:pt x="508504" y="1017008"/>
                </a:cubicBezTo>
                <a:cubicBezTo>
                  <a:pt x="227665" y="1017008"/>
                  <a:pt x="0" y="789343"/>
                  <a:pt x="0" y="508504"/>
                </a:cubicBezTo>
                <a:close/>
              </a:path>
            </a:pathLst>
          </a:custGeom>
          <a:solidFill>
            <a:schemeClr val="accent3">
              <a:alpha val="50000"/>
            </a:schemeClr>
          </a:solidFill>
        </p:spPr>
        <p:style>
          <a:lnRef idx="2">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txBody>
          <a:bodyPr spcFirstLastPara="0" vert="horz" wrap="square" lIns="160367" tIns="160367" rIns="160367" bIns="160367" numCol="1" spcCol="1270" anchor="ctr" anchorCtr="0">
            <a:noAutofit/>
          </a:bodyPr>
          <a:lstStyle/>
          <a:p>
            <a:pPr lvl="0" algn="ctr" defTabSz="400050">
              <a:lnSpc>
                <a:spcPct val="90000"/>
              </a:lnSpc>
              <a:spcBef>
                <a:spcPct val="0"/>
              </a:spcBef>
              <a:spcAft>
                <a:spcPct val="35000"/>
              </a:spcAft>
            </a:pPr>
            <a:r>
              <a:rPr lang="es-MX" sz="900" kern="1200" dirty="0"/>
              <a:t>Periodo de Pagos</a:t>
            </a:r>
          </a:p>
        </p:txBody>
      </p:sp>
      <p:sp>
        <p:nvSpPr>
          <p:cNvPr id="9" name="Forma libre 8"/>
          <p:cNvSpPr/>
          <p:nvPr/>
        </p:nvSpPr>
        <p:spPr>
          <a:xfrm>
            <a:off x="4266125" y="2837295"/>
            <a:ext cx="1017007" cy="1017007"/>
          </a:xfrm>
          <a:custGeom>
            <a:avLst/>
            <a:gdLst>
              <a:gd name="connsiteX0" fmla="*/ 0 w 1017007"/>
              <a:gd name="connsiteY0" fmla="*/ 508504 h 1017007"/>
              <a:gd name="connsiteX1" fmla="*/ 508504 w 1017007"/>
              <a:gd name="connsiteY1" fmla="*/ 0 h 1017007"/>
              <a:gd name="connsiteX2" fmla="*/ 1017008 w 1017007"/>
              <a:gd name="connsiteY2" fmla="*/ 508504 h 1017007"/>
              <a:gd name="connsiteX3" fmla="*/ 508504 w 1017007"/>
              <a:gd name="connsiteY3" fmla="*/ 1017008 h 1017007"/>
              <a:gd name="connsiteX4" fmla="*/ 0 w 1017007"/>
              <a:gd name="connsiteY4" fmla="*/ 508504 h 10170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7007" h="1017007">
                <a:moveTo>
                  <a:pt x="0" y="508504"/>
                </a:moveTo>
                <a:cubicBezTo>
                  <a:pt x="0" y="227665"/>
                  <a:pt x="227665" y="0"/>
                  <a:pt x="508504" y="0"/>
                </a:cubicBezTo>
                <a:cubicBezTo>
                  <a:pt x="789343" y="0"/>
                  <a:pt x="1017008" y="227665"/>
                  <a:pt x="1017008" y="508504"/>
                </a:cubicBezTo>
                <a:cubicBezTo>
                  <a:pt x="1017008" y="789343"/>
                  <a:pt x="789343" y="1017008"/>
                  <a:pt x="508504" y="1017008"/>
                </a:cubicBezTo>
                <a:cubicBezTo>
                  <a:pt x="227665" y="1017008"/>
                  <a:pt x="0" y="789343"/>
                  <a:pt x="0" y="508504"/>
                </a:cubicBezTo>
                <a:close/>
              </a:path>
            </a:pathLst>
          </a:custGeom>
          <a:solidFill>
            <a:schemeClr val="accent4">
              <a:alpha val="50000"/>
            </a:schemeClr>
          </a:solidFill>
        </p:spPr>
        <p:style>
          <a:lnRef idx="2">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txBody>
          <a:bodyPr spcFirstLastPara="0" vert="horz" wrap="square" lIns="160367" tIns="160367" rIns="160367" bIns="160367" numCol="1" spcCol="1270" anchor="ctr" anchorCtr="0">
            <a:noAutofit/>
          </a:bodyPr>
          <a:lstStyle/>
          <a:p>
            <a:pPr lvl="0" algn="ctr" defTabSz="400050">
              <a:lnSpc>
                <a:spcPct val="90000"/>
              </a:lnSpc>
              <a:spcBef>
                <a:spcPct val="0"/>
              </a:spcBef>
              <a:spcAft>
                <a:spcPct val="35000"/>
              </a:spcAft>
            </a:pPr>
            <a:r>
              <a:rPr lang="es-MX" sz="900" kern="1200" dirty="0"/>
              <a:t>Junta de Aclaraciones</a:t>
            </a:r>
          </a:p>
        </p:txBody>
      </p:sp>
      <p:sp>
        <p:nvSpPr>
          <p:cNvPr id="10" name="Forma libre 9"/>
          <p:cNvSpPr/>
          <p:nvPr/>
        </p:nvSpPr>
        <p:spPr>
          <a:xfrm>
            <a:off x="4266125" y="3651768"/>
            <a:ext cx="1017007" cy="1017007"/>
          </a:xfrm>
          <a:custGeom>
            <a:avLst/>
            <a:gdLst>
              <a:gd name="connsiteX0" fmla="*/ 0 w 1017007"/>
              <a:gd name="connsiteY0" fmla="*/ 508504 h 1017007"/>
              <a:gd name="connsiteX1" fmla="*/ 508504 w 1017007"/>
              <a:gd name="connsiteY1" fmla="*/ 0 h 1017007"/>
              <a:gd name="connsiteX2" fmla="*/ 1017008 w 1017007"/>
              <a:gd name="connsiteY2" fmla="*/ 508504 h 1017007"/>
              <a:gd name="connsiteX3" fmla="*/ 508504 w 1017007"/>
              <a:gd name="connsiteY3" fmla="*/ 1017008 h 1017007"/>
              <a:gd name="connsiteX4" fmla="*/ 0 w 1017007"/>
              <a:gd name="connsiteY4" fmla="*/ 508504 h 10170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7007" h="1017007">
                <a:moveTo>
                  <a:pt x="0" y="508504"/>
                </a:moveTo>
                <a:cubicBezTo>
                  <a:pt x="0" y="227665"/>
                  <a:pt x="227665" y="0"/>
                  <a:pt x="508504" y="0"/>
                </a:cubicBezTo>
                <a:cubicBezTo>
                  <a:pt x="789343" y="0"/>
                  <a:pt x="1017008" y="227665"/>
                  <a:pt x="1017008" y="508504"/>
                </a:cubicBezTo>
                <a:cubicBezTo>
                  <a:pt x="1017008" y="789343"/>
                  <a:pt x="789343" y="1017008"/>
                  <a:pt x="508504" y="1017008"/>
                </a:cubicBezTo>
                <a:cubicBezTo>
                  <a:pt x="227665" y="1017008"/>
                  <a:pt x="0" y="789343"/>
                  <a:pt x="0" y="508504"/>
                </a:cubicBezTo>
                <a:close/>
              </a:path>
            </a:pathLst>
          </a:custGeom>
          <a:solidFill>
            <a:schemeClr val="accent5">
              <a:alpha val="50000"/>
            </a:schemeClr>
          </a:solidFill>
        </p:spPr>
        <p:style>
          <a:lnRef idx="2">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txBody>
          <a:bodyPr spcFirstLastPara="0" vert="horz" wrap="square" lIns="160367" tIns="160367" rIns="160367" bIns="160367" numCol="1" spcCol="1270" anchor="ctr" anchorCtr="0">
            <a:noAutofit/>
          </a:bodyPr>
          <a:lstStyle/>
          <a:p>
            <a:pPr lvl="0" algn="ctr" defTabSz="400050">
              <a:lnSpc>
                <a:spcPct val="90000"/>
              </a:lnSpc>
              <a:spcBef>
                <a:spcPct val="0"/>
              </a:spcBef>
              <a:spcAft>
                <a:spcPct val="35000"/>
              </a:spcAft>
            </a:pPr>
            <a:r>
              <a:rPr lang="es-MX" sz="900" kern="1200" dirty="0"/>
              <a:t>Bases finales</a:t>
            </a:r>
          </a:p>
        </p:txBody>
      </p:sp>
      <p:sp>
        <p:nvSpPr>
          <p:cNvPr id="11" name="Forma libre 10"/>
          <p:cNvSpPr/>
          <p:nvPr/>
        </p:nvSpPr>
        <p:spPr>
          <a:xfrm>
            <a:off x="3912738" y="4385582"/>
            <a:ext cx="1017007" cy="1017007"/>
          </a:xfrm>
          <a:custGeom>
            <a:avLst/>
            <a:gdLst>
              <a:gd name="connsiteX0" fmla="*/ 0 w 1017007"/>
              <a:gd name="connsiteY0" fmla="*/ 508504 h 1017007"/>
              <a:gd name="connsiteX1" fmla="*/ 508504 w 1017007"/>
              <a:gd name="connsiteY1" fmla="*/ 0 h 1017007"/>
              <a:gd name="connsiteX2" fmla="*/ 1017008 w 1017007"/>
              <a:gd name="connsiteY2" fmla="*/ 508504 h 1017007"/>
              <a:gd name="connsiteX3" fmla="*/ 508504 w 1017007"/>
              <a:gd name="connsiteY3" fmla="*/ 1017008 h 1017007"/>
              <a:gd name="connsiteX4" fmla="*/ 0 w 1017007"/>
              <a:gd name="connsiteY4" fmla="*/ 508504 h 10170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7007" h="1017007">
                <a:moveTo>
                  <a:pt x="0" y="508504"/>
                </a:moveTo>
                <a:cubicBezTo>
                  <a:pt x="0" y="227665"/>
                  <a:pt x="227665" y="0"/>
                  <a:pt x="508504" y="0"/>
                </a:cubicBezTo>
                <a:cubicBezTo>
                  <a:pt x="789343" y="0"/>
                  <a:pt x="1017008" y="227665"/>
                  <a:pt x="1017008" y="508504"/>
                </a:cubicBezTo>
                <a:cubicBezTo>
                  <a:pt x="1017008" y="789343"/>
                  <a:pt x="789343" y="1017008"/>
                  <a:pt x="508504" y="1017008"/>
                </a:cubicBezTo>
                <a:cubicBezTo>
                  <a:pt x="227665" y="1017008"/>
                  <a:pt x="0" y="789343"/>
                  <a:pt x="0" y="508504"/>
                </a:cubicBezTo>
                <a:close/>
              </a:path>
            </a:pathLst>
          </a:custGeom>
          <a:solidFill>
            <a:schemeClr val="accent6">
              <a:alpha val="50000"/>
            </a:schemeClr>
          </a:solidFill>
        </p:spPr>
        <p:style>
          <a:lnRef idx="2">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txBody>
          <a:bodyPr spcFirstLastPara="0" vert="horz" wrap="square" lIns="160367" tIns="160367" rIns="160367" bIns="160367" numCol="1" spcCol="1270" anchor="ctr" anchorCtr="0">
            <a:noAutofit/>
          </a:bodyPr>
          <a:lstStyle/>
          <a:p>
            <a:pPr lvl="0" algn="ctr" defTabSz="400050">
              <a:lnSpc>
                <a:spcPct val="90000"/>
              </a:lnSpc>
              <a:spcBef>
                <a:spcPct val="0"/>
              </a:spcBef>
              <a:spcAft>
                <a:spcPct val="35000"/>
              </a:spcAft>
            </a:pPr>
            <a:r>
              <a:rPr lang="es-MX" sz="900" kern="1200" dirty="0"/>
              <a:t>Registro de Compradores</a:t>
            </a:r>
          </a:p>
        </p:txBody>
      </p:sp>
      <p:sp>
        <p:nvSpPr>
          <p:cNvPr id="12" name="Forma libre 11"/>
          <p:cNvSpPr/>
          <p:nvPr/>
        </p:nvSpPr>
        <p:spPr>
          <a:xfrm>
            <a:off x="3275958" y="4893398"/>
            <a:ext cx="1017007" cy="1017007"/>
          </a:xfrm>
          <a:custGeom>
            <a:avLst/>
            <a:gdLst>
              <a:gd name="connsiteX0" fmla="*/ 0 w 1017007"/>
              <a:gd name="connsiteY0" fmla="*/ 508504 h 1017007"/>
              <a:gd name="connsiteX1" fmla="*/ 508504 w 1017007"/>
              <a:gd name="connsiteY1" fmla="*/ 0 h 1017007"/>
              <a:gd name="connsiteX2" fmla="*/ 1017008 w 1017007"/>
              <a:gd name="connsiteY2" fmla="*/ 508504 h 1017007"/>
              <a:gd name="connsiteX3" fmla="*/ 508504 w 1017007"/>
              <a:gd name="connsiteY3" fmla="*/ 1017008 h 1017007"/>
              <a:gd name="connsiteX4" fmla="*/ 0 w 1017007"/>
              <a:gd name="connsiteY4" fmla="*/ 508504 h 10170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7007" h="1017007">
                <a:moveTo>
                  <a:pt x="0" y="508504"/>
                </a:moveTo>
                <a:cubicBezTo>
                  <a:pt x="0" y="227665"/>
                  <a:pt x="227665" y="0"/>
                  <a:pt x="508504" y="0"/>
                </a:cubicBezTo>
                <a:cubicBezTo>
                  <a:pt x="789343" y="0"/>
                  <a:pt x="1017008" y="227665"/>
                  <a:pt x="1017008" y="508504"/>
                </a:cubicBezTo>
                <a:cubicBezTo>
                  <a:pt x="1017008" y="789343"/>
                  <a:pt x="789343" y="1017008"/>
                  <a:pt x="508504" y="1017008"/>
                </a:cubicBezTo>
                <a:cubicBezTo>
                  <a:pt x="227665" y="1017008"/>
                  <a:pt x="0" y="789343"/>
                  <a:pt x="0" y="508504"/>
                </a:cubicBezTo>
                <a:close/>
              </a:path>
            </a:pathLst>
          </a:custGeom>
          <a:solidFill>
            <a:srgbClr val="FF0000">
              <a:alpha val="50000"/>
            </a:srgbClr>
          </a:solidFill>
        </p:spPr>
        <p:style>
          <a:lnRef idx="2">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txBody>
          <a:bodyPr spcFirstLastPara="0" vert="horz" wrap="square" lIns="160367" tIns="160367" rIns="160367" bIns="160367" numCol="1" spcCol="1270" anchor="ctr" anchorCtr="0">
            <a:noAutofit/>
          </a:bodyPr>
          <a:lstStyle/>
          <a:p>
            <a:pPr lvl="0" algn="ctr" defTabSz="400050">
              <a:lnSpc>
                <a:spcPct val="90000"/>
              </a:lnSpc>
              <a:spcBef>
                <a:spcPct val="0"/>
              </a:spcBef>
              <a:spcAft>
                <a:spcPct val="35000"/>
              </a:spcAft>
            </a:pPr>
            <a:r>
              <a:rPr lang="es-MX" sz="900" kern="1200" dirty="0"/>
              <a:t>Precios Máximo </a:t>
            </a:r>
          </a:p>
        </p:txBody>
      </p:sp>
      <p:sp>
        <p:nvSpPr>
          <p:cNvPr id="13" name="Forma libre 12"/>
          <p:cNvSpPr/>
          <p:nvPr/>
        </p:nvSpPr>
        <p:spPr>
          <a:xfrm>
            <a:off x="2481906" y="5074635"/>
            <a:ext cx="1017007" cy="1017007"/>
          </a:xfrm>
          <a:custGeom>
            <a:avLst/>
            <a:gdLst>
              <a:gd name="connsiteX0" fmla="*/ 0 w 1017007"/>
              <a:gd name="connsiteY0" fmla="*/ 508504 h 1017007"/>
              <a:gd name="connsiteX1" fmla="*/ 508504 w 1017007"/>
              <a:gd name="connsiteY1" fmla="*/ 0 h 1017007"/>
              <a:gd name="connsiteX2" fmla="*/ 1017008 w 1017007"/>
              <a:gd name="connsiteY2" fmla="*/ 508504 h 1017007"/>
              <a:gd name="connsiteX3" fmla="*/ 508504 w 1017007"/>
              <a:gd name="connsiteY3" fmla="*/ 1017008 h 1017007"/>
              <a:gd name="connsiteX4" fmla="*/ 0 w 1017007"/>
              <a:gd name="connsiteY4" fmla="*/ 508504 h 10170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7007" h="1017007">
                <a:moveTo>
                  <a:pt x="0" y="508504"/>
                </a:moveTo>
                <a:cubicBezTo>
                  <a:pt x="0" y="227665"/>
                  <a:pt x="227665" y="0"/>
                  <a:pt x="508504" y="0"/>
                </a:cubicBezTo>
                <a:cubicBezTo>
                  <a:pt x="789343" y="0"/>
                  <a:pt x="1017008" y="227665"/>
                  <a:pt x="1017008" y="508504"/>
                </a:cubicBezTo>
                <a:cubicBezTo>
                  <a:pt x="1017008" y="789343"/>
                  <a:pt x="789343" y="1017008"/>
                  <a:pt x="508504" y="1017008"/>
                </a:cubicBezTo>
                <a:cubicBezTo>
                  <a:pt x="227665" y="1017008"/>
                  <a:pt x="0" y="789343"/>
                  <a:pt x="0" y="508504"/>
                </a:cubicBezTo>
                <a:close/>
              </a:path>
            </a:pathLst>
          </a:custGeom>
          <a:solidFill>
            <a:srgbClr val="FFFF00">
              <a:alpha val="50000"/>
            </a:srgbClr>
          </a:solidFill>
        </p:spPr>
        <p:style>
          <a:lnRef idx="2">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txBody>
          <a:bodyPr spcFirstLastPara="0" vert="horz" wrap="square" lIns="160367" tIns="160367" rIns="160367" bIns="160367" numCol="1" spcCol="1270" anchor="ctr" anchorCtr="0">
            <a:noAutofit/>
          </a:bodyPr>
          <a:lstStyle/>
          <a:p>
            <a:pPr lvl="0" algn="ctr" defTabSz="400050">
              <a:lnSpc>
                <a:spcPct val="90000"/>
              </a:lnSpc>
              <a:spcBef>
                <a:spcPct val="0"/>
              </a:spcBef>
              <a:spcAft>
                <a:spcPct val="35000"/>
              </a:spcAft>
            </a:pPr>
            <a:r>
              <a:rPr lang="es-MX" sz="900" kern="1200" dirty="0"/>
              <a:t>Recepción de OC </a:t>
            </a:r>
          </a:p>
        </p:txBody>
      </p:sp>
      <p:sp>
        <p:nvSpPr>
          <p:cNvPr id="14" name="Forma libre 13"/>
          <p:cNvSpPr/>
          <p:nvPr/>
        </p:nvSpPr>
        <p:spPr>
          <a:xfrm>
            <a:off x="1687853" y="4893398"/>
            <a:ext cx="1017007" cy="1017007"/>
          </a:xfrm>
          <a:custGeom>
            <a:avLst/>
            <a:gdLst>
              <a:gd name="connsiteX0" fmla="*/ 0 w 1017007"/>
              <a:gd name="connsiteY0" fmla="*/ 508504 h 1017007"/>
              <a:gd name="connsiteX1" fmla="*/ 508504 w 1017007"/>
              <a:gd name="connsiteY1" fmla="*/ 0 h 1017007"/>
              <a:gd name="connsiteX2" fmla="*/ 1017008 w 1017007"/>
              <a:gd name="connsiteY2" fmla="*/ 508504 h 1017007"/>
              <a:gd name="connsiteX3" fmla="*/ 508504 w 1017007"/>
              <a:gd name="connsiteY3" fmla="*/ 1017008 h 1017007"/>
              <a:gd name="connsiteX4" fmla="*/ 0 w 1017007"/>
              <a:gd name="connsiteY4" fmla="*/ 508504 h 10170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7007" h="1017007">
                <a:moveTo>
                  <a:pt x="0" y="508504"/>
                </a:moveTo>
                <a:cubicBezTo>
                  <a:pt x="0" y="227665"/>
                  <a:pt x="227665" y="0"/>
                  <a:pt x="508504" y="0"/>
                </a:cubicBezTo>
                <a:cubicBezTo>
                  <a:pt x="789343" y="0"/>
                  <a:pt x="1017008" y="227665"/>
                  <a:pt x="1017008" y="508504"/>
                </a:cubicBezTo>
                <a:cubicBezTo>
                  <a:pt x="1017008" y="789343"/>
                  <a:pt x="789343" y="1017008"/>
                  <a:pt x="508504" y="1017008"/>
                </a:cubicBezTo>
                <a:cubicBezTo>
                  <a:pt x="227665" y="1017008"/>
                  <a:pt x="0" y="789343"/>
                  <a:pt x="0" y="508504"/>
                </a:cubicBezTo>
                <a:close/>
              </a:path>
            </a:pathLst>
          </a:custGeom>
          <a:solidFill>
            <a:srgbClr val="EC20CA">
              <a:alpha val="49804"/>
            </a:srgbClr>
          </a:solidFill>
        </p:spPr>
        <p:style>
          <a:lnRef idx="2">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txBody>
          <a:bodyPr spcFirstLastPara="0" vert="horz" wrap="square" lIns="160367" tIns="160367" rIns="160367" bIns="160367" numCol="1" spcCol="1270" anchor="ctr" anchorCtr="0">
            <a:noAutofit/>
          </a:bodyPr>
          <a:lstStyle/>
          <a:p>
            <a:pPr lvl="0" algn="ctr" defTabSz="400050">
              <a:lnSpc>
                <a:spcPct val="90000"/>
              </a:lnSpc>
              <a:spcBef>
                <a:spcPct val="0"/>
              </a:spcBef>
              <a:spcAft>
                <a:spcPct val="35000"/>
              </a:spcAft>
            </a:pPr>
            <a:r>
              <a:rPr lang="es-MX" sz="900" kern="1200" dirty="0"/>
              <a:t>Publicación de OC aceptada</a:t>
            </a:r>
          </a:p>
        </p:txBody>
      </p:sp>
      <p:sp>
        <p:nvSpPr>
          <p:cNvPr id="20" name="CuadroTexto 19"/>
          <p:cNvSpPr txBox="1"/>
          <p:nvPr/>
        </p:nvSpPr>
        <p:spPr>
          <a:xfrm>
            <a:off x="4860032" y="1414427"/>
            <a:ext cx="3826767" cy="646331"/>
          </a:xfrm>
          <a:prstGeom prst="rect">
            <a:avLst/>
          </a:prstGeom>
          <a:noFill/>
        </p:spPr>
        <p:txBody>
          <a:bodyPr wrap="square" rtlCol="0">
            <a:spAutoFit/>
          </a:bodyPr>
          <a:lstStyle/>
          <a:p>
            <a:pPr marL="285750" indent="-285750" algn="just">
              <a:buClr>
                <a:schemeClr val="tx2">
                  <a:lumMod val="60000"/>
                  <a:lumOff val="40000"/>
                </a:schemeClr>
              </a:buClr>
              <a:buFont typeface="Arial" panose="020B0604020202020204" pitchFamily="34" charset="0"/>
              <a:buChar char="•"/>
            </a:pPr>
            <a:r>
              <a:rPr lang="es-MX" dirty="0">
                <a:latin typeface="Arial" panose="020B0604020202020204" pitchFamily="34" charset="0"/>
                <a:cs typeface="Arial" panose="020B0604020202020204" pitchFamily="34" charset="0"/>
              </a:rPr>
              <a:t>Se publican las Bases Finales de Licitación de la SLP.</a:t>
            </a:r>
          </a:p>
        </p:txBody>
      </p:sp>
      <p:sp>
        <p:nvSpPr>
          <p:cNvPr id="21" name="CuadroTexto 20"/>
          <p:cNvSpPr txBox="1"/>
          <p:nvPr/>
        </p:nvSpPr>
        <p:spPr>
          <a:xfrm>
            <a:off x="5188454" y="2090917"/>
            <a:ext cx="3498346" cy="923330"/>
          </a:xfrm>
          <a:prstGeom prst="rect">
            <a:avLst/>
          </a:prstGeom>
          <a:noFill/>
        </p:spPr>
        <p:txBody>
          <a:bodyPr wrap="square" rtlCol="0">
            <a:spAutoFit/>
          </a:bodyPr>
          <a:lstStyle>
            <a:defPPr>
              <a:defRPr lang="es-MX"/>
            </a:defPPr>
            <a:lvl1pPr marL="285750" indent="-285750" algn="just">
              <a:buClr>
                <a:schemeClr val="tx2">
                  <a:lumMod val="60000"/>
                  <a:lumOff val="40000"/>
                </a:schemeClr>
              </a:buClr>
              <a:buFont typeface="Arial" panose="020B0604020202020204" pitchFamily="34" charset="0"/>
              <a:buChar char="•"/>
            </a:lvl1pPr>
          </a:lstStyle>
          <a:p>
            <a:r>
              <a:rPr lang="es-MX" dirty="0">
                <a:latin typeface="Arial" panose="020B0604020202020204" pitchFamily="34" charset="0"/>
                <a:cs typeface="Arial" panose="020B0604020202020204" pitchFamily="34" charset="0"/>
              </a:rPr>
              <a:t>Se realiza el procedimiento para recibir las solicitudes de registro de compradores.</a:t>
            </a:r>
          </a:p>
        </p:txBody>
      </p:sp>
      <p:sp>
        <p:nvSpPr>
          <p:cNvPr id="22" name="CuadroTexto 21"/>
          <p:cNvSpPr txBox="1"/>
          <p:nvPr/>
        </p:nvSpPr>
        <p:spPr>
          <a:xfrm>
            <a:off x="5343569" y="3140968"/>
            <a:ext cx="3343231" cy="1477328"/>
          </a:xfrm>
          <a:prstGeom prst="rect">
            <a:avLst/>
          </a:prstGeom>
          <a:noFill/>
        </p:spPr>
        <p:txBody>
          <a:bodyPr wrap="square" rtlCol="0">
            <a:spAutoFit/>
          </a:bodyPr>
          <a:lstStyle>
            <a:defPPr>
              <a:defRPr lang="es-MX"/>
            </a:defPPr>
            <a:lvl1pPr marL="285750" indent="-285750" algn="just">
              <a:buClr>
                <a:schemeClr val="tx2">
                  <a:lumMod val="60000"/>
                  <a:lumOff val="40000"/>
                </a:schemeClr>
              </a:buClr>
              <a:buFont typeface="Arial" panose="020B0604020202020204" pitchFamily="34" charset="0"/>
              <a:buChar char="•"/>
            </a:lvl1pPr>
          </a:lstStyle>
          <a:p>
            <a:r>
              <a:rPr lang="es-MX" dirty="0">
                <a:latin typeface="Arial" panose="020B0604020202020204" pitchFamily="34" charset="0"/>
                <a:cs typeface="Arial" panose="020B0604020202020204" pitchFamily="34" charset="0"/>
              </a:rPr>
              <a:t>Se publican los precios máximos establecidos por la CRE para los productos que forman parte de la oferta de compra.</a:t>
            </a:r>
          </a:p>
        </p:txBody>
      </p:sp>
      <p:sp>
        <p:nvSpPr>
          <p:cNvPr id="23" name="CuadroTexto 22"/>
          <p:cNvSpPr txBox="1"/>
          <p:nvPr/>
        </p:nvSpPr>
        <p:spPr>
          <a:xfrm>
            <a:off x="5188453" y="4581128"/>
            <a:ext cx="3498347" cy="1200329"/>
          </a:xfrm>
          <a:prstGeom prst="rect">
            <a:avLst/>
          </a:prstGeom>
          <a:noFill/>
        </p:spPr>
        <p:txBody>
          <a:bodyPr wrap="square" rtlCol="0">
            <a:spAutoFit/>
          </a:bodyPr>
          <a:lstStyle>
            <a:defPPr>
              <a:defRPr lang="es-MX"/>
            </a:defPPr>
            <a:lvl1pPr marL="285750" indent="-285750" algn="just">
              <a:buClr>
                <a:schemeClr val="tx2">
                  <a:lumMod val="60000"/>
                  <a:lumOff val="40000"/>
                </a:schemeClr>
              </a:buClr>
              <a:buFont typeface="Arial" panose="020B0604020202020204" pitchFamily="34" charset="0"/>
              <a:buChar char="•"/>
            </a:lvl1pPr>
          </a:lstStyle>
          <a:p>
            <a:r>
              <a:rPr lang="es-MX" dirty="0">
                <a:latin typeface="Arial" panose="020B0604020202020204" pitchFamily="34" charset="0"/>
                <a:cs typeface="Arial" panose="020B0604020202020204" pitchFamily="34" charset="0"/>
              </a:rPr>
              <a:t>CENACE recibe para evaluación y corrección en su caso de las OC de las ERC (SSB y no SSB).</a:t>
            </a:r>
          </a:p>
        </p:txBody>
      </p:sp>
      <p:sp>
        <p:nvSpPr>
          <p:cNvPr id="24" name="CuadroTexto 23"/>
          <p:cNvSpPr txBox="1"/>
          <p:nvPr/>
        </p:nvSpPr>
        <p:spPr>
          <a:xfrm>
            <a:off x="4840462" y="5733256"/>
            <a:ext cx="3980010" cy="369332"/>
          </a:xfrm>
          <a:prstGeom prst="rect">
            <a:avLst/>
          </a:prstGeom>
          <a:noFill/>
        </p:spPr>
        <p:txBody>
          <a:bodyPr wrap="square" rtlCol="0">
            <a:spAutoFit/>
          </a:bodyPr>
          <a:lstStyle/>
          <a:p>
            <a:pPr marL="285750" indent="-285750">
              <a:buClr>
                <a:schemeClr val="tx2">
                  <a:lumMod val="60000"/>
                  <a:lumOff val="40000"/>
                </a:schemeClr>
              </a:buClr>
              <a:buFont typeface="Arial" panose="020B0604020202020204" pitchFamily="34" charset="0"/>
              <a:buChar char="•"/>
            </a:pPr>
            <a:r>
              <a:rPr lang="es-MX" dirty="0">
                <a:latin typeface="Arial" panose="020B0604020202020204" pitchFamily="34" charset="0"/>
                <a:cs typeface="Arial" panose="020B0604020202020204" pitchFamily="34" charset="0"/>
              </a:rPr>
              <a:t>CENACE publica la OC aceptada.</a:t>
            </a:r>
          </a:p>
        </p:txBody>
      </p:sp>
      <p:sp>
        <p:nvSpPr>
          <p:cNvPr id="26" name="Rectángulo 25"/>
          <p:cNvSpPr/>
          <p:nvPr/>
        </p:nvSpPr>
        <p:spPr>
          <a:xfrm rot="19636116">
            <a:off x="2693033" y="3654248"/>
            <a:ext cx="1063112" cy="400110"/>
          </a:xfrm>
          <a:prstGeom prst="rect">
            <a:avLst/>
          </a:prstGeom>
          <a:noFill/>
        </p:spPr>
        <p:txBody>
          <a:bodyPr wrap="none" lIns="91440" tIns="45720" rIns="91440" bIns="45720">
            <a:spAutoFit/>
          </a:bodyPr>
          <a:lstStyle/>
          <a:p>
            <a:pPr algn="ctr"/>
            <a:r>
              <a:rPr lang="es-ES" sz="2000" dirty="0">
                <a:ln w="0"/>
                <a:effectLst>
                  <a:outerShdw blurRad="38100" dist="19050" dir="2700000" algn="tl" rotWithShape="0">
                    <a:schemeClr val="dk1">
                      <a:alpha val="40000"/>
                    </a:schemeClr>
                  </a:outerShdw>
                </a:effectLst>
              </a:rPr>
              <a:t>SLP2017</a:t>
            </a:r>
            <a:endParaRPr lang="es-ES" sz="2000" b="0" cap="none" spc="0" dirty="0">
              <a:ln w="0"/>
              <a:solidFill>
                <a:schemeClr val="tx1"/>
              </a:solidFill>
              <a:effectLst>
                <a:outerShdw blurRad="38100" dist="19050" dir="2700000" algn="tl" rotWithShape="0">
                  <a:schemeClr val="dk1">
                    <a:alpha val="40000"/>
                  </a:schemeClr>
                </a:outerShdw>
              </a:effectLst>
            </a:endParaRPr>
          </a:p>
        </p:txBody>
      </p:sp>
      <p:sp>
        <p:nvSpPr>
          <p:cNvPr id="19" name="Título 17"/>
          <p:cNvSpPr>
            <a:spLocks noGrp="1"/>
          </p:cNvSpPr>
          <p:nvPr>
            <p:ph type="title"/>
          </p:nvPr>
        </p:nvSpPr>
        <p:spPr>
          <a:xfrm>
            <a:off x="3419872" y="369740"/>
            <a:ext cx="5194920" cy="864096"/>
          </a:xfrm>
        </p:spPr>
        <p:txBody>
          <a:bodyPr/>
          <a:lstStyle/>
          <a:p>
            <a:r>
              <a:rPr lang="es-MX" dirty="0"/>
              <a:t>Proceso General de la Subasta</a:t>
            </a:r>
          </a:p>
        </p:txBody>
      </p:sp>
    </p:spTree>
    <p:extLst>
      <p:ext uri="{BB962C8B-B14F-4D97-AF65-F5344CB8AC3E}">
        <p14:creationId xmlns:p14="http://schemas.microsoft.com/office/powerpoint/2010/main" val="346271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fade">
                                      <p:cBhvr>
                                        <p:cTn id="12" dur="1000"/>
                                        <p:tgtEl>
                                          <p:spTgt spid="21"/>
                                        </p:tgtEl>
                                      </p:cBhvr>
                                    </p:animEffect>
                                    <p:anim calcmode="lin" valueType="num">
                                      <p:cBhvr>
                                        <p:cTn id="13" dur="1000" fill="hold"/>
                                        <p:tgtEl>
                                          <p:spTgt spid="21"/>
                                        </p:tgtEl>
                                        <p:attrNameLst>
                                          <p:attrName>ppt_x</p:attrName>
                                        </p:attrNameLst>
                                      </p:cBhvr>
                                      <p:tavLst>
                                        <p:tav tm="0">
                                          <p:val>
                                            <p:strVal val="#ppt_x"/>
                                          </p:val>
                                        </p:tav>
                                        <p:tav tm="100000">
                                          <p:val>
                                            <p:strVal val="#ppt_x"/>
                                          </p:val>
                                        </p:tav>
                                      </p:tavLst>
                                    </p:anim>
                                    <p:anim calcmode="lin" valueType="num">
                                      <p:cBhvr>
                                        <p:cTn id="14"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1000"/>
                                        <p:tgtEl>
                                          <p:spTgt spid="12"/>
                                        </p:tgtEl>
                                      </p:cBhvr>
                                    </p:animEffect>
                                    <p:anim calcmode="lin" valueType="num">
                                      <p:cBhvr>
                                        <p:cTn id="20" dur="1000" fill="hold"/>
                                        <p:tgtEl>
                                          <p:spTgt spid="12"/>
                                        </p:tgtEl>
                                        <p:attrNameLst>
                                          <p:attrName>ppt_x</p:attrName>
                                        </p:attrNameLst>
                                      </p:cBhvr>
                                      <p:tavLst>
                                        <p:tav tm="0">
                                          <p:val>
                                            <p:strVal val="#ppt_x"/>
                                          </p:val>
                                        </p:tav>
                                        <p:tav tm="100000">
                                          <p:val>
                                            <p:strVal val="#ppt_x"/>
                                          </p:val>
                                        </p:tav>
                                      </p:tavLst>
                                    </p:anim>
                                    <p:anim calcmode="lin" valueType="num">
                                      <p:cBhvr>
                                        <p:cTn id="21" dur="1000" fill="hold"/>
                                        <p:tgtEl>
                                          <p:spTgt spid="12"/>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22"/>
                                        </p:tgtEl>
                                        <p:attrNameLst>
                                          <p:attrName>style.visibility</p:attrName>
                                        </p:attrNameLst>
                                      </p:cBhvr>
                                      <p:to>
                                        <p:strVal val="visible"/>
                                      </p:to>
                                    </p:set>
                                    <p:animEffect transition="in" filter="fade">
                                      <p:cBhvr>
                                        <p:cTn id="24" dur="1000"/>
                                        <p:tgtEl>
                                          <p:spTgt spid="22"/>
                                        </p:tgtEl>
                                      </p:cBhvr>
                                    </p:animEffect>
                                    <p:anim calcmode="lin" valueType="num">
                                      <p:cBhvr>
                                        <p:cTn id="25" dur="1000" fill="hold"/>
                                        <p:tgtEl>
                                          <p:spTgt spid="22"/>
                                        </p:tgtEl>
                                        <p:attrNameLst>
                                          <p:attrName>ppt_x</p:attrName>
                                        </p:attrNameLst>
                                      </p:cBhvr>
                                      <p:tavLst>
                                        <p:tav tm="0">
                                          <p:val>
                                            <p:strVal val="#ppt_x"/>
                                          </p:val>
                                        </p:tav>
                                        <p:tav tm="100000">
                                          <p:val>
                                            <p:strVal val="#ppt_x"/>
                                          </p:val>
                                        </p:tav>
                                      </p:tavLst>
                                    </p:anim>
                                    <p:anim calcmode="lin" valueType="num">
                                      <p:cBhvr>
                                        <p:cTn id="26"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fade">
                                      <p:cBhvr>
                                        <p:cTn id="31" dur="1000"/>
                                        <p:tgtEl>
                                          <p:spTgt spid="13"/>
                                        </p:tgtEl>
                                      </p:cBhvr>
                                    </p:animEffect>
                                    <p:anim calcmode="lin" valueType="num">
                                      <p:cBhvr>
                                        <p:cTn id="32" dur="1000" fill="hold"/>
                                        <p:tgtEl>
                                          <p:spTgt spid="13"/>
                                        </p:tgtEl>
                                        <p:attrNameLst>
                                          <p:attrName>ppt_x</p:attrName>
                                        </p:attrNameLst>
                                      </p:cBhvr>
                                      <p:tavLst>
                                        <p:tav tm="0">
                                          <p:val>
                                            <p:strVal val="#ppt_x"/>
                                          </p:val>
                                        </p:tav>
                                        <p:tav tm="100000">
                                          <p:val>
                                            <p:strVal val="#ppt_x"/>
                                          </p:val>
                                        </p:tav>
                                      </p:tavLst>
                                    </p:anim>
                                    <p:anim calcmode="lin" valueType="num">
                                      <p:cBhvr>
                                        <p:cTn id="33" dur="1000" fill="hold"/>
                                        <p:tgtEl>
                                          <p:spTgt spid="13"/>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23"/>
                                        </p:tgtEl>
                                        <p:attrNameLst>
                                          <p:attrName>style.visibility</p:attrName>
                                        </p:attrNameLst>
                                      </p:cBhvr>
                                      <p:to>
                                        <p:strVal val="visible"/>
                                      </p:to>
                                    </p:set>
                                    <p:animEffect transition="in" filter="fade">
                                      <p:cBhvr>
                                        <p:cTn id="36" dur="1000"/>
                                        <p:tgtEl>
                                          <p:spTgt spid="23"/>
                                        </p:tgtEl>
                                      </p:cBhvr>
                                    </p:animEffect>
                                    <p:anim calcmode="lin" valueType="num">
                                      <p:cBhvr>
                                        <p:cTn id="37" dur="1000" fill="hold"/>
                                        <p:tgtEl>
                                          <p:spTgt spid="23"/>
                                        </p:tgtEl>
                                        <p:attrNameLst>
                                          <p:attrName>ppt_x</p:attrName>
                                        </p:attrNameLst>
                                      </p:cBhvr>
                                      <p:tavLst>
                                        <p:tav tm="0">
                                          <p:val>
                                            <p:strVal val="#ppt_x"/>
                                          </p:val>
                                        </p:tav>
                                        <p:tav tm="100000">
                                          <p:val>
                                            <p:strVal val="#ppt_x"/>
                                          </p:val>
                                        </p:tav>
                                      </p:tavLst>
                                    </p:anim>
                                    <p:anim calcmode="lin" valueType="num">
                                      <p:cBhvr>
                                        <p:cTn id="38"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grpId="0" nodeType="click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fade">
                                      <p:cBhvr>
                                        <p:cTn id="43" dur="1000"/>
                                        <p:tgtEl>
                                          <p:spTgt spid="14"/>
                                        </p:tgtEl>
                                      </p:cBhvr>
                                    </p:animEffect>
                                    <p:anim calcmode="lin" valueType="num">
                                      <p:cBhvr>
                                        <p:cTn id="44" dur="1000" fill="hold"/>
                                        <p:tgtEl>
                                          <p:spTgt spid="14"/>
                                        </p:tgtEl>
                                        <p:attrNameLst>
                                          <p:attrName>ppt_x</p:attrName>
                                        </p:attrNameLst>
                                      </p:cBhvr>
                                      <p:tavLst>
                                        <p:tav tm="0">
                                          <p:val>
                                            <p:strVal val="#ppt_x"/>
                                          </p:val>
                                        </p:tav>
                                        <p:tav tm="100000">
                                          <p:val>
                                            <p:strVal val="#ppt_x"/>
                                          </p:val>
                                        </p:tav>
                                      </p:tavLst>
                                    </p:anim>
                                    <p:anim calcmode="lin" valueType="num">
                                      <p:cBhvr>
                                        <p:cTn id="45" dur="1000" fill="hold"/>
                                        <p:tgtEl>
                                          <p:spTgt spid="14"/>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24"/>
                                        </p:tgtEl>
                                        <p:attrNameLst>
                                          <p:attrName>style.visibility</p:attrName>
                                        </p:attrNameLst>
                                      </p:cBhvr>
                                      <p:to>
                                        <p:strVal val="visible"/>
                                      </p:to>
                                    </p:set>
                                    <p:animEffect transition="in" filter="fade">
                                      <p:cBhvr>
                                        <p:cTn id="48" dur="1000"/>
                                        <p:tgtEl>
                                          <p:spTgt spid="24"/>
                                        </p:tgtEl>
                                      </p:cBhvr>
                                    </p:animEffect>
                                    <p:anim calcmode="lin" valueType="num">
                                      <p:cBhvr>
                                        <p:cTn id="49" dur="1000" fill="hold"/>
                                        <p:tgtEl>
                                          <p:spTgt spid="24"/>
                                        </p:tgtEl>
                                        <p:attrNameLst>
                                          <p:attrName>ppt_x</p:attrName>
                                        </p:attrNameLst>
                                      </p:cBhvr>
                                      <p:tavLst>
                                        <p:tav tm="0">
                                          <p:val>
                                            <p:strVal val="#ppt_x"/>
                                          </p:val>
                                        </p:tav>
                                        <p:tav tm="100000">
                                          <p:val>
                                            <p:strVal val="#ppt_x"/>
                                          </p:val>
                                        </p:tav>
                                      </p:tavLst>
                                    </p:anim>
                                    <p:anim calcmode="lin" valueType="num">
                                      <p:cBhvr>
                                        <p:cTn id="50"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4" grpId="0" animBg="1"/>
      <p:bldP spid="21" grpId="0"/>
      <p:bldP spid="22" grpId="0"/>
      <p:bldP spid="23" grpId="0"/>
      <p:bldP spid="24"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dirty="0">
                <a:solidFill>
                  <a:schemeClr val="tx1"/>
                </a:solidFill>
              </a:rPr>
              <a:t>GENERALIDADES</a:t>
            </a:r>
          </a:p>
        </p:txBody>
      </p:sp>
      <p:sp>
        <p:nvSpPr>
          <p:cNvPr id="4" name="CuadroTexto 3"/>
          <p:cNvSpPr txBox="1"/>
          <p:nvPr/>
        </p:nvSpPr>
        <p:spPr>
          <a:xfrm>
            <a:off x="670321" y="1674251"/>
            <a:ext cx="3456384" cy="1292662"/>
          </a:xfrm>
          <a:prstGeom prst="rect">
            <a:avLst/>
          </a:prstGeom>
          <a:noFill/>
        </p:spPr>
        <p:txBody>
          <a:bodyPr wrap="square" rtlCol="0">
            <a:spAutoFit/>
          </a:bodyPr>
          <a:lstStyle/>
          <a:p>
            <a:pPr marL="457200" indent="-457200">
              <a:buFont typeface="Wingdings" panose="05000000000000000000" pitchFamily="2" charset="2"/>
              <a:buChar char="ü"/>
            </a:pPr>
            <a:r>
              <a:rPr lang="es-MX" sz="2000" dirty="0"/>
              <a:t>El huso horario de la Subasta, será el de la Ciudad de México </a:t>
            </a:r>
          </a:p>
          <a:p>
            <a:endParaRPr lang="es-MX" dirty="0"/>
          </a:p>
        </p:txBody>
      </p:sp>
      <p:pic>
        <p:nvPicPr>
          <p:cNvPr id="5" name="Picture 2" descr="Resultado de imagen para huso horario de la ciudad de mexico"/>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44083" y="1513641"/>
            <a:ext cx="1371907" cy="1289119"/>
          </a:xfrm>
          <a:prstGeom prst="rect">
            <a:avLst/>
          </a:prstGeom>
          <a:noFill/>
          <a:extLst>
            <a:ext uri="{909E8E84-426E-40DD-AFC4-6F175D3DCCD1}">
              <a14:hiddenFill xmlns:a14="http://schemas.microsoft.com/office/drawing/2010/main">
                <a:solidFill>
                  <a:srgbClr val="FFFFFF"/>
                </a:solidFill>
              </a14:hiddenFill>
            </a:ext>
          </a:extLst>
        </p:spPr>
      </p:pic>
      <p:sp>
        <p:nvSpPr>
          <p:cNvPr id="6" name="CuadroTexto 5"/>
          <p:cNvSpPr txBox="1"/>
          <p:nvPr/>
        </p:nvSpPr>
        <p:spPr>
          <a:xfrm>
            <a:off x="670321" y="2754161"/>
            <a:ext cx="4392488" cy="1908215"/>
          </a:xfrm>
          <a:prstGeom prst="rect">
            <a:avLst/>
          </a:prstGeom>
          <a:noFill/>
        </p:spPr>
        <p:txBody>
          <a:bodyPr wrap="square" rtlCol="0">
            <a:spAutoFit/>
          </a:bodyPr>
          <a:lstStyle/>
          <a:p>
            <a:endParaRPr lang="es-MX" dirty="0"/>
          </a:p>
          <a:p>
            <a:pPr marL="342900" indent="-342900" algn="just">
              <a:buFont typeface="Wingdings" panose="05000000000000000000" pitchFamily="2" charset="2"/>
              <a:buChar char="ü"/>
            </a:pPr>
            <a:r>
              <a:rPr lang="es-MX" sz="2000" dirty="0"/>
              <a:t>Todos los documentos que se presenten de manera electrónica en el Sitio deberán escanearse individualmente en archivos con formato PDF. </a:t>
            </a:r>
          </a:p>
        </p:txBody>
      </p:sp>
      <p:pic>
        <p:nvPicPr>
          <p:cNvPr id="7" name="Imagen 6"/>
          <p:cNvPicPr>
            <a:picLocks noChangeAspect="1"/>
          </p:cNvPicPr>
          <p:nvPr/>
        </p:nvPicPr>
        <p:blipFill>
          <a:blip r:embed="rId3"/>
          <a:stretch>
            <a:fillRect/>
          </a:stretch>
        </p:blipFill>
        <p:spPr>
          <a:xfrm>
            <a:off x="5641549" y="2840670"/>
            <a:ext cx="1308410" cy="1308410"/>
          </a:xfrm>
          <a:prstGeom prst="rect">
            <a:avLst/>
          </a:prstGeom>
        </p:spPr>
      </p:pic>
      <p:sp>
        <p:nvSpPr>
          <p:cNvPr id="8" name="CuadroTexto 7"/>
          <p:cNvSpPr txBox="1"/>
          <p:nvPr/>
        </p:nvSpPr>
        <p:spPr>
          <a:xfrm>
            <a:off x="670321" y="4805600"/>
            <a:ext cx="4621759" cy="1015663"/>
          </a:xfrm>
          <a:prstGeom prst="rect">
            <a:avLst/>
          </a:prstGeom>
          <a:noFill/>
        </p:spPr>
        <p:txBody>
          <a:bodyPr wrap="square" rtlCol="0">
            <a:spAutoFit/>
          </a:bodyPr>
          <a:lstStyle/>
          <a:p>
            <a:pPr marL="285750" indent="-285750" algn="just">
              <a:buFont typeface="Wingdings" panose="05000000000000000000" pitchFamily="2" charset="2"/>
              <a:buChar char="ü"/>
            </a:pPr>
            <a:r>
              <a:rPr lang="es-MX" sz="2000" dirty="0"/>
              <a:t>Los documentos probatorios deberán relacionarse claramente con los requisitos solicitados.</a:t>
            </a:r>
          </a:p>
        </p:txBody>
      </p:sp>
      <p:pic>
        <p:nvPicPr>
          <p:cNvPr id="9" name="Imagen 8"/>
          <p:cNvPicPr>
            <a:picLocks noChangeAspect="1"/>
          </p:cNvPicPr>
          <p:nvPr/>
        </p:nvPicPr>
        <p:blipFill>
          <a:blip r:embed="rId4"/>
          <a:stretch>
            <a:fillRect/>
          </a:stretch>
        </p:blipFill>
        <p:spPr>
          <a:xfrm>
            <a:off x="6215681" y="4647964"/>
            <a:ext cx="2471119" cy="1330936"/>
          </a:xfrm>
          <a:prstGeom prst="rect">
            <a:avLst/>
          </a:prstGeom>
        </p:spPr>
      </p:pic>
    </p:spTree>
    <p:extLst>
      <p:ext uri="{BB962C8B-B14F-4D97-AF65-F5344CB8AC3E}">
        <p14:creationId xmlns:p14="http://schemas.microsoft.com/office/powerpoint/2010/main" val="1056012020"/>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dirty="0">
                <a:solidFill>
                  <a:schemeClr val="tx1"/>
                </a:solidFill>
              </a:rPr>
              <a:t>INFORMACIÓN RESERVADA O CONFIDENCIAL </a:t>
            </a:r>
          </a:p>
        </p:txBody>
      </p:sp>
      <p:sp>
        <p:nvSpPr>
          <p:cNvPr id="4" name="Rectángulo 3"/>
          <p:cNvSpPr/>
          <p:nvPr/>
        </p:nvSpPr>
        <p:spPr>
          <a:xfrm>
            <a:off x="683568" y="2348880"/>
            <a:ext cx="7895208" cy="2339102"/>
          </a:xfrm>
          <a:prstGeom prst="rect">
            <a:avLst/>
          </a:prstGeom>
        </p:spPr>
        <p:txBody>
          <a:bodyPr wrap="square">
            <a:spAutoFit/>
          </a:bodyPr>
          <a:lstStyle/>
          <a:p>
            <a:pPr algn="just"/>
            <a:endParaRPr lang="es-MX" sz="2000" dirty="0">
              <a:solidFill>
                <a:srgbClr val="000000"/>
              </a:solidFill>
              <a:latin typeface="Calibri" panose="020F0502020204030204" pitchFamily="34" charset="0"/>
            </a:endParaRPr>
          </a:p>
          <a:p>
            <a:pPr algn="just"/>
            <a:r>
              <a:rPr lang="es-MX" dirty="0">
                <a:solidFill>
                  <a:srgbClr val="000000"/>
                </a:solidFill>
                <a:latin typeface="Calibri" panose="020F0502020204030204" pitchFamily="34" charset="0"/>
              </a:rPr>
              <a:t>En caso de presentar documentos que contengan información que no sea pública, el Interesado deberá </a:t>
            </a:r>
            <a:r>
              <a:rPr lang="es-MX" b="1" u="sng" dirty="0">
                <a:latin typeface="Calibri" panose="020F0502020204030204" pitchFamily="34" charset="0"/>
              </a:rPr>
              <a:t>identificar claramente </a:t>
            </a:r>
            <a:r>
              <a:rPr lang="es-MX" dirty="0">
                <a:solidFill>
                  <a:srgbClr val="000000"/>
                </a:solidFill>
                <a:latin typeface="Calibri" panose="020F0502020204030204" pitchFamily="34" charset="0"/>
              </a:rPr>
              <a:t>cuál información se encuentra como reservada o confidencial. </a:t>
            </a:r>
          </a:p>
          <a:p>
            <a:pPr algn="just"/>
            <a:endParaRPr lang="es-MX" dirty="0">
              <a:solidFill>
                <a:srgbClr val="000000"/>
              </a:solidFill>
              <a:latin typeface="Calibri" panose="020F0502020204030204" pitchFamily="34" charset="0"/>
            </a:endParaRPr>
          </a:p>
          <a:p>
            <a:pPr algn="just"/>
            <a:r>
              <a:rPr lang="es-MX" dirty="0">
                <a:latin typeface="Calibri" panose="020F0502020204030204" pitchFamily="34" charset="0"/>
              </a:rPr>
              <a:t>Lo anterior con la salvedad de las obligaciones que deberá observar el CENACE, en términos de la legislación aplicable en materia de transparencia.  </a:t>
            </a:r>
          </a:p>
          <a:p>
            <a:pPr algn="just"/>
            <a:endParaRPr lang="es-MX" strike="sngStrike" dirty="0">
              <a:solidFill>
                <a:srgbClr val="FF0000"/>
              </a:solidFill>
              <a:latin typeface="Calibri" panose="020F0502020204030204" pitchFamily="34" charset="0"/>
            </a:endParaRPr>
          </a:p>
        </p:txBody>
      </p:sp>
      <p:pic>
        <p:nvPicPr>
          <p:cNvPr id="5" name="Imagen 4"/>
          <p:cNvPicPr>
            <a:picLocks noChangeAspect="1"/>
          </p:cNvPicPr>
          <p:nvPr/>
        </p:nvPicPr>
        <p:blipFill>
          <a:blip r:embed="rId2"/>
          <a:stretch>
            <a:fillRect/>
          </a:stretch>
        </p:blipFill>
        <p:spPr>
          <a:xfrm>
            <a:off x="1403648" y="4608251"/>
            <a:ext cx="1472607" cy="1225209"/>
          </a:xfrm>
          <a:prstGeom prst="rect">
            <a:avLst/>
          </a:prstGeom>
        </p:spPr>
      </p:pic>
      <p:pic>
        <p:nvPicPr>
          <p:cNvPr id="6" name="Imagen 5"/>
          <p:cNvPicPr>
            <a:picLocks noChangeAspect="1"/>
          </p:cNvPicPr>
          <p:nvPr/>
        </p:nvPicPr>
        <p:blipFill>
          <a:blip r:embed="rId3"/>
          <a:stretch>
            <a:fillRect/>
          </a:stretch>
        </p:blipFill>
        <p:spPr>
          <a:xfrm>
            <a:off x="6804248" y="1412776"/>
            <a:ext cx="1581368" cy="1187680"/>
          </a:xfrm>
          <a:prstGeom prst="rect">
            <a:avLst/>
          </a:prstGeom>
        </p:spPr>
      </p:pic>
    </p:spTree>
    <p:extLst>
      <p:ext uri="{BB962C8B-B14F-4D97-AF65-F5344CB8AC3E}">
        <p14:creationId xmlns:p14="http://schemas.microsoft.com/office/powerpoint/2010/main" val="1317039110"/>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sz="2000" dirty="0">
                <a:solidFill>
                  <a:schemeClr val="tx1"/>
                </a:solidFill>
              </a:rPr>
              <a:t>DOCUMENTO PROBATORIO PARA ACREDITAR CUMPLIMIENTO EN DIFERENTES OFERTAS</a:t>
            </a:r>
          </a:p>
        </p:txBody>
      </p:sp>
      <p:sp>
        <p:nvSpPr>
          <p:cNvPr id="4" name="Rectángulo 3"/>
          <p:cNvSpPr/>
          <p:nvPr/>
        </p:nvSpPr>
        <p:spPr>
          <a:xfrm>
            <a:off x="467544" y="1052736"/>
            <a:ext cx="5400600" cy="5109091"/>
          </a:xfrm>
          <a:prstGeom prst="rect">
            <a:avLst/>
          </a:prstGeom>
        </p:spPr>
        <p:txBody>
          <a:bodyPr wrap="square">
            <a:spAutoFit/>
          </a:bodyPr>
          <a:lstStyle/>
          <a:p>
            <a:pPr algn="just"/>
            <a:endParaRPr lang="es-MX" sz="2000" dirty="0">
              <a:solidFill>
                <a:srgbClr val="000000"/>
              </a:solidFill>
              <a:latin typeface="Calibri" panose="020F0502020204030204" pitchFamily="34" charset="0"/>
            </a:endParaRPr>
          </a:p>
          <a:p>
            <a:pPr algn="just"/>
            <a:r>
              <a:rPr lang="es-MX" dirty="0">
                <a:solidFill>
                  <a:srgbClr val="000000"/>
                </a:solidFill>
                <a:latin typeface="Calibri" panose="020F0502020204030204" pitchFamily="34" charset="0"/>
              </a:rPr>
              <a:t>En caso de que un mismo documento probatorio sea utilizado para acreditar el cumplimiento de requisitos para dos o más Ofertas de Venta, bastará con que el mismo sea presentado una sola vez.</a:t>
            </a:r>
          </a:p>
          <a:p>
            <a:pPr algn="just"/>
            <a:endParaRPr lang="es-MX" dirty="0">
              <a:solidFill>
                <a:srgbClr val="000000"/>
              </a:solidFill>
              <a:latin typeface="Calibri" panose="020F0502020204030204" pitchFamily="34" charset="0"/>
            </a:endParaRPr>
          </a:p>
          <a:p>
            <a:pPr algn="just"/>
            <a:r>
              <a:rPr lang="es-MX" dirty="0">
                <a:solidFill>
                  <a:srgbClr val="000000"/>
                </a:solidFill>
                <a:latin typeface="Calibri" panose="020F0502020204030204" pitchFamily="34" charset="0"/>
              </a:rPr>
              <a:t>Siempre y cuando:</a:t>
            </a:r>
          </a:p>
          <a:p>
            <a:pPr algn="just"/>
            <a:endParaRPr lang="es-MX" dirty="0">
              <a:solidFill>
                <a:srgbClr val="000000"/>
              </a:solidFill>
              <a:latin typeface="Calibri" panose="020F0502020204030204" pitchFamily="34" charset="0"/>
            </a:endParaRPr>
          </a:p>
          <a:p>
            <a:pPr marL="285750" indent="-285750" algn="just">
              <a:buFont typeface="Wingdings" panose="05000000000000000000" pitchFamily="2" charset="2"/>
              <a:buChar char="Ø"/>
            </a:pPr>
            <a:r>
              <a:rPr lang="es-MX" dirty="0">
                <a:solidFill>
                  <a:srgbClr val="000000"/>
                </a:solidFill>
                <a:latin typeface="Calibri" panose="020F0502020204030204" pitchFamily="34" charset="0"/>
              </a:rPr>
              <a:t> Se haga constar lo anterior presentando en su lugar </a:t>
            </a:r>
            <a:r>
              <a:rPr lang="es-MX" b="1" dirty="0">
                <a:solidFill>
                  <a:srgbClr val="000000"/>
                </a:solidFill>
                <a:latin typeface="Calibri" panose="020F0502020204030204" pitchFamily="34" charset="0"/>
              </a:rPr>
              <a:t>un escrito</a:t>
            </a:r>
            <a:r>
              <a:rPr lang="es-MX" dirty="0">
                <a:solidFill>
                  <a:srgbClr val="000000"/>
                </a:solidFill>
                <a:latin typeface="Calibri" panose="020F0502020204030204" pitchFamily="34" charset="0"/>
              </a:rPr>
              <a:t> en el que se señale esta circunstancia.</a:t>
            </a:r>
          </a:p>
          <a:p>
            <a:pPr marL="285750" indent="-285750" algn="just">
              <a:buFont typeface="Wingdings" panose="05000000000000000000" pitchFamily="2" charset="2"/>
              <a:buChar char="q"/>
            </a:pPr>
            <a:endParaRPr lang="es-MX" dirty="0">
              <a:solidFill>
                <a:srgbClr val="000000"/>
              </a:solidFill>
              <a:latin typeface="Calibri" panose="020F0502020204030204" pitchFamily="34" charset="0"/>
            </a:endParaRPr>
          </a:p>
          <a:p>
            <a:pPr marL="285750" indent="-285750" algn="just">
              <a:buFont typeface="Wingdings" panose="05000000000000000000" pitchFamily="2" charset="2"/>
              <a:buChar char="Ø"/>
            </a:pPr>
            <a:r>
              <a:rPr lang="es-MX" dirty="0">
                <a:solidFill>
                  <a:srgbClr val="000000"/>
                </a:solidFill>
                <a:latin typeface="Calibri" panose="020F0502020204030204" pitchFamily="34" charset="0"/>
              </a:rPr>
              <a:t> Se proporcione la referencia correspondiente, es decir </a:t>
            </a:r>
            <a:r>
              <a:rPr lang="es-MX" b="1" dirty="0">
                <a:latin typeface="Calibri" panose="020F0502020204030204" pitchFamily="34" charset="0"/>
              </a:rPr>
              <a:t>señalar </a:t>
            </a:r>
            <a:r>
              <a:rPr lang="es-MX" dirty="0">
                <a:latin typeface="Calibri" panose="020F0502020204030204" pitchFamily="34" charset="0"/>
              </a:rPr>
              <a:t>qué </a:t>
            </a:r>
            <a:r>
              <a:rPr lang="es-MX" b="1" dirty="0">
                <a:latin typeface="Calibri" panose="020F0502020204030204" pitchFamily="34" charset="0"/>
              </a:rPr>
              <a:t>requisito</a:t>
            </a:r>
            <a:r>
              <a:rPr lang="es-MX" dirty="0">
                <a:latin typeface="Calibri" panose="020F0502020204030204" pitchFamily="34" charset="0"/>
              </a:rPr>
              <a:t> se acredita, en qué carpeta y en qué folio y oferta está contenido dicho documento.</a:t>
            </a:r>
          </a:p>
          <a:p>
            <a:pPr marL="285750" indent="-285750" algn="just">
              <a:buFont typeface="Wingdings" panose="05000000000000000000" pitchFamily="2" charset="2"/>
              <a:buChar char="Ø"/>
            </a:pPr>
            <a:endParaRPr lang="es-MX" dirty="0">
              <a:latin typeface="Calibri" panose="020F0502020204030204" pitchFamily="34" charset="0"/>
            </a:endParaRPr>
          </a:p>
          <a:p>
            <a:pPr marL="285750" indent="-285750" algn="just">
              <a:buFont typeface="Wingdings" panose="05000000000000000000" pitchFamily="2" charset="2"/>
              <a:buChar char="Ø"/>
            </a:pPr>
            <a:r>
              <a:rPr lang="es-MX" dirty="0">
                <a:latin typeface="Calibri" panose="020F0502020204030204" pitchFamily="34" charset="0"/>
              </a:rPr>
              <a:t> Se señale para qué ofertas y folio </a:t>
            </a:r>
            <a:r>
              <a:rPr lang="es-MX" dirty="0">
                <a:solidFill>
                  <a:srgbClr val="000000"/>
                </a:solidFill>
                <a:latin typeface="Calibri" panose="020F0502020204030204" pitchFamily="34" charset="0"/>
              </a:rPr>
              <a:t>se está acreditando. </a:t>
            </a:r>
          </a:p>
        </p:txBody>
      </p:sp>
      <p:pic>
        <p:nvPicPr>
          <p:cNvPr id="5" name="Imagen 4"/>
          <p:cNvPicPr>
            <a:picLocks noChangeAspect="1"/>
          </p:cNvPicPr>
          <p:nvPr/>
        </p:nvPicPr>
        <p:blipFill>
          <a:blip r:embed="rId2"/>
          <a:stretch>
            <a:fillRect/>
          </a:stretch>
        </p:blipFill>
        <p:spPr>
          <a:xfrm>
            <a:off x="5759480" y="1556792"/>
            <a:ext cx="2926217" cy="1589161"/>
          </a:xfrm>
          <a:prstGeom prst="rect">
            <a:avLst/>
          </a:prstGeom>
        </p:spPr>
      </p:pic>
    </p:spTree>
    <p:extLst>
      <p:ext uri="{BB962C8B-B14F-4D97-AF65-F5344CB8AC3E}">
        <p14:creationId xmlns:p14="http://schemas.microsoft.com/office/powerpoint/2010/main" val="3280127330"/>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3275856" y="332656"/>
            <a:ext cx="5410944" cy="864096"/>
          </a:xfrm>
        </p:spPr>
        <p:txBody>
          <a:bodyPr/>
          <a:lstStyle/>
          <a:p>
            <a:r>
              <a:rPr lang="es-MX" dirty="0"/>
              <a:t>MODALIDADES DE PARTICIPACIÓN </a:t>
            </a:r>
            <a:endParaRPr lang="es-ES" dirty="0"/>
          </a:p>
        </p:txBody>
      </p:sp>
      <p:graphicFrame>
        <p:nvGraphicFramePr>
          <p:cNvPr id="4" name="Diagrama 3"/>
          <p:cNvGraphicFramePr/>
          <p:nvPr>
            <p:extLst>
              <p:ext uri="{D42A27DB-BD31-4B8C-83A1-F6EECF244321}">
                <p14:modId xmlns:p14="http://schemas.microsoft.com/office/powerpoint/2010/main" val="821760164"/>
              </p:ext>
            </p:extLst>
          </p:nvPr>
        </p:nvGraphicFramePr>
        <p:xfrm>
          <a:off x="611560" y="1772816"/>
          <a:ext cx="7812868" cy="392443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CuadroTexto 2"/>
          <p:cNvSpPr txBox="1"/>
          <p:nvPr/>
        </p:nvSpPr>
        <p:spPr>
          <a:xfrm>
            <a:off x="1619672" y="3573016"/>
            <a:ext cx="1512168" cy="1569660"/>
          </a:xfrm>
          <a:prstGeom prst="rect">
            <a:avLst/>
          </a:prstGeom>
          <a:noFill/>
        </p:spPr>
        <p:txBody>
          <a:bodyPr wrap="square" rtlCol="0">
            <a:spAutoFit/>
          </a:bodyPr>
          <a:lstStyle/>
          <a:p>
            <a:endParaRPr lang="es-MX" sz="9600" dirty="0"/>
          </a:p>
        </p:txBody>
      </p:sp>
    </p:spTree>
    <p:extLst>
      <p:ext uri="{BB962C8B-B14F-4D97-AF65-F5344CB8AC3E}">
        <p14:creationId xmlns:p14="http://schemas.microsoft.com/office/powerpoint/2010/main" val="262773871"/>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MX" dirty="0"/>
              <a:t>CONSORCIO </a:t>
            </a:r>
            <a:endParaRPr lang="es-ES" dirty="0"/>
          </a:p>
        </p:txBody>
      </p:sp>
      <p:sp>
        <p:nvSpPr>
          <p:cNvPr id="4" name="CuadroTexto 3"/>
          <p:cNvSpPr txBox="1"/>
          <p:nvPr/>
        </p:nvSpPr>
        <p:spPr>
          <a:xfrm>
            <a:off x="457200" y="1452840"/>
            <a:ext cx="8291264" cy="3416320"/>
          </a:xfrm>
          <a:prstGeom prst="rect">
            <a:avLst/>
          </a:prstGeom>
          <a:noFill/>
        </p:spPr>
        <p:txBody>
          <a:bodyPr wrap="square" rtlCol="0">
            <a:spAutoFit/>
          </a:bodyPr>
          <a:lstStyle/>
          <a:p>
            <a:pPr marL="285750" indent="-285750" algn="just">
              <a:buFont typeface="Wingdings" panose="05000000000000000000" pitchFamily="2" charset="2"/>
              <a:buChar char="q"/>
            </a:pPr>
            <a:r>
              <a:rPr lang="es-MX" dirty="0"/>
              <a:t>Cuando 2 o más personas, físicas o morales deseen participar conjuntamente, deberán  participar como Consorcio. </a:t>
            </a:r>
          </a:p>
          <a:p>
            <a:pPr algn="just"/>
            <a:endParaRPr lang="es-MX" dirty="0"/>
          </a:p>
          <a:p>
            <a:pPr marL="285750" indent="-285750" algn="just">
              <a:buFont typeface="Wingdings" panose="05000000000000000000" pitchFamily="2" charset="2"/>
              <a:buChar char="q"/>
            </a:pPr>
            <a:r>
              <a:rPr lang="es-MX" dirty="0"/>
              <a:t>El Consorcio será considerado como el Licitante. </a:t>
            </a:r>
          </a:p>
          <a:p>
            <a:pPr algn="just"/>
            <a:endParaRPr lang="es-MX" dirty="0"/>
          </a:p>
          <a:p>
            <a:pPr marL="285750" indent="-285750" algn="just">
              <a:buFont typeface="Wingdings" panose="05000000000000000000" pitchFamily="2" charset="2"/>
              <a:buChar char="q"/>
            </a:pPr>
            <a:r>
              <a:rPr lang="es-MX" dirty="0"/>
              <a:t>Deberá suscribirse el Convenio Consorcial contendido en las Bases de Licitación. </a:t>
            </a:r>
          </a:p>
          <a:p>
            <a:pPr marL="285750" indent="-285750" algn="just">
              <a:buFont typeface="Wingdings" panose="05000000000000000000" pitchFamily="2" charset="2"/>
              <a:buChar char="q"/>
            </a:pPr>
            <a:endParaRPr lang="es-MX" dirty="0"/>
          </a:p>
          <a:p>
            <a:pPr marL="285750" indent="-285750" algn="just">
              <a:buFont typeface="Wingdings" panose="05000000000000000000" pitchFamily="2" charset="2"/>
              <a:buChar char="q"/>
            </a:pPr>
            <a:r>
              <a:rPr lang="es-MX" dirty="0"/>
              <a:t>¿Cómo podrá suscribir el Contrato en caso de ser asignatario?</a:t>
            </a:r>
          </a:p>
          <a:p>
            <a:pPr algn="just"/>
            <a:endParaRPr lang="es-MX" dirty="0"/>
          </a:p>
          <a:p>
            <a:pPr algn="just"/>
            <a:endParaRPr lang="es-MX" dirty="0"/>
          </a:p>
          <a:p>
            <a:pPr algn="just"/>
            <a:endParaRPr lang="es-MX" dirty="0"/>
          </a:p>
          <a:p>
            <a:endParaRPr lang="es-MX" dirty="0"/>
          </a:p>
        </p:txBody>
      </p:sp>
      <p:pic>
        <p:nvPicPr>
          <p:cNvPr id="5" name="Picture 4" descr="http://www.soyconta.mx/wp-content/uploads/2014/08/personas-morales.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084168" y="1844824"/>
            <a:ext cx="2472121" cy="855776"/>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6" name="Diagrama 5"/>
          <p:cNvGraphicFramePr/>
          <p:nvPr>
            <p:extLst>
              <p:ext uri="{D42A27DB-BD31-4B8C-83A1-F6EECF244321}">
                <p14:modId xmlns:p14="http://schemas.microsoft.com/office/powerpoint/2010/main" val="1337013099"/>
              </p:ext>
            </p:extLst>
          </p:nvPr>
        </p:nvGraphicFramePr>
        <p:xfrm>
          <a:off x="827584" y="3789040"/>
          <a:ext cx="7344816" cy="234026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808247280"/>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MX" dirty="0"/>
              <a:t>CONVENIO CONSORCIAL</a:t>
            </a:r>
            <a:endParaRPr lang="es-ES" dirty="0"/>
          </a:p>
        </p:txBody>
      </p:sp>
      <p:grpSp>
        <p:nvGrpSpPr>
          <p:cNvPr id="4" name="Grupo 3"/>
          <p:cNvGrpSpPr/>
          <p:nvPr/>
        </p:nvGrpSpPr>
        <p:grpSpPr>
          <a:xfrm>
            <a:off x="1115992" y="1800335"/>
            <a:ext cx="7128416" cy="1091375"/>
            <a:chOff x="0" y="0"/>
            <a:chExt cx="8640208" cy="1091375"/>
          </a:xfrm>
        </p:grpSpPr>
        <p:sp>
          <p:nvSpPr>
            <p:cNvPr id="11" name="Rectángulo 10"/>
            <p:cNvSpPr/>
            <p:nvPr/>
          </p:nvSpPr>
          <p:spPr>
            <a:xfrm>
              <a:off x="0" y="0"/>
              <a:ext cx="8640208" cy="1091375"/>
            </a:xfrm>
            <a:prstGeom prst="rect">
              <a:avLst/>
            </a:prstGeom>
          </p:spPr>
          <p:style>
            <a:lnRef idx="0">
              <a:schemeClr val="lt1">
                <a:hueOff val="0"/>
                <a:satOff val="0"/>
                <a:lumOff val="0"/>
                <a:alphaOff val="0"/>
              </a:schemeClr>
            </a:lnRef>
            <a:fillRef idx="3">
              <a:schemeClr val="accent4">
                <a:hueOff val="0"/>
                <a:satOff val="0"/>
                <a:lumOff val="0"/>
                <a:alphaOff val="0"/>
              </a:schemeClr>
            </a:fillRef>
            <a:effectRef idx="3">
              <a:schemeClr val="accent4">
                <a:hueOff val="0"/>
                <a:satOff val="0"/>
                <a:lumOff val="0"/>
                <a:alphaOff val="0"/>
              </a:schemeClr>
            </a:effectRef>
            <a:fontRef idx="minor">
              <a:schemeClr val="lt1"/>
            </a:fontRef>
          </p:style>
        </p:sp>
        <p:sp>
          <p:nvSpPr>
            <p:cNvPr id="12" name="Rectángulo 11"/>
            <p:cNvSpPr/>
            <p:nvPr/>
          </p:nvSpPr>
          <p:spPr>
            <a:xfrm>
              <a:off x="0" y="0"/>
              <a:ext cx="8640208" cy="1091375"/>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68580" tIns="68580" rIns="68580" bIns="68580" numCol="1" spcCol="1270" anchor="ctr" anchorCtr="0">
              <a:noAutofit/>
            </a:bodyPr>
            <a:lstStyle/>
            <a:p>
              <a:pPr lvl="0" algn="just" defTabSz="360363">
                <a:lnSpc>
                  <a:spcPct val="90000"/>
                </a:lnSpc>
                <a:spcBef>
                  <a:spcPct val="0"/>
                </a:spcBef>
                <a:spcAft>
                  <a:spcPct val="35000"/>
                </a:spcAft>
                <a:tabLst>
                  <a:tab pos="273050" algn="l"/>
                </a:tabLst>
              </a:pPr>
              <a:r>
                <a:rPr lang="es-MX" sz="1800" kern="1200" dirty="0"/>
                <a:t>1.  Deberá estar suscrito por todas las partes que conforman el Consorcio.  </a:t>
              </a:r>
            </a:p>
          </p:txBody>
        </p:sp>
      </p:grpSp>
      <p:grpSp>
        <p:nvGrpSpPr>
          <p:cNvPr id="5" name="Grupo 4"/>
          <p:cNvGrpSpPr/>
          <p:nvPr/>
        </p:nvGrpSpPr>
        <p:grpSpPr>
          <a:xfrm>
            <a:off x="1115991" y="3152865"/>
            <a:ext cx="7128417" cy="1096350"/>
            <a:chOff x="0" y="1608366"/>
            <a:chExt cx="8288869" cy="1096350"/>
          </a:xfrm>
        </p:grpSpPr>
        <p:sp>
          <p:nvSpPr>
            <p:cNvPr id="9" name="Rectángulo 8"/>
            <p:cNvSpPr/>
            <p:nvPr/>
          </p:nvSpPr>
          <p:spPr>
            <a:xfrm>
              <a:off x="0" y="1608366"/>
              <a:ext cx="8288869" cy="1096350"/>
            </a:xfrm>
            <a:prstGeom prst="rect">
              <a:avLst/>
            </a:prstGeom>
          </p:spPr>
          <p:style>
            <a:lnRef idx="0">
              <a:schemeClr val="lt1">
                <a:hueOff val="0"/>
                <a:satOff val="0"/>
                <a:lumOff val="0"/>
                <a:alphaOff val="0"/>
              </a:schemeClr>
            </a:lnRef>
            <a:fillRef idx="3">
              <a:schemeClr val="accent4">
                <a:hueOff val="-2232385"/>
                <a:satOff val="13449"/>
                <a:lumOff val="1078"/>
                <a:alphaOff val="0"/>
              </a:schemeClr>
            </a:fillRef>
            <a:effectRef idx="3">
              <a:schemeClr val="accent4">
                <a:hueOff val="-2232385"/>
                <a:satOff val="13449"/>
                <a:lumOff val="1078"/>
                <a:alphaOff val="0"/>
              </a:schemeClr>
            </a:effectRef>
            <a:fontRef idx="minor">
              <a:schemeClr val="lt1"/>
            </a:fontRef>
          </p:style>
        </p:sp>
        <p:sp>
          <p:nvSpPr>
            <p:cNvPr id="10" name="Rectángulo 9"/>
            <p:cNvSpPr/>
            <p:nvPr/>
          </p:nvSpPr>
          <p:spPr>
            <a:xfrm>
              <a:off x="0" y="1608366"/>
              <a:ext cx="8288867" cy="1096350"/>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76200" tIns="76200" rIns="76200" bIns="76200" numCol="1" spcCol="1270" anchor="ctr" anchorCtr="0">
              <a:noAutofit/>
            </a:bodyPr>
            <a:lstStyle/>
            <a:p>
              <a:pPr lvl="0" algn="just" defTabSz="889000">
                <a:lnSpc>
                  <a:spcPct val="90000"/>
                </a:lnSpc>
                <a:spcBef>
                  <a:spcPct val="0"/>
                </a:spcBef>
                <a:spcAft>
                  <a:spcPct val="35000"/>
                </a:spcAft>
              </a:pPr>
              <a:r>
                <a:rPr lang="es-MX" sz="2000" kern="1200" dirty="0"/>
                <a:t>2. </a:t>
              </a:r>
              <a:r>
                <a:rPr lang="es-MX" sz="1800" kern="1200" dirty="0"/>
                <a:t>Deberá describir los derechos y obligaciones de cada miembro, en el entendido que todos son obligados solidarios</a:t>
              </a:r>
              <a:r>
                <a:rPr lang="es-MX" sz="1400" kern="1200" dirty="0"/>
                <a:t>.</a:t>
              </a:r>
            </a:p>
          </p:txBody>
        </p:sp>
      </p:grpSp>
      <p:grpSp>
        <p:nvGrpSpPr>
          <p:cNvPr id="6" name="Grupo 5"/>
          <p:cNvGrpSpPr/>
          <p:nvPr/>
        </p:nvGrpSpPr>
        <p:grpSpPr>
          <a:xfrm>
            <a:off x="1115991" y="4771524"/>
            <a:ext cx="7128415" cy="1033740"/>
            <a:chOff x="23825" y="3227025"/>
            <a:chExt cx="7979686" cy="1033740"/>
          </a:xfrm>
        </p:grpSpPr>
        <p:sp>
          <p:nvSpPr>
            <p:cNvPr id="7" name="Rectángulo 6"/>
            <p:cNvSpPr/>
            <p:nvPr/>
          </p:nvSpPr>
          <p:spPr>
            <a:xfrm>
              <a:off x="23825" y="3227025"/>
              <a:ext cx="7979686" cy="1033740"/>
            </a:xfrm>
            <a:prstGeom prst="rect">
              <a:avLst/>
            </a:prstGeom>
          </p:spPr>
          <p:style>
            <a:lnRef idx="0">
              <a:schemeClr val="lt1">
                <a:hueOff val="0"/>
                <a:satOff val="0"/>
                <a:lumOff val="0"/>
                <a:alphaOff val="0"/>
              </a:schemeClr>
            </a:lnRef>
            <a:fillRef idx="3">
              <a:schemeClr val="accent4">
                <a:hueOff val="-4464770"/>
                <a:satOff val="26899"/>
                <a:lumOff val="2156"/>
                <a:alphaOff val="0"/>
              </a:schemeClr>
            </a:fillRef>
            <a:effectRef idx="3">
              <a:schemeClr val="accent4">
                <a:hueOff val="-4464770"/>
                <a:satOff val="26899"/>
                <a:lumOff val="2156"/>
                <a:alphaOff val="0"/>
              </a:schemeClr>
            </a:effectRef>
            <a:fontRef idx="minor">
              <a:schemeClr val="lt1"/>
            </a:fontRef>
          </p:style>
        </p:sp>
        <p:sp>
          <p:nvSpPr>
            <p:cNvPr id="8" name="Rectángulo 7"/>
            <p:cNvSpPr/>
            <p:nvPr/>
          </p:nvSpPr>
          <p:spPr>
            <a:xfrm>
              <a:off x="23825" y="3227025"/>
              <a:ext cx="7979686" cy="1033740"/>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68580" tIns="68580" rIns="68580" bIns="68580" numCol="1" spcCol="1270" anchor="ctr" anchorCtr="0">
              <a:noAutofit/>
            </a:bodyPr>
            <a:lstStyle/>
            <a:p>
              <a:pPr lvl="0" algn="just" defTabSz="800100">
                <a:lnSpc>
                  <a:spcPct val="90000"/>
                </a:lnSpc>
                <a:spcBef>
                  <a:spcPct val="0"/>
                </a:spcBef>
                <a:spcAft>
                  <a:spcPct val="35000"/>
                </a:spcAft>
              </a:pPr>
              <a:r>
                <a:rPr lang="es-MX" sz="1800" kern="1200" dirty="0"/>
                <a:t>3. En caso de resultar asignatario del Contrato, podrá ser suscrito en la modalidad de Consorcio o bien en la Sociedad de Propósito Específico</a:t>
              </a:r>
              <a:r>
                <a:rPr lang="es-MX" sz="1600" kern="1200" dirty="0"/>
                <a:t>.  </a:t>
              </a:r>
            </a:p>
          </p:txBody>
        </p:sp>
      </p:grpSp>
    </p:spTree>
    <p:extLst>
      <p:ext uri="{BB962C8B-B14F-4D97-AF65-F5344CB8AC3E}">
        <p14:creationId xmlns:p14="http://schemas.microsoft.com/office/powerpoint/2010/main" val="1403101445"/>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MX" dirty="0">
                <a:solidFill>
                  <a:schemeClr val="tx1"/>
                </a:solidFill>
              </a:rPr>
              <a:t>REPRESENTANTE COMÚN EN EL CONSORCIO</a:t>
            </a:r>
            <a:endParaRPr lang="es-ES" dirty="0">
              <a:solidFill>
                <a:schemeClr val="tx1"/>
              </a:solidFill>
            </a:endParaRPr>
          </a:p>
        </p:txBody>
      </p:sp>
      <p:sp>
        <p:nvSpPr>
          <p:cNvPr id="13" name="CuadroTexto 12"/>
          <p:cNvSpPr txBox="1"/>
          <p:nvPr/>
        </p:nvSpPr>
        <p:spPr>
          <a:xfrm>
            <a:off x="521550" y="1547500"/>
            <a:ext cx="3042338" cy="369332"/>
          </a:xfrm>
          <a:prstGeom prst="rect">
            <a:avLst/>
          </a:prstGeom>
          <a:noFill/>
        </p:spPr>
        <p:txBody>
          <a:bodyPr wrap="square" rtlCol="0">
            <a:spAutoFit/>
          </a:bodyPr>
          <a:lstStyle/>
          <a:p>
            <a:r>
              <a:rPr lang="es-MX" dirty="0"/>
              <a:t>REPRESENTANTE COMÚN </a:t>
            </a:r>
          </a:p>
        </p:txBody>
      </p:sp>
      <p:sp>
        <p:nvSpPr>
          <p:cNvPr id="14" name="Flecha derecha 13"/>
          <p:cNvSpPr/>
          <p:nvPr/>
        </p:nvSpPr>
        <p:spPr>
          <a:xfrm>
            <a:off x="3131840" y="1587814"/>
            <a:ext cx="1908212" cy="270229"/>
          </a:xfrm>
          <a:prstGeom prst="rightArrow">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s-MX"/>
          </a:p>
        </p:txBody>
      </p:sp>
      <p:sp>
        <p:nvSpPr>
          <p:cNvPr id="15" name="CuadroTexto 14"/>
          <p:cNvSpPr txBox="1"/>
          <p:nvPr/>
        </p:nvSpPr>
        <p:spPr>
          <a:xfrm>
            <a:off x="5276473" y="1429934"/>
            <a:ext cx="3600400" cy="646331"/>
          </a:xfrm>
          <a:prstGeom prst="rect">
            <a:avLst/>
          </a:prstGeom>
          <a:noFill/>
        </p:spPr>
        <p:txBody>
          <a:bodyPr wrap="square" rtlCol="0">
            <a:spAutoFit/>
          </a:bodyPr>
          <a:lstStyle/>
          <a:p>
            <a:r>
              <a:rPr lang="es-MX" dirty="0"/>
              <a:t>Uno de los miembros del Consorcio (persona moral)</a:t>
            </a:r>
          </a:p>
        </p:txBody>
      </p:sp>
      <p:sp>
        <p:nvSpPr>
          <p:cNvPr id="16" name="Flecha derecha 15"/>
          <p:cNvSpPr/>
          <p:nvPr/>
        </p:nvSpPr>
        <p:spPr>
          <a:xfrm rot="7156461">
            <a:off x="5305179" y="2420970"/>
            <a:ext cx="850420" cy="324036"/>
          </a:xfrm>
          <a:prstGeom prst="rightArrow">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s-MX"/>
          </a:p>
        </p:txBody>
      </p:sp>
      <p:sp>
        <p:nvSpPr>
          <p:cNvPr id="17" name="CuadroTexto 16"/>
          <p:cNvSpPr txBox="1"/>
          <p:nvPr/>
        </p:nvSpPr>
        <p:spPr>
          <a:xfrm>
            <a:off x="3275856" y="3068960"/>
            <a:ext cx="3816424" cy="646331"/>
          </a:xfrm>
          <a:prstGeom prst="rect">
            <a:avLst/>
          </a:prstGeom>
          <a:noFill/>
        </p:spPr>
        <p:txBody>
          <a:bodyPr wrap="square" rtlCol="0">
            <a:spAutoFit/>
          </a:bodyPr>
          <a:lstStyle/>
          <a:p>
            <a:r>
              <a:rPr lang="es-MX" dirty="0"/>
              <a:t>A través de su representante legal (persona física) </a:t>
            </a:r>
          </a:p>
        </p:txBody>
      </p:sp>
      <p:sp>
        <p:nvSpPr>
          <p:cNvPr id="18" name="Flecha derecha 17"/>
          <p:cNvSpPr/>
          <p:nvPr/>
        </p:nvSpPr>
        <p:spPr>
          <a:xfrm rot="5400000">
            <a:off x="4200978" y="4066090"/>
            <a:ext cx="861898" cy="312194"/>
          </a:xfrm>
          <a:prstGeom prst="rightArrow">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s-MX"/>
          </a:p>
        </p:txBody>
      </p:sp>
      <p:sp>
        <p:nvSpPr>
          <p:cNvPr id="19" name="CuadroTexto 18"/>
          <p:cNvSpPr txBox="1"/>
          <p:nvPr/>
        </p:nvSpPr>
        <p:spPr>
          <a:xfrm>
            <a:off x="739673" y="4797152"/>
            <a:ext cx="7812868" cy="1200329"/>
          </a:xfrm>
          <a:prstGeom prst="rect">
            <a:avLst/>
          </a:prstGeom>
          <a:solidFill>
            <a:schemeClr val="accent4">
              <a:lumMod val="40000"/>
              <a:lumOff val="60000"/>
            </a:schemeClr>
          </a:solidFill>
          <a:scene3d>
            <a:camera prst="orthographicFront"/>
            <a:lightRig rig="threePt" dir="t"/>
          </a:scene3d>
          <a:sp3d>
            <a:bevelT/>
          </a:sp3d>
        </p:spPr>
        <p:style>
          <a:lnRef idx="2">
            <a:schemeClr val="accent4"/>
          </a:lnRef>
          <a:fillRef idx="1">
            <a:schemeClr val="lt1"/>
          </a:fillRef>
          <a:effectRef idx="0">
            <a:schemeClr val="accent4"/>
          </a:effectRef>
          <a:fontRef idx="minor">
            <a:schemeClr val="dk1"/>
          </a:fontRef>
        </p:style>
        <p:txBody>
          <a:bodyPr wrap="square" rtlCol="0">
            <a:spAutoFit/>
          </a:bodyPr>
          <a:lstStyle/>
          <a:p>
            <a:pPr algn="just"/>
            <a:r>
              <a:rPr lang="es-MX" sz="2400" dirty="0"/>
              <a:t>Por tanto, los documentos que deba presentar el Consorcio serán </a:t>
            </a:r>
            <a:r>
              <a:rPr lang="es-MX" sz="2400" b="1" dirty="0"/>
              <a:t>firmados por el representante legal</a:t>
            </a:r>
            <a:r>
              <a:rPr lang="es-MX" sz="2400" dirty="0"/>
              <a:t> del </a:t>
            </a:r>
            <a:r>
              <a:rPr lang="es-MX" sz="2400" b="1" u="sng" dirty="0"/>
              <a:t>representante común. </a:t>
            </a:r>
          </a:p>
        </p:txBody>
      </p:sp>
      <p:pic>
        <p:nvPicPr>
          <p:cNvPr id="20" name="Imagen 19"/>
          <p:cNvPicPr>
            <a:picLocks noChangeAspect="1"/>
          </p:cNvPicPr>
          <p:nvPr/>
        </p:nvPicPr>
        <p:blipFill>
          <a:blip r:embed="rId2"/>
          <a:stretch>
            <a:fillRect/>
          </a:stretch>
        </p:blipFill>
        <p:spPr>
          <a:xfrm>
            <a:off x="7164288" y="1970452"/>
            <a:ext cx="1388253" cy="972195"/>
          </a:xfrm>
          <a:prstGeom prst="rect">
            <a:avLst/>
          </a:prstGeom>
        </p:spPr>
      </p:pic>
      <p:pic>
        <p:nvPicPr>
          <p:cNvPr id="21" name="Imagen 20"/>
          <p:cNvPicPr>
            <a:picLocks noChangeAspect="1"/>
          </p:cNvPicPr>
          <p:nvPr/>
        </p:nvPicPr>
        <p:blipFill>
          <a:blip r:embed="rId3"/>
          <a:stretch>
            <a:fillRect/>
          </a:stretch>
        </p:blipFill>
        <p:spPr>
          <a:xfrm>
            <a:off x="5592832" y="3501008"/>
            <a:ext cx="1211416" cy="1204533"/>
          </a:xfrm>
          <a:prstGeom prst="rect">
            <a:avLst/>
          </a:prstGeom>
        </p:spPr>
      </p:pic>
    </p:spTree>
    <p:extLst>
      <p:ext uri="{BB962C8B-B14F-4D97-AF65-F5344CB8AC3E}">
        <p14:creationId xmlns:p14="http://schemas.microsoft.com/office/powerpoint/2010/main" val="2658517462"/>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3419872" y="404664"/>
            <a:ext cx="5266928" cy="864096"/>
          </a:xfrm>
        </p:spPr>
        <p:txBody>
          <a:bodyPr/>
          <a:lstStyle/>
          <a:p>
            <a:r>
              <a:rPr lang="es-MX" dirty="0"/>
              <a:t>OBLIGADOS A CONSTITUIR UNA SOCIEDAD DE PROPÓSITO ESPECÍFICO </a:t>
            </a:r>
            <a:endParaRPr lang="es-ES" dirty="0"/>
          </a:p>
        </p:txBody>
      </p:sp>
      <p:graphicFrame>
        <p:nvGraphicFramePr>
          <p:cNvPr id="4" name="Diagrama 3"/>
          <p:cNvGraphicFramePr/>
          <p:nvPr>
            <p:extLst/>
          </p:nvPr>
        </p:nvGraphicFramePr>
        <p:xfrm>
          <a:off x="611560" y="1412776"/>
          <a:ext cx="7812868" cy="274244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Elipse 4"/>
          <p:cNvSpPr/>
          <p:nvPr/>
        </p:nvSpPr>
        <p:spPr>
          <a:xfrm>
            <a:off x="1766133" y="4403028"/>
            <a:ext cx="5652628" cy="1836204"/>
          </a:xfrm>
          <a:prstGeom prst="ellips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es-MX" dirty="0"/>
              <a:t>OBLIGADOS A CONSTITUIR UNA SOCIEDAD DE PROPÓSITO ESPECIFICO</a:t>
            </a:r>
          </a:p>
        </p:txBody>
      </p:sp>
      <p:sp>
        <p:nvSpPr>
          <p:cNvPr id="6" name="Flecha abajo 5"/>
          <p:cNvSpPr/>
          <p:nvPr/>
        </p:nvSpPr>
        <p:spPr>
          <a:xfrm rot="19502675">
            <a:off x="2045787" y="4192794"/>
            <a:ext cx="477223" cy="1260690"/>
          </a:xfrm>
          <a:prstGeom prst="downArrow">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s-MX"/>
          </a:p>
        </p:txBody>
      </p:sp>
      <p:sp>
        <p:nvSpPr>
          <p:cNvPr id="7" name="Flecha abajo 6"/>
          <p:cNvSpPr/>
          <p:nvPr/>
        </p:nvSpPr>
        <p:spPr>
          <a:xfrm>
            <a:off x="4279382" y="4149080"/>
            <a:ext cx="477223" cy="840495"/>
          </a:xfrm>
          <a:prstGeom prst="downArrow">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s-MX"/>
          </a:p>
        </p:txBody>
      </p:sp>
      <p:sp>
        <p:nvSpPr>
          <p:cNvPr id="8" name="Flecha abajo 7"/>
          <p:cNvSpPr/>
          <p:nvPr/>
        </p:nvSpPr>
        <p:spPr>
          <a:xfrm rot="1565844">
            <a:off x="6830147" y="4175089"/>
            <a:ext cx="477223" cy="1260690"/>
          </a:xfrm>
          <a:prstGeom prst="downArrow">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s-MX"/>
          </a:p>
        </p:txBody>
      </p:sp>
    </p:spTree>
    <p:extLst>
      <p:ext uri="{BB962C8B-B14F-4D97-AF65-F5344CB8AC3E}">
        <p14:creationId xmlns:p14="http://schemas.microsoft.com/office/powerpoint/2010/main" val="1443825332"/>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3419872" y="332656"/>
            <a:ext cx="5400600" cy="864096"/>
          </a:xfrm>
        </p:spPr>
        <p:txBody>
          <a:bodyPr/>
          <a:lstStyle/>
          <a:p>
            <a:r>
              <a:rPr lang="es-MX" sz="1800" dirty="0">
                <a:solidFill>
                  <a:schemeClr val="tx1"/>
                </a:solidFill>
              </a:rPr>
              <a:t>REQUISITOS EN CASO DE LA CONSTITUCIÓN DE LA SOCIEDAD DE PROPÓSITO ESPECÍFICO </a:t>
            </a:r>
            <a:endParaRPr lang="es-ES" sz="1800" dirty="0">
              <a:solidFill>
                <a:schemeClr val="tx1"/>
              </a:solidFill>
            </a:endParaRPr>
          </a:p>
        </p:txBody>
      </p:sp>
      <p:sp>
        <p:nvSpPr>
          <p:cNvPr id="4" name="CuadroTexto 3"/>
          <p:cNvSpPr txBox="1"/>
          <p:nvPr/>
        </p:nvSpPr>
        <p:spPr>
          <a:xfrm>
            <a:off x="395536" y="1124744"/>
            <a:ext cx="5256584" cy="5047536"/>
          </a:xfrm>
          <a:prstGeom prst="rect">
            <a:avLst/>
          </a:prstGeom>
          <a:noFill/>
        </p:spPr>
        <p:txBody>
          <a:bodyPr wrap="square" rtlCol="0">
            <a:spAutoFit/>
          </a:bodyPr>
          <a:lstStyle/>
          <a:p>
            <a:pPr algn="just"/>
            <a:endParaRPr lang="es-MX" dirty="0"/>
          </a:p>
          <a:p>
            <a:pPr marL="285750" indent="-285750" algn="just">
              <a:buFont typeface="Arial" panose="020B0604020202020204" pitchFamily="34" charset="0"/>
              <a:buChar char="•"/>
            </a:pPr>
            <a:endParaRPr lang="es-MX" sz="1600" dirty="0"/>
          </a:p>
          <a:p>
            <a:pPr marL="285750" indent="-285750" algn="just">
              <a:buFont typeface="Arial" panose="020B0604020202020204" pitchFamily="34" charset="0"/>
              <a:buChar char="•"/>
            </a:pPr>
            <a:r>
              <a:rPr lang="es-MX" dirty="0"/>
              <a:t>Deberá constituirse conforme a las leyes mexicanas. </a:t>
            </a:r>
          </a:p>
          <a:p>
            <a:pPr marL="285750" indent="-285750" algn="just">
              <a:buFont typeface="Arial" panose="020B0604020202020204" pitchFamily="34" charset="0"/>
              <a:buChar char="•"/>
            </a:pPr>
            <a:endParaRPr lang="es-MX" dirty="0"/>
          </a:p>
          <a:p>
            <a:pPr marL="285750" indent="-285750" algn="just">
              <a:buFont typeface="Arial" panose="020B0604020202020204" pitchFamily="34" charset="0"/>
              <a:buChar char="•"/>
            </a:pPr>
            <a:r>
              <a:rPr lang="es-MX" dirty="0"/>
              <a:t>Deberá acompañar los proyectos de estatutos sociales de la Sociedad de Propósito Especifico que se pretenda constituir.  </a:t>
            </a:r>
          </a:p>
          <a:p>
            <a:pPr algn="just"/>
            <a:endParaRPr lang="es-MX" dirty="0"/>
          </a:p>
          <a:p>
            <a:pPr marL="285750" indent="-285750" algn="just">
              <a:buFont typeface="Arial" panose="020B0604020202020204" pitchFamily="34" charset="0"/>
              <a:buChar char="•"/>
            </a:pPr>
            <a:r>
              <a:rPr lang="es-MX" dirty="0"/>
              <a:t>El Licitante deberá ser </a:t>
            </a:r>
            <a:r>
              <a:rPr lang="es-ES_tradnl" dirty="0"/>
              <a:t>propietario directo de al menos el 80% de su capital social de la Sociedad, el cual será la entidad que suscribirá el Contrato como Vendedor. </a:t>
            </a:r>
          </a:p>
          <a:p>
            <a:pPr algn="just"/>
            <a:endParaRPr lang="es-MX" dirty="0"/>
          </a:p>
          <a:p>
            <a:pPr marL="285750" indent="-285750" algn="just">
              <a:buFont typeface="Arial" panose="020B0604020202020204" pitchFamily="34" charset="0"/>
              <a:buChar char="•"/>
            </a:pPr>
            <a:r>
              <a:rPr lang="es-MX" dirty="0"/>
              <a:t>Deberá señalar cuántas Sociedades de Propósito Específico pretende constituir, y especificar para qué Ofertas de Venta será cada una de ellas.</a:t>
            </a:r>
          </a:p>
          <a:p>
            <a:pPr marL="0" lvl="2" algn="just"/>
            <a:endParaRPr lang="es-ES_tradnl" dirty="0"/>
          </a:p>
        </p:txBody>
      </p:sp>
      <p:pic>
        <p:nvPicPr>
          <p:cNvPr id="5" name="Imagen 4" descr="Resultado de imagen para estatutos sociales"/>
          <p:cNvPicPr/>
          <p:nvPr/>
        </p:nvPicPr>
        <p:blipFill rotWithShape="1">
          <a:blip r:embed="rId2" cstate="print">
            <a:extLst>
              <a:ext uri="{28A0092B-C50C-407E-A947-70E740481C1C}">
                <a14:useLocalDpi xmlns:a14="http://schemas.microsoft.com/office/drawing/2010/main" val="0"/>
              </a:ext>
            </a:extLst>
          </a:blip>
          <a:srcRect t="25288"/>
          <a:stretch/>
        </p:blipFill>
        <p:spPr bwMode="auto">
          <a:xfrm>
            <a:off x="5890991" y="1556792"/>
            <a:ext cx="2592288" cy="2238793"/>
          </a:xfrm>
          <a:prstGeom prst="rect">
            <a:avLst/>
          </a:prstGeom>
          <a:noFill/>
          <a:ln>
            <a:noFill/>
          </a:ln>
          <a:extLst>
            <a:ext uri="{53640926-AAD7-44D8-BBD7-CCE9431645EC}">
              <a14:shadowObscured xmlns:a14="http://schemas.microsoft.com/office/drawing/2010/main"/>
            </a:ext>
          </a:extLst>
        </p:spPr>
      </p:pic>
      <p:pic>
        <p:nvPicPr>
          <p:cNvPr id="6" name="Imagen 5"/>
          <p:cNvPicPr>
            <a:picLocks noChangeAspect="1"/>
          </p:cNvPicPr>
          <p:nvPr/>
        </p:nvPicPr>
        <p:blipFill>
          <a:blip r:embed="rId3"/>
          <a:stretch>
            <a:fillRect/>
          </a:stretch>
        </p:blipFill>
        <p:spPr>
          <a:xfrm>
            <a:off x="5899943" y="4005064"/>
            <a:ext cx="2672706" cy="1870894"/>
          </a:xfrm>
          <a:prstGeom prst="rect">
            <a:avLst/>
          </a:prstGeom>
        </p:spPr>
      </p:pic>
    </p:spTree>
    <p:extLst>
      <p:ext uri="{BB962C8B-B14F-4D97-AF65-F5344CB8AC3E}">
        <p14:creationId xmlns:p14="http://schemas.microsoft.com/office/powerpoint/2010/main" val="212458853"/>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a:xfrm>
            <a:off x="755576" y="2780928"/>
            <a:ext cx="7772400" cy="1470025"/>
          </a:xfrm>
        </p:spPr>
        <p:txBody>
          <a:bodyPr>
            <a:normAutofit/>
          </a:bodyPr>
          <a:lstStyle/>
          <a:p>
            <a:r>
              <a:rPr lang="es-MX" dirty="0"/>
              <a:t>Capacidad Financiera</a:t>
            </a:r>
          </a:p>
        </p:txBody>
      </p:sp>
    </p:spTree>
    <p:extLst>
      <p:ext uri="{BB962C8B-B14F-4D97-AF65-F5344CB8AC3E}">
        <p14:creationId xmlns:p14="http://schemas.microsoft.com/office/powerpoint/2010/main" val="401012894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rma libre 4"/>
          <p:cNvSpPr/>
          <p:nvPr/>
        </p:nvSpPr>
        <p:spPr>
          <a:xfrm>
            <a:off x="1973402" y="2736027"/>
            <a:ext cx="2034015" cy="2034015"/>
          </a:xfrm>
          <a:custGeom>
            <a:avLst/>
            <a:gdLst>
              <a:gd name="connsiteX0" fmla="*/ 0 w 2034015"/>
              <a:gd name="connsiteY0" fmla="*/ 1017008 h 2034015"/>
              <a:gd name="connsiteX1" fmla="*/ 1017008 w 2034015"/>
              <a:gd name="connsiteY1" fmla="*/ 0 h 2034015"/>
              <a:gd name="connsiteX2" fmla="*/ 2034016 w 2034015"/>
              <a:gd name="connsiteY2" fmla="*/ 1017008 h 2034015"/>
              <a:gd name="connsiteX3" fmla="*/ 1017008 w 2034015"/>
              <a:gd name="connsiteY3" fmla="*/ 2034016 h 2034015"/>
              <a:gd name="connsiteX4" fmla="*/ 0 w 2034015"/>
              <a:gd name="connsiteY4" fmla="*/ 1017008 h 20340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34015" h="2034015">
                <a:moveTo>
                  <a:pt x="0" y="1017008"/>
                </a:moveTo>
                <a:cubicBezTo>
                  <a:pt x="0" y="455330"/>
                  <a:pt x="455330" y="0"/>
                  <a:pt x="1017008" y="0"/>
                </a:cubicBezTo>
                <a:cubicBezTo>
                  <a:pt x="1578686" y="0"/>
                  <a:pt x="2034016" y="455330"/>
                  <a:pt x="2034016" y="1017008"/>
                </a:cubicBezTo>
                <a:cubicBezTo>
                  <a:pt x="2034016" y="1578686"/>
                  <a:pt x="1578686" y="2034016"/>
                  <a:pt x="1017008" y="2034016"/>
                </a:cubicBezTo>
                <a:cubicBezTo>
                  <a:pt x="455330" y="2034016"/>
                  <a:pt x="0" y="1578686"/>
                  <a:pt x="0" y="1017008"/>
                </a:cubicBezTo>
                <a:close/>
              </a:path>
            </a:pathLst>
          </a:custGeom>
          <a:blipFill>
            <a:blip r:embed="rId2"/>
            <a:stretch>
              <a:fillRect/>
            </a:stretch>
          </a:blipFill>
        </p:spPr>
        <p:style>
          <a:lnRef idx="2">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txBody>
          <a:bodyPr spcFirstLastPara="0" vert="horz" wrap="square" lIns="380425" tIns="380425" rIns="380425" bIns="380425" numCol="1" spcCol="1270" anchor="ctr" anchorCtr="0">
            <a:noAutofit/>
          </a:bodyPr>
          <a:lstStyle/>
          <a:p>
            <a:pPr lvl="0" algn="ctr" defTabSz="2889250">
              <a:lnSpc>
                <a:spcPct val="90000"/>
              </a:lnSpc>
              <a:spcBef>
                <a:spcPct val="0"/>
              </a:spcBef>
              <a:spcAft>
                <a:spcPct val="35000"/>
              </a:spcAft>
            </a:pPr>
            <a:endParaRPr lang="es-MX" sz="6500" kern="1200" dirty="0"/>
          </a:p>
        </p:txBody>
      </p:sp>
      <p:sp>
        <p:nvSpPr>
          <p:cNvPr id="6" name="Forma libre 5"/>
          <p:cNvSpPr/>
          <p:nvPr/>
        </p:nvSpPr>
        <p:spPr>
          <a:xfrm>
            <a:off x="2481906" y="1414427"/>
            <a:ext cx="1017007" cy="1017007"/>
          </a:xfrm>
          <a:custGeom>
            <a:avLst/>
            <a:gdLst>
              <a:gd name="connsiteX0" fmla="*/ 0 w 1017007"/>
              <a:gd name="connsiteY0" fmla="*/ 508504 h 1017007"/>
              <a:gd name="connsiteX1" fmla="*/ 508504 w 1017007"/>
              <a:gd name="connsiteY1" fmla="*/ 0 h 1017007"/>
              <a:gd name="connsiteX2" fmla="*/ 1017008 w 1017007"/>
              <a:gd name="connsiteY2" fmla="*/ 508504 h 1017007"/>
              <a:gd name="connsiteX3" fmla="*/ 508504 w 1017007"/>
              <a:gd name="connsiteY3" fmla="*/ 1017008 h 1017007"/>
              <a:gd name="connsiteX4" fmla="*/ 0 w 1017007"/>
              <a:gd name="connsiteY4" fmla="*/ 508504 h 10170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7007" h="1017007">
                <a:moveTo>
                  <a:pt x="0" y="508504"/>
                </a:moveTo>
                <a:cubicBezTo>
                  <a:pt x="0" y="227665"/>
                  <a:pt x="227665" y="0"/>
                  <a:pt x="508504" y="0"/>
                </a:cubicBezTo>
                <a:cubicBezTo>
                  <a:pt x="789343" y="0"/>
                  <a:pt x="1017008" y="227665"/>
                  <a:pt x="1017008" y="508504"/>
                </a:cubicBezTo>
                <a:cubicBezTo>
                  <a:pt x="1017008" y="789343"/>
                  <a:pt x="789343" y="1017008"/>
                  <a:pt x="508504" y="1017008"/>
                </a:cubicBezTo>
                <a:cubicBezTo>
                  <a:pt x="227665" y="1017008"/>
                  <a:pt x="0" y="789343"/>
                  <a:pt x="0" y="508504"/>
                </a:cubicBezTo>
                <a:close/>
              </a:path>
            </a:pathLst>
          </a:custGeom>
          <a:solidFill>
            <a:schemeClr val="accent1">
              <a:hueOff val="0"/>
              <a:satOff val="0"/>
              <a:lumOff val="0"/>
              <a:alpha val="50000"/>
            </a:schemeClr>
          </a:solidFill>
        </p:spPr>
        <p:style>
          <a:lnRef idx="2">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txBody>
          <a:bodyPr spcFirstLastPara="0" vert="horz" wrap="square" lIns="160367" tIns="160367" rIns="160367" bIns="160367" numCol="1" spcCol="1270" anchor="ctr" anchorCtr="0">
            <a:noAutofit/>
          </a:bodyPr>
          <a:lstStyle/>
          <a:p>
            <a:pPr lvl="0" algn="ctr" defTabSz="400050">
              <a:lnSpc>
                <a:spcPct val="90000"/>
              </a:lnSpc>
              <a:spcBef>
                <a:spcPct val="0"/>
              </a:spcBef>
              <a:spcAft>
                <a:spcPct val="35000"/>
              </a:spcAft>
            </a:pPr>
            <a:r>
              <a:rPr lang="es-MX" sz="900" kern="1200" dirty="0"/>
              <a:t>Convocatoria</a:t>
            </a:r>
          </a:p>
        </p:txBody>
      </p:sp>
      <p:sp>
        <p:nvSpPr>
          <p:cNvPr id="7" name="Forma libre 6"/>
          <p:cNvSpPr/>
          <p:nvPr/>
        </p:nvSpPr>
        <p:spPr>
          <a:xfrm>
            <a:off x="3275958" y="1595665"/>
            <a:ext cx="1017007" cy="1017007"/>
          </a:xfrm>
          <a:custGeom>
            <a:avLst/>
            <a:gdLst>
              <a:gd name="connsiteX0" fmla="*/ 0 w 1017007"/>
              <a:gd name="connsiteY0" fmla="*/ 508504 h 1017007"/>
              <a:gd name="connsiteX1" fmla="*/ 508504 w 1017007"/>
              <a:gd name="connsiteY1" fmla="*/ 0 h 1017007"/>
              <a:gd name="connsiteX2" fmla="*/ 1017008 w 1017007"/>
              <a:gd name="connsiteY2" fmla="*/ 508504 h 1017007"/>
              <a:gd name="connsiteX3" fmla="*/ 508504 w 1017007"/>
              <a:gd name="connsiteY3" fmla="*/ 1017008 h 1017007"/>
              <a:gd name="connsiteX4" fmla="*/ 0 w 1017007"/>
              <a:gd name="connsiteY4" fmla="*/ 508504 h 10170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7007" h="1017007">
                <a:moveTo>
                  <a:pt x="0" y="508504"/>
                </a:moveTo>
                <a:cubicBezTo>
                  <a:pt x="0" y="227665"/>
                  <a:pt x="227665" y="0"/>
                  <a:pt x="508504" y="0"/>
                </a:cubicBezTo>
                <a:cubicBezTo>
                  <a:pt x="789343" y="0"/>
                  <a:pt x="1017008" y="227665"/>
                  <a:pt x="1017008" y="508504"/>
                </a:cubicBezTo>
                <a:cubicBezTo>
                  <a:pt x="1017008" y="789343"/>
                  <a:pt x="789343" y="1017008"/>
                  <a:pt x="508504" y="1017008"/>
                </a:cubicBezTo>
                <a:cubicBezTo>
                  <a:pt x="227665" y="1017008"/>
                  <a:pt x="0" y="789343"/>
                  <a:pt x="0" y="508504"/>
                </a:cubicBezTo>
                <a:close/>
              </a:path>
            </a:pathLst>
          </a:custGeom>
          <a:solidFill>
            <a:schemeClr val="accent2">
              <a:alpha val="50000"/>
            </a:schemeClr>
          </a:solidFill>
        </p:spPr>
        <p:style>
          <a:lnRef idx="2">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txBody>
          <a:bodyPr spcFirstLastPara="0" vert="horz" wrap="square" lIns="160367" tIns="160367" rIns="160367" bIns="160367" numCol="1" spcCol="1270" anchor="ctr" anchorCtr="0">
            <a:noAutofit/>
          </a:bodyPr>
          <a:lstStyle/>
          <a:p>
            <a:pPr lvl="0" algn="ctr" defTabSz="400050">
              <a:lnSpc>
                <a:spcPct val="90000"/>
              </a:lnSpc>
              <a:spcBef>
                <a:spcPct val="0"/>
              </a:spcBef>
              <a:spcAft>
                <a:spcPct val="35000"/>
              </a:spcAft>
            </a:pPr>
            <a:r>
              <a:rPr lang="es-MX" sz="900" kern="1200" dirty="0"/>
              <a:t>Publicación de Bases</a:t>
            </a:r>
          </a:p>
        </p:txBody>
      </p:sp>
      <p:sp>
        <p:nvSpPr>
          <p:cNvPr id="8" name="Forma libre 7"/>
          <p:cNvSpPr/>
          <p:nvPr/>
        </p:nvSpPr>
        <p:spPr>
          <a:xfrm>
            <a:off x="3912738" y="2103480"/>
            <a:ext cx="1017007" cy="1017007"/>
          </a:xfrm>
          <a:custGeom>
            <a:avLst/>
            <a:gdLst>
              <a:gd name="connsiteX0" fmla="*/ 0 w 1017007"/>
              <a:gd name="connsiteY0" fmla="*/ 508504 h 1017007"/>
              <a:gd name="connsiteX1" fmla="*/ 508504 w 1017007"/>
              <a:gd name="connsiteY1" fmla="*/ 0 h 1017007"/>
              <a:gd name="connsiteX2" fmla="*/ 1017008 w 1017007"/>
              <a:gd name="connsiteY2" fmla="*/ 508504 h 1017007"/>
              <a:gd name="connsiteX3" fmla="*/ 508504 w 1017007"/>
              <a:gd name="connsiteY3" fmla="*/ 1017008 h 1017007"/>
              <a:gd name="connsiteX4" fmla="*/ 0 w 1017007"/>
              <a:gd name="connsiteY4" fmla="*/ 508504 h 10170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7007" h="1017007">
                <a:moveTo>
                  <a:pt x="0" y="508504"/>
                </a:moveTo>
                <a:cubicBezTo>
                  <a:pt x="0" y="227665"/>
                  <a:pt x="227665" y="0"/>
                  <a:pt x="508504" y="0"/>
                </a:cubicBezTo>
                <a:cubicBezTo>
                  <a:pt x="789343" y="0"/>
                  <a:pt x="1017008" y="227665"/>
                  <a:pt x="1017008" y="508504"/>
                </a:cubicBezTo>
                <a:cubicBezTo>
                  <a:pt x="1017008" y="789343"/>
                  <a:pt x="789343" y="1017008"/>
                  <a:pt x="508504" y="1017008"/>
                </a:cubicBezTo>
                <a:cubicBezTo>
                  <a:pt x="227665" y="1017008"/>
                  <a:pt x="0" y="789343"/>
                  <a:pt x="0" y="508504"/>
                </a:cubicBezTo>
                <a:close/>
              </a:path>
            </a:pathLst>
          </a:custGeom>
          <a:solidFill>
            <a:schemeClr val="accent3">
              <a:alpha val="50000"/>
            </a:schemeClr>
          </a:solidFill>
        </p:spPr>
        <p:style>
          <a:lnRef idx="2">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txBody>
          <a:bodyPr spcFirstLastPara="0" vert="horz" wrap="square" lIns="160367" tIns="160367" rIns="160367" bIns="160367" numCol="1" spcCol="1270" anchor="ctr" anchorCtr="0">
            <a:noAutofit/>
          </a:bodyPr>
          <a:lstStyle/>
          <a:p>
            <a:pPr lvl="0" algn="ctr" defTabSz="400050">
              <a:lnSpc>
                <a:spcPct val="90000"/>
              </a:lnSpc>
              <a:spcBef>
                <a:spcPct val="0"/>
              </a:spcBef>
              <a:spcAft>
                <a:spcPct val="35000"/>
              </a:spcAft>
            </a:pPr>
            <a:r>
              <a:rPr lang="es-MX" sz="900" kern="1200" dirty="0"/>
              <a:t>Periodo de Pagos</a:t>
            </a:r>
          </a:p>
        </p:txBody>
      </p:sp>
      <p:sp>
        <p:nvSpPr>
          <p:cNvPr id="9" name="Forma libre 8"/>
          <p:cNvSpPr/>
          <p:nvPr/>
        </p:nvSpPr>
        <p:spPr>
          <a:xfrm>
            <a:off x="4266125" y="2837295"/>
            <a:ext cx="1017007" cy="1017007"/>
          </a:xfrm>
          <a:custGeom>
            <a:avLst/>
            <a:gdLst>
              <a:gd name="connsiteX0" fmla="*/ 0 w 1017007"/>
              <a:gd name="connsiteY0" fmla="*/ 508504 h 1017007"/>
              <a:gd name="connsiteX1" fmla="*/ 508504 w 1017007"/>
              <a:gd name="connsiteY1" fmla="*/ 0 h 1017007"/>
              <a:gd name="connsiteX2" fmla="*/ 1017008 w 1017007"/>
              <a:gd name="connsiteY2" fmla="*/ 508504 h 1017007"/>
              <a:gd name="connsiteX3" fmla="*/ 508504 w 1017007"/>
              <a:gd name="connsiteY3" fmla="*/ 1017008 h 1017007"/>
              <a:gd name="connsiteX4" fmla="*/ 0 w 1017007"/>
              <a:gd name="connsiteY4" fmla="*/ 508504 h 10170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7007" h="1017007">
                <a:moveTo>
                  <a:pt x="0" y="508504"/>
                </a:moveTo>
                <a:cubicBezTo>
                  <a:pt x="0" y="227665"/>
                  <a:pt x="227665" y="0"/>
                  <a:pt x="508504" y="0"/>
                </a:cubicBezTo>
                <a:cubicBezTo>
                  <a:pt x="789343" y="0"/>
                  <a:pt x="1017008" y="227665"/>
                  <a:pt x="1017008" y="508504"/>
                </a:cubicBezTo>
                <a:cubicBezTo>
                  <a:pt x="1017008" y="789343"/>
                  <a:pt x="789343" y="1017008"/>
                  <a:pt x="508504" y="1017008"/>
                </a:cubicBezTo>
                <a:cubicBezTo>
                  <a:pt x="227665" y="1017008"/>
                  <a:pt x="0" y="789343"/>
                  <a:pt x="0" y="508504"/>
                </a:cubicBezTo>
                <a:close/>
              </a:path>
            </a:pathLst>
          </a:custGeom>
          <a:solidFill>
            <a:schemeClr val="accent4">
              <a:alpha val="50000"/>
            </a:schemeClr>
          </a:solidFill>
        </p:spPr>
        <p:style>
          <a:lnRef idx="2">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txBody>
          <a:bodyPr spcFirstLastPara="0" vert="horz" wrap="square" lIns="160367" tIns="160367" rIns="160367" bIns="160367" numCol="1" spcCol="1270" anchor="ctr" anchorCtr="0">
            <a:noAutofit/>
          </a:bodyPr>
          <a:lstStyle/>
          <a:p>
            <a:pPr lvl="0" algn="ctr" defTabSz="400050">
              <a:lnSpc>
                <a:spcPct val="90000"/>
              </a:lnSpc>
              <a:spcBef>
                <a:spcPct val="0"/>
              </a:spcBef>
              <a:spcAft>
                <a:spcPct val="35000"/>
              </a:spcAft>
            </a:pPr>
            <a:r>
              <a:rPr lang="es-MX" sz="900" kern="1200" dirty="0"/>
              <a:t>Junta de Aclaraciones</a:t>
            </a:r>
          </a:p>
        </p:txBody>
      </p:sp>
      <p:sp>
        <p:nvSpPr>
          <p:cNvPr id="10" name="Forma libre 9"/>
          <p:cNvSpPr/>
          <p:nvPr/>
        </p:nvSpPr>
        <p:spPr>
          <a:xfrm>
            <a:off x="4266125" y="3651768"/>
            <a:ext cx="1017007" cy="1017007"/>
          </a:xfrm>
          <a:custGeom>
            <a:avLst/>
            <a:gdLst>
              <a:gd name="connsiteX0" fmla="*/ 0 w 1017007"/>
              <a:gd name="connsiteY0" fmla="*/ 508504 h 1017007"/>
              <a:gd name="connsiteX1" fmla="*/ 508504 w 1017007"/>
              <a:gd name="connsiteY1" fmla="*/ 0 h 1017007"/>
              <a:gd name="connsiteX2" fmla="*/ 1017008 w 1017007"/>
              <a:gd name="connsiteY2" fmla="*/ 508504 h 1017007"/>
              <a:gd name="connsiteX3" fmla="*/ 508504 w 1017007"/>
              <a:gd name="connsiteY3" fmla="*/ 1017008 h 1017007"/>
              <a:gd name="connsiteX4" fmla="*/ 0 w 1017007"/>
              <a:gd name="connsiteY4" fmla="*/ 508504 h 10170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7007" h="1017007">
                <a:moveTo>
                  <a:pt x="0" y="508504"/>
                </a:moveTo>
                <a:cubicBezTo>
                  <a:pt x="0" y="227665"/>
                  <a:pt x="227665" y="0"/>
                  <a:pt x="508504" y="0"/>
                </a:cubicBezTo>
                <a:cubicBezTo>
                  <a:pt x="789343" y="0"/>
                  <a:pt x="1017008" y="227665"/>
                  <a:pt x="1017008" y="508504"/>
                </a:cubicBezTo>
                <a:cubicBezTo>
                  <a:pt x="1017008" y="789343"/>
                  <a:pt x="789343" y="1017008"/>
                  <a:pt x="508504" y="1017008"/>
                </a:cubicBezTo>
                <a:cubicBezTo>
                  <a:pt x="227665" y="1017008"/>
                  <a:pt x="0" y="789343"/>
                  <a:pt x="0" y="508504"/>
                </a:cubicBezTo>
                <a:close/>
              </a:path>
            </a:pathLst>
          </a:custGeom>
          <a:solidFill>
            <a:schemeClr val="accent5">
              <a:alpha val="50000"/>
            </a:schemeClr>
          </a:solidFill>
        </p:spPr>
        <p:style>
          <a:lnRef idx="2">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txBody>
          <a:bodyPr spcFirstLastPara="0" vert="horz" wrap="square" lIns="160367" tIns="160367" rIns="160367" bIns="160367" numCol="1" spcCol="1270" anchor="ctr" anchorCtr="0">
            <a:noAutofit/>
          </a:bodyPr>
          <a:lstStyle/>
          <a:p>
            <a:pPr lvl="0" algn="ctr" defTabSz="400050">
              <a:lnSpc>
                <a:spcPct val="90000"/>
              </a:lnSpc>
              <a:spcBef>
                <a:spcPct val="0"/>
              </a:spcBef>
              <a:spcAft>
                <a:spcPct val="35000"/>
              </a:spcAft>
            </a:pPr>
            <a:r>
              <a:rPr lang="es-MX" sz="900" kern="1200" dirty="0"/>
              <a:t>Bases finales</a:t>
            </a:r>
          </a:p>
        </p:txBody>
      </p:sp>
      <p:sp>
        <p:nvSpPr>
          <p:cNvPr id="11" name="Forma libre 10"/>
          <p:cNvSpPr/>
          <p:nvPr/>
        </p:nvSpPr>
        <p:spPr>
          <a:xfrm>
            <a:off x="3912738" y="4385582"/>
            <a:ext cx="1017007" cy="1017007"/>
          </a:xfrm>
          <a:custGeom>
            <a:avLst/>
            <a:gdLst>
              <a:gd name="connsiteX0" fmla="*/ 0 w 1017007"/>
              <a:gd name="connsiteY0" fmla="*/ 508504 h 1017007"/>
              <a:gd name="connsiteX1" fmla="*/ 508504 w 1017007"/>
              <a:gd name="connsiteY1" fmla="*/ 0 h 1017007"/>
              <a:gd name="connsiteX2" fmla="*/ 1017008 w 1017007"/>
              <a:gd name="connsiteY2" fmla="*/ 508504 h 1017007"/>
              <a:gd name="connsiteX3" fmla="*/ 508504 w 1017007"/>
              <a:gd name="connsiteY3" fmla="*/ 1017008 h 1017007"/>
              <a:gd name="connsiteX4" fmla="*/ 0 w 1017007"/>
              <a:gd name="connsiteY4" fmla="*/ 508504 h 10170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7007" h="1017007">
                <a:moveTo>
                  <a:pt x="0" y="508504"/>
                </a:moveTo>
                <a:cubicBezTo>
                  <a:pt x="0" y="227665"/>
                  <a:pt x="227665" y="0"/>
                  <a:pt x="508504" y="0"/>
                </a:cubicBezTo>
                <a:cubicBezTo>
                  <a:pt x="789343" y="0"/>
                  <a:pt x="1017008" y="227665"/>
                  <a:pt x="1017008" y="508504"/>
                </a:cubicBezTo>
                <a:cubicBezTo>
                  <a:pt x="1017008" y="789343"/>
                  <a:pt x="789343" y="1017008"/>
                  <a:pt x="508504" y="1017008"/>
                </a:cubicBezTo>
                <a:cubicBezTo>
                  <a:pt x="227665" y="1017008"/>
                  <a:pt x="0" y="789343"/>
                  <a:pt x="0" y="508504"/>
                </a:cubicBezTo>
                <a:close/>
              </a:path>
            </a:pathLst>
          </a:custGeom>
          <a:solidFill>
            <a:schemeClr val="accent6">
              <a:alpha val="50000"/>
            </a:schemeClr>
          </a:solidFill>
        </p:spPr>
        <p:style>
          <a:lnRef idx="2">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txBody>
          <a:bodyPr spcFirstLastPara="0" vert="horz" wrap="square" lIns="160367" tIns="160367" rIns="160367" bIns="160367" numCol="1" spcCol="1270" anchor="ctr" anchorCtr="0">
            <a:noAutofit/>
          </a:bodyPr>
          <a:lstStyle/>
          <a:p>
            <a:pPr lvl="0" algn="ctr" defTabSz="400050">
              <a:lnSpc>
                <a:spcPct val="90000"/>
              </a:lnSpc>
              <a:spcBef>
                <a:spcPct val="0"/>
              </a:spcBef>
              <a:spcAft>
                <a:spcPct val="35000"/>
              </a:spcAft>
            </a:pPr>
            <a:r>
              <a:rPr lang="es-MX" sz="900" kern="1200" dirty="0"/>
              <a:t>Registro de Compradores</a:t>
            </a:r>
          </a:p>
        </p:txBody>
      </p:sp>
      <p:sp>
        <p:nvSpPr>
          <p:cNvPr id="12" name="Forma libre 11"/>
          <p:cNvSpPr/>
          <p:nvPr/>
        </p:nvSpPr>
        <p:spPr>
          <a:xfrm>
            <a:off x="3275958" y="4893398"/>
            <a:ext cx="1017007" cy="1017007"/>
          </a:xfrm>
          <a:custGeom>
            <a:avLst/>
            <a:gdLst>
              <a:gd name="connsiteX0" fmla="*/ 0 w 1017007"/>
              <a:gd name="connsiteY0" fmla="*/ 508504 h 1017007"/>
              <a:gd name="connsiteX1" fmla="*/ 508504 w 1017007"/>
              <a:gd name="connsiteY1" fmla="*/ 0 h 1017007"/>
              <a:gd name="connsiteX2" fmla="*/ 1017008 w 1017007"/>
              <a:gd name="connsiteY2" fmla="*/ 508504 h 1017007"/>
              <a:gd name="connsiteX3" fmla="*/ 508504 w 1017007"/>
              <a:gd name="connsiteY3" fmla="*/ 1017008 h 1017007"/>
              <a:gd name="connsiteX4" fmla="*/ 0 w 1017007"/>
              <a:gd name="connsiteY4" fmla="*/ 508504 h 10170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7007" h="1017007">
                <a:moveTo>
                  <a:pt x="0" y="508504"/>
                </a:moveTo>
                <a:cubicBezTo>
                  <a:pt x="0" y="227665"/>
                  <a:pt x="227665" y="0"/>
                  <a:pt x="508504" y="0"/>
                </a:cubicBezTo>
                <a:cubicBezTo>
                  <a:pt x="789343" y="0"/>
                  <a:pt x="1017008" y="227665"/>
                  <a:pt x="1017008" y="508504"/>
                </a:cubicBezTo>
                <a:cubicBezTo>
                  <a:pt x="1017008" y="789343"/>
                  <a:pt x="789343" y="1017008"/>
                  <a:pt x="508504" y="1017008"/>
                </a:cubicBezTo>
                <a:cubicBezTo>
                  <a:pt x="227665" y="1017008"/>
                  <a:pt x="0" y="789343"/>
                  <a:pt x="0" y="508504"/>
                </a:cubicBezTo>
                <a:close/>
              </a:path>
            </a:pathLst>
          </a:custGeom>
          <a:solidFill>
            <a:srgbClr val="FF0000">
              <a:alpha val="50000"/>
            </a:srgbClr>
          </a:solidFill>
        </p:spPr>
        <p:style>
          <a:lnRef idx="2">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txBody>
          <a:bodyPr spcFirstLastPara="0" vert="horz" wrap="square" lIns="160367" tIns="160367" rIns="160367" bIns="160367" numCol="1" spcCol="1270" anchor="ctr" anchorCtr="0">
            <a:noAutofit/>
          </a:bodyPr>
          <a:lstStyle/>
          <a:p>
            <a:pPr lvl="0" algn="ctr" defTabSz="400050">
              <a:lnSpc>
                <a:spcPct val="90000"/>
              </a:lnSpc>
              <a:spcBef>
                <a:spcPct val="0"/>
              </a:spcBef>
              <a:spcAft>
                <a:spcPct val="35000"/>
              </a:spcAft>
            </a:pPr>
            <a:r>
              <a:rPr lang="es-MX" sz="900" kern="1200" dirty="0"/>
              <a:t>Precios Máximo </a:t>
            </a:r>
          </a:p>
        </p:txBody>
      </p:sp>
      <p:sp>
        <p:nvSpPr>
          <p:cNvPr id="13" name="Forma libre 12"/>
          <p:cNvSpPr/>
          <p:nvPr/>
        </p:nvSpPr>
        <p:spPr>
          <a:xfrm>
            <a:off x="2481906" y="5074635"/>
            <a:ext cx="1017007" cy="1017007"/>
          </a:xfrm>
          <a:custGeom>
            <a:avLst/>
            <a:gdLst>
              <a:gd name="connsiteX0" fmla="*/ 0 w 1017007"/>
              <a:gd name="connsiteY0" fmla="*/ 508504 h 1017007"/>
              <a:gd name="connsiteX1" fmla="*/ 508504 w 1017007"/>
              <a:gd name="connsiteY1" fmla="*/ 0 h 1017007"/>
              <a:gd name="connsiteX2" fmla="*/ 1017008 w 1017007"/>
              <a:gd name="connsiteY2" fmla="*/ 508504 h 1017007"/>
              <a:gd name="connsiteX3" fmla="*/ 508504 w 1017007"/>
              <a:gd name="connsiteY3" fmla="*/ 1017008 h 1017007"/>
              <a:gd name="connsiteX4" fmla="*/ 0 w 1017007"/>
              <a:gd name="connsiteY4" fmla="*/ 508504 h 10170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7007" h="1017007">
                <a:moveTo>
                  <a:pt x="0" y="508504"/>
                </a:moveTo>
                <a:cubicBezTo>
                  <a:pt x="0" y="227665"/>
                  <a:pt x="227665" y="0"/>
                  <a:pt x="508504" y="0"/>
                </a:cubicBezTo>
                <a:cubicBezTo>
                  <a:pt x="789343" y="0"/>
                  <a:pt x="1017008" y="227665"/>
                  <a:pt x="1017008" y="508504"/>
                </a:cubicBezTo>
                <a:cubicBezTo>
                  <a:pt x="1017008" y="789343"/>
                  <a:pt x="789343" y="1017008"/>
                  <a:pt x="508504" y="1017008"/>
                </a:cubicBezTo>
                <a:cubicBezTo>
                  <a:pt x="227665" y="1017008"/>
                  <a:pt x="0" y="789343"/>
                  <a:pt x="0" y="508504"/>
                </a:cubicBezTo>
                <a:close/>
              </a:path>
            </a:pathLst>
          </a:custGeom>
          <a:solidFill>
            <a:srgbClr val="FFFF00">
              <a:alpha val="50000"/>
            </a:srgbClr>
          </a:solidFill>
        </p:spPr>
        <p:style>
          <a:lnRef idx="2">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txBody>
          <a:bodyPr spcFirstLastPara="0" vert="horz" wrap="square" lIns="160367" tIns="160367" rIns="160367" bIns="160367" numCol="1" spcCol="1270" anchor="ctr" anchorCtr="0">
            <a:noAutofit/>
          </a:bodyPr>
          <a:lstStyle/>
          <a:p>
            <a:pPr lvl="0" algn="ctr" defTabSz="400050">
              <a:lnSpc>
                <a:spcPct val="90000"/>
              </a:lnSpc>
              <a:spcBef>
                <a:spcPct val="0"/>
              </a:spcBef>
              <a:spcAft>
                <a:spcPct val="35000"/>
              </a:spcAft>
            </a:pPr>
            <a:r>
              <a:rPr lang="es-MX" sz="900" kern="1200" dirty="0"/>
              <a:t>Recepción de OC </a:t>
            </a:r>
          </a:p>
        </p:txBody>
      </p:sp>
      <p:sp>
        <p:nvSpPr>
          <p:cNvPr id="14" name="Forma libre 13"/>
          <p:cNvSpPr/>
          <p:nvPr/>
        </p:nvSpPr>
        <p:spPr>
          <a:xfrm>
            <a:off x="1687853" y="4893398"/>
            <a:ext cx="1017007" cy="1017007"/>
          </a:xfrm>
          <a:custGeom>
            <a:avLst/>
            <a:gdLst>
              <a:gd name="connsiteX0" fmla="*/ 0 w 1017007"/>
              <a:gd name="connsiteY0" fmla="*/ 508504 h 1017007"/>
              <a:gd name="connsiteX1" fmla="*/ 508504 w 1017007"/>
              <a:gd name="connsiteY1" fmla="*/ 0 h 1017007"/>
              <a:gd name="connsiteX2" fmla="*/ 1017008 w 1017007"/>
              <a:gd name="connsiteY2" fmla="*/ 508504 h 1017007"/>
              <a:gd name="connsiteX3" fmla="*/ 508504 w 1017007"/>
              <a:gd name="connsiteY3" fmla="*/ 1017008 h 1017007"/>
              <a:gd name="connsiteX4" fmla="*/ 0 w 1017007"/>
              <a:gd name="connsiteY4" fmla="*/ 508504 h 10170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7007" h="1017007">
                <a:moveTo>
                  <a:pt x="0" y="508504"/>
                </a:moveTo>
                <a:cubicBezTo>
                  <a:pt x="0" y="227665"/>
                  <a:pt x="227665" y="0"/>
                  <a:pt x="508504" y="0"/>
                </a:cubicBezTo>
                <a:cubicBezTo>
                  <a:pt x="789343" y="0"/>
                  <a:pt x="1017008" y="227665"/>
                  <a:pt x="1017008" y="508504"/>
                </a:cubicBezTo>
                <a:cubicBezTo>
                  <a:pt x="1017008" y="789343"/>
                  <a:pt x="789343" y="1017008"/>
                  <a:pt x="508504" y="1017008"/>
                </a:cubicBezTo>
                <a:cubicBezTo>
                  <a:pt x="227665" y="1017008"/>
                  <a:pt x="0" y="789343"/>
                  <a:pt x="0" y="508504"/>
                </a:cubicBezTo>
                <a:close/>
              </a:path>
            </a:pathLst>
          </a:custGeom>
          <a:solidFill>
            <a:srgbClr val="EC20CA">
              <a:alpha val="49804"/>
            </a:srgbClr>
          </a:solidFill>
        </p:spPr>
        <p:style>
          <a:lnRef idx="2">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txBody>
          <a:bodyPr spcFirstLastPara="0" vert="horz" wrap="square" lIns="160367" tIns="160367" rIns="160367" bIns="160367" numCol="1" spcCol="1270" anchor="ctr" anchorCtr="0">
            <a:noAutofit/>
          </a:bodyPr>
          <a:lstStyle/>
          <a:p>
            <a:pPr lvl="0" algn="ctr" defTabSz="400050">
              <a:lnSpc>
                <a:spcPct val="90000"/>
              </a:lnSpc>
              <a:spcBef>
                <a:spcPct val="0"/>
              </a:spcBef>
              <a:spcAft>
                <a:spcPct val="35000"/>
              </a:spcAft>
            </a:pPr>
            <a:r>
              <a:rPr lang="es-MX" sz="900" kern="1200" dirty="0"/>
              <a:t>Publicación de OC aceptada</a:t>
            </a:r>
          </a:p>
        </p:txBody>
      </p:sp>
      <p:sp>
        <p:nvSpPr>
          <p:cNvPr id="15" name="Forma libre 14"/>
          <p:cNvSpPr/>
          <p:nvPr/>
        </p:nvSpPr>
        <p:spPr>
          <a:xfrm>
            <a:off x="1051073" y="4385582"/>
            <a:ext cx="1017007" cy="1017007"/>
          </a:xfrm>
          <a:custGeom>
            <a:avLst/>
            <a:gdLst>
              <a:gd name="connsiteX0" fmla="*/ 0 w 1017007"/>
              <a:gd name="connsiteY0" fmla="*/ 508504 h 1017007"/>
              <a:gd name="connsiteX1" fmla="*/ 508504 w 1017007"/>
              <a:gd name="connsiteY1" fmla="*/ 0 h 1017007"/>
              <a:gd name="connsiteX2" fmla="*/ 1017008 w 1017007"/>
              <a:gd name="connsiteY2" fmla="*/ 508504 h 1017007"/>
              <a:gd name="connsiteX3" fmla="*/ 508504 w 1017007"/>
              <a:gd name="connsiteY3" fmla="*/ 1017008 h 1017007"/>
              <a:gd name="connsiteX4" fmla="*/ 0 w 1017007"/>
              <a:gd name="connsiteY4" fmla="*/ 508504 h 10170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7007" h="1017007">
                <a:moveTo>
                  <a:pt x="0" y="508504"/>
                </a:moveTo>
                <a:cubicBezTo>
                  <a:pt x="0" y="227665"/>
                  <a:pt x="227665" y="0"/>
                  <a:pt x="508504" y="0"/>
                </a:cubicBezTo>
                <a:cubicBezTo>
                  <a:pt x="789343" y="0"/>
                  <a:pt x="1017008" y="227665"/>
                  <a:pt x="1017008" y="508504"/>
                </a:cubicBezTo>
                <a:cubicBezTo>
                  <a:pt x="1017008" y="789343"/>
                  <a:pt x="789343" y="1017008"/>
                  <a:pt x="508504" y="1017008"/>
                </a:cubicBezTo>
                <a:cubicBezTo>
                  <a:pt x="227665" y="1017008"/>
                  <a:pt x="0" y="789343"/>
                  <a:pt x="0" y="508504"/>
                </a:cubicBezTo>
                <a:close/>
              </a:path>
            </a:pathLst>
          </a:custGeom>
          <a:solidFill>
            <a:schemeClr val="tx2">
              <a:alpha val="50000"/>
            </a:schemeClr>
          </a:solidFill>
        </p:spPr>
        <p:style>
          <a:lnRef idx="2">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txBody>
          <a:bodyPr spcFirstLastPara="0" vert="horz" wrap="square" lIns="160367" tIns="160367" rIns="160367" bIns="160367" numCol="1" spcCol="1270" anchor="ctr" anchorCtr="0">
            <a:noAutofit/>
          </a:bodyPr>
          <a:lstStyle/>
          <a:p>
            <a:pPr lvl="0" algn="ctr" defTabSz="400050">
              <a:lnSpc>
                <a:spcPct val="90000"/>
              </a:lnSpc>
              <a:spcBef>
                <a:spcPct val="0"/>
              </a:spcBef>
              <a:spcAft>
                <a:spcPct val="35000"/>
              </a:spcAft>
            </a:pPr>
            <a:r>
              <a:rPr lang="es-MX" sz="900" kern="1200" dirty="0"/>
              <a:t>% Umbral de productos</a:t>
            </a:r>
          </a:p>
        </p:txBody>
      </p:sp>
      <p:sp>
        <p:nvSpPr>
          <p:cNvPr id="16" name="Forma libre 15"/>
          <p:cNvSpPr/>
          <p:nvPr/>
        </p:nvSpPr>
        <p:spPr>
          <a:xfrm>
            <a:off x="697686" y="3651768"/>
            <a:ext cx="1017007" cy="1017007"/>
          </a:xfrm>
          <a:custGeom>
            <a:avLst/>
            <a:gdLst>
              <a:gd name="connsiteX0" fmla="*/ 0 w 1017007"/>
              <a:gd name="connsiteY0" fmla="*/ 508504 h 1017007"/>
              <a:gd name="connsiteX1" fmla="*/ 508504 w 1017007"/>
              <a:gd name="connsiteY1" fmla="*/ 0 h 1017007"/>
              <a:gd name="connsiteX2" fmla="*/ 1017008 w 1017007"/>
              <a:gd name="connsiteY2" fmla="*/ 508504 h 1017007"/>
              <a:gd name="connsiteX3" fmla="*/ 508504 w 1017007"/>
              <a:gd name="connsiteY3" fmla="*/ 1017008 h 1017007"/>
              <a:gd name="connsiteX4" fmla="*/ 0 w 1017007"/>
              <a:gd name="connsiteY4" fmla="*/ 508504 h 10170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7007" h="1017007">
                <a:moveTo>
                  <a:pt x="0" y="508504"/>
                </a:moveTo>
                <a:cubicBezTo>
                  <a:pt x="0" y="227665"/>
                  <a:pt x="227665" y="0"/>
                  <a:pt x="508504" y="0"/>
                </a:cubicBezTo>
                <a:cubicBezTo>
                  <a:pt x="789343" y="0"/>
                  <a:pt x="1017008" y="227665"/>
                  <a:pt x="1017008" y="508504"/>
                </a:cubicBezTo>
                <a:cubicBezTo>
                  <a:pt x="1017008" y="789343"/>
                  <a:pt x="789343" y="1017008"/>
                  <a:pt x="508504" y="1017008"/>
                </a:cubicBezTo>
                <a:cubicBezTo>
                  <a:pt x="227665" y="1017008"/>
                  <a:pt x="0" y="789343"/>
                  <a:pt x="0" y="508504"/>
                </a:cubicBezTo>
                <a:close/>
              </a:path>
            </a:pathLst>
          </a:custGeom>
        </p:spPr>
        <p:style>
          <a:lnRef idx="2">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txBody>
          <a:bodyPr spcFirstLastPara="0" vert="horz" wrap="square" lIns="160367" tIns="160367" rIns="160367" bIns="160367" numCol="1" spcCol="1270" anchor="ctr" anchorCtr="0">
            <a:noAutofit/>
          </a:bodyPr>
          <a:lstStyle/>
          <a:p>
            <a:pPr lvl="0" algn="ctr" defTabSz="400050">
              <a:lnSpc>
                <a:spcPct val="90000"/>
              </a:lnSpc>
              <a:spcBef>
                <a:spcPct val="0"/>
              </a:spcBef>
              <a:spcAft>
                <a:spcPct val="35000"/>
              </a:spcAft>
            </a:pPr>
            <a:r>
              <a:rPr lang="es-MX" sz="900" kern="1200" dirty="0"/>
              <a:t>Recepción de OV</a:t>
            </a:r>
          </a:p>
        </p:txBody>
      </p:sp>
      <p:sp>
        <p:nvSpPr>
          <p:cNvPr id="17" name="Forma libre 16"/>
          <p:cNvSpPr/>
          <p:nvPr/>
        </p:nvSpPr>
        <p:spPr>
          <a:xfrm>
            <a:off x="697686" y="2837295"/>
            <a:ext cx="1017007" cy="1017007"/>
          </a:xfrm>
          <a:custGeom>
            <a:avLst/>
            <a:gdLst>
              <a:gd name="connsiteX0" fmla="*/ 0 w 1017007"/>
              <a:gd name="connsiteY0" fmla="*/ 508504 h 1017007"/>
              <a:gd name="connsiteX1" fmla="*/ 508504 w 1017007"/>
              <a:gd name="connsiteY1" fmla="*/ 0 h 1017007"/>
              <a:gd name="connsiteX2" fmla="*/ 1017008 w 1017007"/>
              <a:gd name="connsiteY2" fmla="*/ 508504 h 1017007"/>
              <a:gd name="connsiteX3" fmla="*/ 508504 w 1017007"/>
              <a:gd name="connsiteY3" fmla="*/ 1017008 h 1017007"/>
              <a:gd name="connsiteX4" fmla="*/ 0 w 1017007"/>
              <a:gd name="connsiteY4" fmla="*/ 508504 h 10170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7007" h="1017007">
                <a:moveTo>
                  <a:pt x="0" y="508504"/>
                </a:moveTo>
                <a:cubicBezTo>
                  <a:pt x="0" y="227665"/>
                  <a:pt x="227665" y="0"/>
                  <a:pt x="508504" y="0"/>
                </a:cubicBezTo>
                <a:cubicBezTo>
                  <a:pt x="789343" y="0"/>
                  <a:pt x="1017008" y="227665"/>
                  <a:pt x="1017008" y="508504"/>
                </a:cubicBezTo>
                <a:cubicBezTo>
                  <a:pt x="1017008" y="789343"/>
                  <a:pt x="789343" y="1017008"/>
                  <a:pt x="508504" y="1017008"/>
                </a:cubicBezTo>
                <a:cubicBezTo>
                  <a:pt x="227665" y="1017008"/>
                  <a:pt x="0" y="789343"/>
                  <a:pt x="0" y="508504"/>
                </a:cubicBezTo>
                <a:close/>
              </a:path>
            </a:pathLst>
          </a:custGeom>
          <a:solidFill>
            <a:schemeClr val="accent2">
              <a:alpha val="50000"/>
            </a:schemeClr>
          </a:solidFill>
        </p:spPr>
        <p:style>
          <a:lnRef idx="2">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txBody>
          <a:bodyPr spcFirstLastPara="0" vert="horz" wrap="square" lIns="160367" tIns="160367" rIns="160367" bIns="160367" numCol="1" spcCol="1270" anchor="ctr" anchorCtr="0">
            <a:noAutofit/>
          </a:bodyPr>
          <a:lstStyle/>
          <a:p>
            <a:pPr lvl="0" algn="ctr" defTabSz="400050">
              <a:lnSpc>
                <a:spcPct val="90000"/>
              </a:lnSpc>
              <a:spcBef>
                <a:spcPct val="0"/>
              </a:spcBef>
              <a:spcAft>
                <a:spcPct val="35000"/>
              </a:spcAft>
            </a:pPr>
            <a:r>
              <a:rPr lang="es-MX" sz="900" kern="1200" dirty="0"/>
              <a:t>Recepción de OE</a:t>
            </a:r>
          </a:p>
        </p:txBody>
      </p:sp>
      <p:sp>
        <p:nvSpPr>
          <p:cNvPr id="18" name="Forma libre 17"/>
          <p:cNvSpPr/>
          <p:nvPr/>
        </p:nvSpPr>
        <p:spPr>
          <a:xfrm>
            <a:off x="1051073" y="2103480"/>
            <a:ext cx="1017007" cy="1017007"/>
          </a:xfrm>
          <a:custGeom>
            <a:avLst/>
            <a:gdLst>
              <a:gd name="connsiteX0" fmla="*/ 0 w 1017007"/>
              <a:gd name="connsiteY0" fmla="*/ 508504 h 1017007"/>
              <a:gd name="connsiteX1" fmla="*/ 508504 w 1017007"/>
              <a:gd name="connsiteY1" fmla="*/ 0 h 1017007"/>
              <a:gd name="connsiteX2" fmla="*/ 1017008 w 1017007"/>
              <a:gd name="connsiteY2" fmla="*/ 508504 h 1017007"/>
              <a:gd name="connsiteX3" fmla="*/ 508504 w 1017007"/>
              <a:gd name="connsiteY3" fmla="*/ 1017008 h 1017007"/>
              <a:gd name="connsiteX4" fmla="*/ 0 w 1017007"/>
              <a:gd name="connsiteY4" fmla="*/ 508504 h 10170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7007" h="1017007">
                <a:moveTo>
                  <a:pt x="0" y="508504"/>
                </a:moveTo>
                <a:cubicBezTo>
                  <a:pt x="0" y="227665"/>
                  <a:pt x="227665" y="0"/>
                  <a:pt x="508504" y="0"/>
                </a:cubicBezTo>
                <a:cubicBezTo>
                  <a:pt x="789343" y="0"/>
                  <a:pt x="1017008" y="227665"/>
                  <a:pt x="1017008" y="508504"/>
                </a:cubicBezTo>
                <a:cubicBezTo>
                  <a:pt x="1017008" y="789343"/>
                  <a:pt x="789343" y="1017008"/>
                  <a:pt x="508504" y="1017008"/>
                </a:cubicBezTo>
                <a:cubicBezTo>
                  <a:pt x="227665" y="1017008"/>
                  <a:pt x="0" y="789343"/>
                  <a:pt x="0" y="508504"/>
                </a:cubicBezTo>
                <a:close/>
              </a:path>
            </a:pathLst>
          </a:custGeom>
          <a:solidFill>
            <a:schemeClr val="accent3">
              <a:alpha val="50000"/>
            </a:schemeClr>
          </a:solidFill>
        </p:spPr>
        <p:style>
          <a:lnRef idx="2">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txBody>
          <a:bodyPr spcFirstLastPara="0" vert="horz" wrap="square" lIns="160367" tIns="160367" rIns="160367" bIns="160367" numCol="1" spcCol="1270" anchor="ctr" anchorCtr="0">
            <a:noAutofit/>
          </a:bodyPr>
          <a:lstStyle/>
          <a:p>
            <a:pPr lvl="0" algn="ctr" defTabSz="400050">
              <a:lnSpc>
                <a:spcPct val="90000"/>
              </a:lnSpc>
              <a:spcBef>
                <a:spcPct val="0"/>
              </a:spcBef>
              <a:spcAft>
                <a:spcPct val="35000"/>
              </a:spcAft>
            </a:pPr>
            <a:r>
              <a:rPr lang="es-MX" sz="900" kern="1200" dirty="0"/>
              <a:t>Evaluación de OE</a:t>
            </a:r>
          </a:p>
        </p:txBody>
      </p:sp>
      <p:sp>
        <p:nvSpPr>
          <p:cNvPr id="19" name="Forma libre 18"/>
          <p:cNvSpPr/>
          <p:nvPr/>
        </p:nvSpPr>
        <p:spPr>
          <a:xfrm>
            <a:off x="1687853" y="1595665"/>
            <a:ext cx="1017007" cy="1017007"/>
          </a:xfrm>
          <a:custGeom>
            <a:avLst/>
            <a:gdLst>
              <a:gd name="connsiteX0" fmla="*/ 0 w 1017007"/>
              <a:gd name="connsiteY0" fmla="*/ 508504 h 1017007"/>
              <a:gd name="connsiteX1" fmla="*/ 508504 w 1017007"/>
              <a:gd name="connsiteY1" fmla="*/ 0 h 1017007"/>
              <a:gd name="connsiteX2" fmla="*/ 1017008 w 1017007"/>
              <a:gd name="connsiteY2" fmla="*/ 508504 h 1017007"/>
              <a:gd name="connsiteX3" fmla="*/ 508504 w 1017007"/>
              <a:gd name="connsiteY3" fmla="*/ 1017008 h 1017007"/>
              <a:gd name="connsiteX4" fmla="*/ 0 w 1017007"/>
              <a:gd name="connsiteY4" fmla="*/ 508504 h 10170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7007" h="1017007">
                <a:moveTo>
                  <a:pt x="0" y="508504"/>
                </a:moveTo>
                <a:cubicBezTo>
                  <a:pt x="0" y="227665"/>
                  <a:pt x="227665" y="0"/>
                  <a:pt x="508504" y="0"/>
                </a:cubicBezTo>
                <a:cubicBezTo>
                  <a:pt x="789343" y="0"/>
                  <a:pt x="1017008" y="227665"/>
                  <a:pt x="1017008" y="508504"/>
                </a:cubicBezTo>
                <a:cubicBezTo>
                  <a:pt x="1017008" y="789343"/>
                  <a:pt x="789343" y="1017008"/>
                  <a:pt x="508504" y="1017008"/>
                </a:cubicBezTo>
                <a:cubicBezTo>
                  <a:pt x="227665" y="1017008"/>
                  <a:pt x="0" y="789343"/>
                  <a:pt x="0" y="508504"/>
                </a:cubicBezTo>
                <a:close/>
              </a:path>
            </a:pathLst>
          </a:custGeom>
          <a:solidFill>
            <a:schemeClr val="accent4">
              <a:alpha val="50000"/>
            </a:schemeClr>
          </a:solidFill>
        </p:spPr>
        <p:style>
          <a:lnRef idx="2">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txBody>
          <a:bodyPr spcFirstLastPara="0" vert="horz" wrap="square" lIns="160367" tIns="160367" rIns="160367" bIns="160367" numCol="1" spcCol="1270" anchor="ctr" anchorCtr="0">
            <a:noAutofit/>
          </a:bodyPr>
          <a:lstStyle/>
          <a:p>
            <a:pPr lvl="0" algn="ctr" defTabSz="400050">
              <a:lnSpc>
                <a:spcPct val="90000"/>
              </a:lnSpc>
              <a:spcBef>
                <a:spcPct val="0"/>
              </a:spcBef>
              <a:spcAft>
                <a:spcPct val="35000"/>
              </a:spcAft>
            </a:pPr>
            <a:r>
              <a:rPr lang="es-MX" sz="900" kern="1200" dirty="0"/>
              <a:t>Fallo de la subasta</a:t>
            </a:r>
          </a:p>
        </p:txBody>
      </p:sp>
      <p:sp>
        <p:nvSpPr>
          <p:cNvPr id="20" name="CuadroTexto 19"/>
          <p:cNvSpPr txBox="1"/>
          <p:nvPr/>
        </p:nvSpPr>
        <p:spPr>
          <a:xfrm>
            <a:off x="4292966" y="1299927"/>
            <a:ext cx="4399140" cy="646331"/>
          </a:xfrm>
          <a:prstGeom prst="rect">
            <a:avLst/>
          </a:prstGeom>
          <a:noFill/>
        </p:spPr>
        <p:txBody>
          <a:bodyPr wrap="square" rtlCol="0">
            <a:spAutoFit/>
          </a:bodyPr>
          <a:lstStyle/>
          <a:p>
            <a:pPr marL="285750" indent="-285750" algn="just">
              <a:buFont typeface="Arial" panose="020B0604020202020204" pitchFamily="34" charset="0"/>
              <a:buChar char="•"/>
            </a:pPr>
            <a:r>
              <a:rPr lang="es-MX" dirty="0">
                <a:latin typeface="Arial" panose="020B0604020202020204" pitchFamily="34" charset="0"/>
                <a:cs typeface="Arial" panose="020B0604020202020204" pitchFamily="34" charset="0"/>
              </a:rPr>
              <a:t>Se pública el </a:t>
            </a:r>
            <a:r>
              <a:rPr lang="es-MX" b="1" dirty="0">
                <a:latin typeface="Arial" panose="020B0604020202020204" pitchFamily="34" charset="0"/>
                <a:cs typeface="Arial" panose="020B0604020202020204" pitchFamily="34" charset="0"/>
              </a:rPr>
              <a:t>% umbral</a:t>
            </a:r>
            <a:r>
              <a:rPr lang="es-MX" dirty="0">
                <a:latin typeface="Arial" panose="020B0604020202020204" pitchFamily="34" charset="0"/>
                <a:cs typeface="Arial" panose="020B0604020202020204" pitchFamily="34" charset="0"/>
              </a:rPr>
              <a:t> que es determinado por la CRE.</a:t>
            </a:r>
          </a:p>
        </p:txBody>
      </p:sp>
      <p:sp>
        <p:nvSpPr>
          <p:cNvPr id="21" name="CuadroTexto 20"/>
          <p:cNvSpPr txBox="1"/>
          <p:nvPr/>
        </p:nvSpPr>
        <p:spPr>
          <a:xfrm>
            <a:off x="5049457" y="1973739"/>
            <a:ext cx="3699007" cy="2308324"/>
          </a:xfrm>
          <a:prstGeom prst="rect">
            <a:avLst/>
          </a:prstGeom>
          <a:noFill/>
        </p:spPr>
        <p:txBody>
          <a:bodyPr wrap="square" rtlCol="0">
            <a:spAutoFit/>
          </a:bodyPr>
          <a:lstStyle/>
          <a:p>
            <a:pPr marL="285750" indent="-285750" algn="just">
              <a:buFont typeface="Arial" panose="020B0604020202020204" pitchFamily="34" charset="0"/>
              <a:buChar char="•"/>
            </a:pPr>
            <a:r>
              <a:rPr lang="es-MX" dirty="0">
                <a:latin typeface="Arial" panose="020B0604020202020204" pitchFamily="34" charset="0"/>
                <a:cs typeface="Arial" panose="020B0604020202020204" pitchFamily="34" charset="0"/>
              </a:rPr>
              <a:t>CENACE recibe por medio del sitio las OV, precalifica, solicita información complementaria, revisa recursos de reconsideración, recibe garantías de seriedad y en su caso emite las constancias de  precalificación. </a:t>
            </a:r>
          </a:p>
        </p:txBody>
      </p:sp>
      <p:sp>
        <p:nvSpPr>
          <p:cNvPr id="22" name="CuadroTexto 21"/>
          <p:cNvSpPr txBox="1"/>
          <p:nvPr/>
        </p:nvSpPr>
        <p:spPr>
          <a:xfrm>
            <a:off x="5277824" y="4293096"/>
            <a:ext cx="3414282" cy="646331"/>
          </a:xfrm>
          <a:prstGeom prst="rect">
            <a:avLst/>
          </a:prstGeom>
          <a:noFill/>
        </p:spPr>
        <p:txBody>
          <a:bodyPr wrap="square" rtlCol="0">
            <a:spAutoFit/>
          </a:bodyPr>
          <a:lstStyle/>
          <a:p>
            <a:pPr marL="285750" indent="-285750">
              <a:buFont typeface="Arial" panose="020B0604020202020204" pitchFamily="34" charset="0"/>
              <a:buChar char="•"/>
            </a:pPr>
            <a:r>
              <a:rPr lang="es-MX" dirty="0">
                <a:latin typeface="Arial" panose="020B0604020202020204" pitchFamily="34" charset="0"/>
                <a:cs typeface="Arial" panose="020B0604020202020204" pitchFamily="34" charset="0"/>
              </a:rPr>
              <a:t>CENACE recibe Ofertas Económicas.</a:t>
            </a:r>
          </a:p>
        </p:txBody>
      </p:sp>
      <p:sp>
        <p:nvSpPr>
          <p:cNvPr id="23" name="CuadroTexto 22"/>
          <p:cNvSpPr txBox="1"/>
          <p:nvPr/>
        </p:nvSpPr>
        <p:spPr>
          <a:xfrm>
            <a:off x="4864064" y="4941168"/>
            <a:ext cx="4028416" cy="923330"/>
          </a:xfrm>
          <a:prstGeom prst="rect">
            <a:avLst/>
          </a:prstGeom>
          <a:noFill/>
        </p:spPr>
        <p:txBody>
          <a:bodyPr wrap="square" rtlCol="0">
            <a:spAutoFit/>
          </a:bodyPr>
          <a:lstStyle/>
          <a:p>
            <a:pPr marL="285750" indent="-285750">
              <a:buFont typeface="Arial" panose="020B0604020202020204" pitchFamily="34" charset="0"/>
              <a:buChar char="•"/>
            </a:pPr>
            <a:r>
              <a:rPr lang="es-MX" dirty="0">
                <a:latin typeface="Arial" panose="020B0604020202020204" pitchFamily="34" charset="0"/>
                <a:cs typeface="Arial" panose="020B0604020202020204" pitchFamily="34" charset="0"/>
              </a:rPr>
              <a:t>CENACE procesa y evalúa las OC y las OV por medio de un modelo de optimización.</a:t>
            </a:r>
          </a:p>
        </p:txBody>
      </p:sp>
      <p:sp>
        <p:nvSpPr>
          <p:cNvPr id="24" name="CuadroTexto 23"/>
          <p:cNvSpPr txBox="1"/>
          <p:nvPr/>
        </p:nvSpPr>
        <p:spPr>
          <a:xfrm>
            <a:off x="3779912" y="5795972"/>
            <a:ext cx="5184576" cy="369332"/>
          </a:xfrm>
          <a:prstGeom prst="rect">
            <a:avLst/>
          </a:prstGeom>
          <a:noFill/>
        </p:spPr>
        <p:txBody>
          <a:bodyPr wrap="square" rtlCol="0">
            <a:spAutoFit/>
          </a:bodyPr>
          <a:lstStyle/>
          <a:p>
            <a:pPr marL="285750" indent="-285750">
              <a:buFont typeface="Arial" panose="020B0604020202020204" pitchFamily="34" charset="0"/>
              <a:buChar char="•"/>
            </a:pPr>
            <a:r>
              <a:rPr lang="es-MX" dirty="0">
                <a:latin typeface="Arial" panose="020B0604020202020204" pitchFamily="34" charset="0"/>
                <a:cs typeface="Arial" panose="020B0604020202020204" pitchFamily="34" charset="0"/>
              </a:rPr>
              <a:t>CENACE publica resultados de la SLP 2017.</a:t>
            </a:r>
          </a:p>
        </p:txBody>
      </p:sp>
      <p:sp>
        <p:nvSpPr>
          <p:cNvPr id="26" name="Rectángulo 25"/>
          <p:cNvSpPr/>
          <p:nvPr/>
        </p:nvSpPr>
        <p:spPr>
          <a:xfrm rot="19636116">
            <a:off x="2693033" y="3654248"/>
            <a:ext cx="1063112" cy="400110"/>
          </a:xfrm>
          <a:prstGeom prst="rect">
            <a:avLst/>
          </a:prstGeom>
          <a:noFill/>
        </p:spPr>
        <p:txBody>
          <a:bodyPr wrap="none" lIns="91440" tIns="45720" rIns="91440" bIns="45720">
            <a:spAutoFit/>
          </a:bodyPr>
          <a:lstStyle/>
          <a:p>
            <a:pPr algn="ctr"/>
            <a:r>
              <a:rPr lang="es-ES" sz="2000" dirty="0">
                <a:ln w="0"/>
                <a:effectLst>
                  <a:outerShdw blurRad="38100" dist="19050" dir="2700000" algn="tl" rotWithShape="0">
                    <a:schemeClr val="dk1">
                      <a:alpha val="40000"/>
                    </a:schemeClr>
                  </a:outerShdw>
                </a:effectLst>
              </a:rPr>
              <a:t>SLP2017</a:t>
            </a:r>
            <a:endParaRPr lang="es-ES" sz="2000" b="0" cap="none" spc="0" dirty="0">
              <a:ln w="0"/>
              <a:solidFill>
                <a:schemeClr val="tx1"/>
              </a:solidFill>
              <a:effectLst>
                <a:outerShdw blurRad="38100" dist="19050" dir="2700000" algn="tl" rotWithShape="0">
                  <a:schemeClr val="dk1">
                    <a:alpha val="40000"/>
                  </a:schemeClr>
                </a:outerShdw>
              </a:effectLst>
            </a:endParaRPr>
          </a:p>
        </p:txBody>
      </p:sp>
      <p:sp>
        <p:nvSpPr>
          <p:cNvPr id="27" name="Título 17"/>
          <p:cNvSpPr>
            <a:spLocks noGrp="1"/>
          </p:cNvSpPr>
          <p:nvPr>
            <p:ph type="title"/>
          </p:nvPr>
        </p:nvSpPr>
        <p:spPr>
          <a:xfrm>
            <a:off x="3419872" y="369740"/>
            <a:ext cx="5194920" cy="864096"/>
          </a:xfrm>
        </p:spPr>
        <p:txBody>
          <a:bodyPr/>
          <a:lstStyle/>
          <a:p>
            <a:r>
              <a:rPr lang="es-MX" dirty="0"/>
              <a:t>Proceso General de la Subasta</a:t>
            </a:r>
          </a:p>
        </p:txBody>
      </p:sp>
    </p:spTree>
    <p:extLst>
      <p:ext uri="{BB962C8B-B14F-4D97-AF65-F5344CB8AC3E}">
        <p14:creationId xmlns:p14="http://schemas.microsoft.com/office/powerpoint/2010/main" val="24155601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fade">
                                      <p:cBhvr>
                                        <p:cTn id="12" dur="1000"/>
                                        <p:tgtEl>
                                          <p:spTgt spid="21"/>
                                        </p:tgtEl>
                                      </p:cBhvr>
                                    </p:animEffect>
                                    <p:anim calcmode="lin" valueType="num">
                                      <p:cBhvr>
                                        <p:cTn id="13" dur="1000" fill="hold"/>
                                        <p:tgtEl>
                                          <p:spTgt spid="21"/>
                                        </p:tgtEl>
                                        <p:attrNameLst>
                                          <p:attrName>ppt_x</p:attrName>
                                        </p:attrNameLst>
                                      </p:cBhvr>
                                      <p:tavLst>
                                        <p:tav tm="0">
                                          <p:val>
                                            <p:strVal val="#ppt_x"/>
                                          </p:val>
                                        </p:tav>
                                        <p:tav tm="100000">
                                          <p:val>
                                            <p:strVal val="#ppt_x"/>
                                          </p:val>
                                        </p:tav>
                                      </p:tavLst>
                                    </p:anim>
                                    <p:anim calcmode="lin" valueType="num">
                                      <p:cBhvr>
                                        <p:cTn id="14"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fade">
                                      <p:cBhvr>
                                        <p:cTn id="19" dur="1000"/>
                                        <p:tgtEl>
                                          <p:spTgt spid="17"/>
                                        </p:tgtEl>
                                      </p:cBhvr>
                                    </p:animEffect>
                                    <p:anim calcmode="lin" valueType="num">
                                      <p:cBhvr>
                                        <p:cTn id="20" dur="1000" fill="hold"/>
                                        <p:tgtEl>
                                          <p:spTgt spid="17"/>
                                        </p:tgtEl>
                                        <p:attrNameLst>
                                          <p:attrName>ppt_x</p:attrName>
                                        </p:attrNameLst>
                                      </p:cBhvr>
                                      <p:tavLst>
                                        <p:tav tm="0">
                                          <p:val>
                                            <p:strVal val="#ppt_x"/>
                                          </p:val>
                                        </p:tav>
                                        <p:tav tm="100000">
                                          <p:val>
                                            <p:strVal val="#ppt_x"/>
                                          </p:val>
                                        </p:tav>
                                      </p:tavLst>
                                    </p:anim>
                                    <p:anim calcmode="lin" valueType="num">
                                      <p:cBhvr>
                                        <p:cTn id="21" dur="1000" fill="hold"/>
                                        <p:tgtEl>
                                          <p:spTgt spid="17"/>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22"/>
                                        </p:tgtEl>
                                        <p:attrNameLst>
                                          <p:attrName>style.visibility</p:attrName>
                                        </p:attrNameLst>
                                      </p:cBhvr>
                                      <p:to>
                                        <p:strVal val="visible"/>
                                      </p:to>
                                    </p:set>
                                    <p:animEffect transition="in" filter="fade">
                                      <p:cBhvr>
                                        <p:cTn id="24" dur="1000"/>
                                        <p:tgtEl>
                                          <p:spTgt spid="22"/>
                                        </p:tgtEl>
                                      </p:cBhvr>
                                    </p:animEffect>
                                    <p:anim calcmode="lin" valueType="num">
                                      <p:cBhvr>
                                        <p:cTn id="25" dur="1000" fill="hold"/>
                                        <p:tgtEl>
                                          <p:spTgt spid="22"/>
                                        </p:tgtEl>
                                        <p:attrNameLst>
                                          <p:attrName>ppt_x</p:attrName>
                                        </p:attrNameLst>
                                      </p:cBhvr>
                                      <p:tavLst>
                                        <p:tav tm="0">
                                          <p:val>
                                            <p:strVal val="#ppt_x"/>
                                          </p:val>
                                        </p:tav>
                                        <p:tav tm="100000">
                                          <p:val>
                                            <p:strVal val="#ppt_x"/>
                                          </p:val>
                                        </p:tav>
                                      </p:tavLst>
                                    </p:anim>
                                    <p:anim calcmode="lin" valueType="num">
                                      <p:cBhvr>
                                        <p:cTn id="26"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fade">
                                      <p:cBhvr>
                                        <p:cTn id="31" dur="1000"/>
                                        <p:tgtEl>
                                          <p:spTgt spid="18"/>
                                        </p:tgtEl>
                                      </p:cBhvr>
                                    </p:animEffect>
                                    <p:anim calcmode="lin" valueType="num">
                                      <p:cBhvr>
                                        <p:cTn id="32" dur="1000" fill="hold"/>
                                        <p:tgtEl>
                                          <p:spTgt spid="18"/>
                                        </p:tgtEl>
                                        <p:attrNameLst>
                                          <p:attrName>ppt_x</p:attrName>
                                        </p:attrNameLst>
                                      </p:cBhvr>
                                      <p:tavLst>
                                        <p:tav tm="0">
                                          <p:val>
                                            <p:strVal val="#ppt_x"/>
                                          </p:val>
                                        </p:tav>
                                        <p:tav tm="100000">
                                          <p:val>
                                            <p:strVal val="#ppt_x"/>
                                          </p:val>
                                        </p:tav>
                                      </p:tavLst>
                                    </p:anim>
                                    <p:anim calcmode="lin" valueType="num">
                                      <p:cBhvr>
                                        <p:cTn id="33" dur="1000" fill="hold"/>
                                        <p:tgtEl>
                                          <p:spTgt spid="18"/>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23"/>
                                        </p:tgtEl>
                                        <p:attrNameLst>
                                          <p:attrName>style.visibility</p:attrName>
                                        </p:attrNameLst>
                                      </p:cBhvr>
                                      <p:to>
                                        <p:strVal val="visible"/>
                                      </p:to>
                                    </p:set>
                                    <p:animEffect transition="in" filter="fade">
                                      <p:cBhvr>
                                        <p:cTn id="36" dur="1000"/>
                                        <p:tgtEl>
                                          <p:spTgt spid="23"/>
                                        </p:tgtEl>
                                      </p:cBhvr>
                                    </p:animEffect>
                                    <p:anim calcmode="lin" valueType="num">
                                      <p:cBhvr>
                                        <p:cTn id="37" dur="1000" fill="hold"/>
                                        <p:tgtEl>
                                          <p:spTgt spid="23"/>
                                        </p:tgtEl>
                                        <p:attrNameLst>
                                          <p:attrName>ppt_x</p:attrName>
                                        </p:attrNameLst>
                                      </p:cBhvr>
                                      <p:tavLst>
                                        <p:tav tm="0">
                                          <p:val>
                                            <p:strVal val="#ppt_x"/>
                                          </p:val>
                                        </p:tav>
                                        <p:tav tm="100000">
                                          <p:val>
                                            <p:strVal val="#ppt_x"/>
                                          </p:val>
                                        </p:tav>
                                      </p:tavLst>
                                    </p:anim>
                                    <p:anim calcmode="lin" valueType="num">
                                      <p:cBhvr>
                                        <p:cTn id="38"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grpId="0" nodeType="clickEffect">
                                  <p:stCondLst>
                                    <p:cond delay="0"/>
                                  </p:stCondLst>
                                  <p:childTnLst>
                                    <p:set>
                                      <p:cBhvr>
                                        <p:cTn id="42" dur="1" fill="hold">
                                          <p:stCondLst>
                                            <p:cond delay="0"/>
                                          </p:stCondLst>
                                        </p:cTn>
                                        <p:tgtEl>
                                          <p:spTgt spid="19"/>
                                        </p:tgtEl>
                                        <p:attrNameLst>
                                          <p:attrName>style.visibility</p:attrName>
                                        </p:attrNameLst>
                                      </p:cBhvr>
                                      <p:to>
                                        <p:strVal val="visible"/>
                                      </p:to>
                                    </p:set>
                                    <p:animEffect transition="in" filter="fade">
                                      <p:cBhvr>
                                        <p:cTn id="43" dur="1000"/>
                                        <p:tgtEl>
                                          <p:spTgt spid="19"/>
                                        </p:tgtEl>
                                      </p:cBhvr>
                                    </p:animEffect>
                                    <p:anim calcmode="lin" valueType="num">
                                      <p:cBhvr>
                                        <p:cTn id="44" dur="1000" fill="hold"/>
                                        <p:tgtEl>
                                          <p:spTgt spid="19"/>
                                        </p:tgtEl>
                                        <p:attrNameLst>
                                          <p:attrName>ppt_x</p:attrName>
                                        </p:attrNameLst>
                                      </p:cBhvr>
                                      <p:tavLst>
                                        <p:tav tm="0">
                                          <p:val>
                                            <p:strVal val="#ppt_x"/>
                                          </p:val>
                                        </p:tav>
                                        <p:tav tm="100000">
                                          <p:val>
                                            <p:strVal val="#ppt_x"/>
                                          </p:val>
                                        </p:tav>
                                      </p:tavLst>
                                    </p:anim>
                                    <p:anim calcmode="lin" valueType="num">
                                      <p:cBhvr>
                                        <p:cTn id="45" dur="1000" fill="hold"/>
                                        <p:tgtEl>
                                          <p:spTgt spid="19"/>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24"/>
                                        </p:tgtEl>
                                        <p:attrNameLst>
                                          <p:attrName>style.visibility</p:attrName>
                                        </p:attrNameLst>
                                      </p:cBhvr>
                                      <p:to>
                                        <p:strVal val="visible"/>
                                      </p:to>
                                    </p:set>
                                    <p:animEffect transition="in" filter="fade">
                                      <p:cBhvr>
                                        <p:cTn id="48" dur="1000"/>
                                        <p:tgtEl>
                                          <p:spTgt spid="24"/>
                                        </p:tgtEl>
                                      </p:cBhvr>
                                    </p:animEffect>
                                    <p:anim calcmode="lin" valueType="num">
                                      <p:cBhvr>
                                        <p:cTn id="49" dur="1000" fill="hold"/>
                                        <p:tgtEl>
                                          <p:spTgt spid="24"/>
                                        </p:tgtEl>
                                        <p:attrNameLst>
                                          <p:attrName>ppt_x</p:attrName>
                                        </p:attrNameLst>
                                      </p:cBhvr>
                                      <p:tavLst>
                                        <p:tav tm="0">
                                          <p:val>
                                            <p:strVal val="#ppt_x"/>
                                          </p:val>
                                        </p:tav>
                                        <p:tav tm="100000">
                                          <p:val>
                                            <p:strVal val="#ppt_x"/>
                                          </p:val>
                                        </p:tav>
                                      </p:tavLst>
                                    </p:anim>
                                    <p:anim calcmode="lin" valueType="num">
                                      <p:cBhvr>
                                        <p:cTn id="50"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18" grpId="0" animBg="1"/>
      <p:bldP spid="19" grpId="0" animBg="1"/>
      <p:bldP spid="21" grpId="0"/>
      <p:bldP spid="22" grpId="0"/>
      <p:bldP spid="23" grpId="0"/>
      <p:bldP spid="24"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MX" b="1" dirty="0">
                <a:solidFill>
                  <a:schemeClr val="tx1"/>
                </a:solidFill>
              </a:rPr>
              <a:t>Capacidad Financiera</a:t>
            </a:r>
            <a:endParaRPr lang="es-MX" dirty="0"/>
          </a:p>
        </p:txBody>
      </p:sp>
      <p:pic>
        <p:nvPicPr>
          <p:cNvPr id="4" name="Marcador de contenido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899592" y="2420888"/>
            <a:ext cx="692873" cy="984027"/>
          </a:xfrm>
        </p:spPr>
      </p:pic>
      <p:pic>
        <p:nvPicPr>
          <p:cNvPr id="5" name="Imagen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56513" y="2547069"/>
            <a:ext cx="1291351" cy="737915"/>
          </a:xfrm>
          <a:prstGeom prst="rect">
            <a:avLst/>
          </a:prstGeom>
        </p:spPr>
      </p:pic>
      <p:pic>
        <p:nvPicPr>
          <p:cNvPr id="6" name="Imagen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779912" y="2430492"/>
            <a:ext cx="1023367" cy="974423"/>
          </a:xfrm>
          <a:prstGeom prst="rect">
            <a:avLst/>
          </a:prstGeom>
        </p:spPr>
      </p:pic>
      <p:pic>
        <p:nvPicPr>
          <p:cNvPr id="7" name="Imagen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483768" y="4653136"/>
            <a:ext cx="1300163" cy="881063"/>
          </a:xfrm>
          <a:prstGeom prst="rect">
            <a:avLst/>
          </a:prstGeom>
        </p:spPr>
      </p:pic>
      <p:pic>
        <p:nvPicPr>
          <p:cNvPr id="8" name="Imagen 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436096" y="2557462"/>
            <a:ext cx="1309688" cy="871538"/>
          </a:xfrm>
          <a:prstGeom prst="rect">
            <a:avLst/>
          </a:prstGeom>
        </p:spPr>
      </p:pic>
      <p:sp>
        <p:nvSpPr>
          <p:cNvPr id="9" name="CuadroTexto 8"/>
          <p:cNvSpPr txBox="1"/>
          <p:nvPr/>
        </p:nvSpPr>
        <p:spPr>
          <a:xfrm>
            <a:off x="683568" y="3501008"/>
            <a:ext cx="1008112" cy="338554"/>
          </a:xfrm>
          <a:prstGeom prst="rect">
            <a:avLst/>
          </a:prstGeom>
          <a:noFill/>
        </p:spPr>
        <p:txBody>
          <a:bodyPr wrap="square" rtlCol="0">
            <a:spAutoFit/>
          </a:bodyPr>
          <a:lstStyle/>
          <a:p>
            <a:pPr algn="ctr"/>
            <a:r>
              <a:rPr lang="es-MX" sz="1600" b="1" dirty="0"/>
              <a:t>30 </a:t>
            </a:r>
            <a:r>
              <a:rPr lang="es-MX" sz="1600" b="1" dirty="0" err="1"/>
              <a:t>MWac</a:t>
            </a:r>
            <a:r>
              <a:rPr lang="es-MX" sz="1600" b="1" dirty="0"/>
              <a:t> </a:t>
            </a:r>
            <a:endParaRPr lang="es-MX" b="1" dirty="0"/>
          </a:p>
        </p:txBody>
      </p:sp>
      <p:pic>
        <p:nvPicPr>
          <p:cNvPr id="10" name="Imagen 9"/>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67544" y="4564354"/>
            <a:ext cx="1545729" cy="1024886"/>
          </a:xfrm>
          <a:prstGeom prst="rect">
            <a:avLst/>
          </a:prstGeom>
        </p:spPr>
      </p:pic>
      <p:sp>
        <p:nvSpPr>
          <p:cNvPr id="11" name="CuadroTexto 10"/>
          <p:cNvSpPr txBox="1"/>
          <p:nvPr/>
        </p:nvSpPr>
        <p:spPr>
          <a:xfrm>
            <a:off x="2123728" y="3501008"/>
            <a:ext cx="1008112" cy="338554"/>
          </a:xfrm>
          <a:prstGeom prst="rect">
            <a:avLst/>
          </a:prstGeom>
          <a:noFill/>
        </p:spPr>
        <p:txBody>
          <a:bodyPr wrap="square" rtlCol="0">
            <a:spAutoFit/>
          </a:bodyPr>
          <a:lstStyle/>
          <a:p>
            <a:pPr algn="ctr"/>
            <a:r>
              <a:rPr lang="es-MX" sz="1600" b="1" dirty="0"/>
              <a:t>50 </a:t>
            </a:r>
            <a:r>
              <a:rPr lang="es-MX" sz="1600" b="1" dirty="0" err="1"/>
              <a:t>MWac</a:t>
            </a:r>
            <a:r>
              <a:rPr lang="es-MX" sz="1600" b="1" dirty="0"/>
              <a:t> </a:t>
            </a:r>
            <a:endParaRPr lang="es-MX" b="1" dirty="0"/>
          </a:p>
        </p:txBody>
      </p:sp>
      <p:sp>
        <p:nvSpPr>
          <p:cNvPr id="12" name="CuadroTexto 11"/>
          <p:cNvSpPr txBox="1"/>
          <p:nvPr/>
        </p:nvSpPr>
        <p:spPr>
          <a:xfrm>
            <a:off x="3707904" y="3501008"/>
            <a:ext cx="1008112" cy="338554"/>
          </a:xfrm>
          <a:prstGeom prst="rect">
            <a:avLst/>
          </a:prstGeom>
          <a:noFill/>
        </p:spPr>
        <p:txBody>
          <a:bodyPr wrap="square" rtlCol="0">
            <a:spAutoFit/>
          </a:bodyPr>
          <a:lstStyle/>
          <a:p>
            <a:pPr algn="ctr"/>
            <a:r>
              <a:rPr lang="es-MX" sz="1600" b="1" dirty="0"/>
              <a:t>50 </a:t>
            </a:r>
            <a:r>
              <a:rPr lang="es-MX" sz="1600" b="1" dirty="0" err="1"/>
              <a:t>MWac</a:t>
            </a:r>
            <a:r>
              <a:rPr lang="es-MX" sz="1600" b="1" dirty="0"/>
              <a:t> </a:t>
            </a:r>
            <a:endParaRPr lang="es-MX" b="1" dirty="0"/>
          </a:p>
        </p:txBody>
      </p:sp>
      <p:sp>
        <p:nvSpPr>
          <p:cNvPr id="13" name="CuadroTexto 12"/>
          <p:cNvSpPr txBox="1"/>
          <p:nvPr/>
        </p:nvSpPr>
        <p:spPr>
          <a:xfrm>
            <a:off x="5508104" y="3501008"/>
            <a:ext cx="1237680" cy="338554"/>
          </a:xfrm>
          <a:prstGeom prst="rect">
            <a:avLst/>
          </a:prstGeom>
          <a:noFill/>
        </p:spPr>
        <p:txBody>
          <a:bodyPr wrap="square" rtlCol="0">
            <a:spAutoFit/>
          </a:bodyPr>
          <a:lstStyle/>
          <a:p>
            <a:pPr algn="ctr"/>
            <a:r>
              <a:rPr lang="es-MX" sz="1600" b="1" dirty="0"/>
              <a:t>300 </a:t>
            </a:r>
            <a:r>
              <a:rPr lang="es-MX" sz="1600" b="1" dirty="0" err="1"/>
              <a:t>MWac</a:t>
            </a:r>
            <a:r>
              <a:rPr lang="es-MX" sz="1600" b="1" dirty="0"/>
              <a:t> </a:t>
            </a:r>
            <a:endParaRPr lang="es-MX" b="1" dirty="0"/>
          </a:p>
        </p:txBody>
      </p:sp>
      <p:sp>
        <p:nvSpPr>
          <p:cNvPr id="14" name="Signo más 13"/>
          <p:cNvSpPr/>
          <p:nvPr/>
        </p:nvSpPr>
        <p:spPr>
          <a:xfrm>
            <a:off x="1763688" y="3501008"/>
            <a:ext cx="292825" cy="216024"/>
          </a:xfrm>
          <a:prstGeom prst="mathPl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15" name="Signo más 14"/>
          <p:cNvSpPr/>
          <p:nvPr/>
        </p:nvSpPr>
        <p:spPr>
          <a:xfrm>
            <a:off x="3327316" y="3562273"/>
            <a:ext cx="292825" cy="216024"/>
          </a:xfrm>
          <a:prstGeom prst="mathPl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16" name="Signo más 15"/>
          <p:cNvSpPr/>
          <p:nvPr/>
        </p:nvSpPr>
        <p:spPr>
          <a:xfrm>
            <a:off x="3870239" y="5742768"/>
            <a:ext cx="292825" cy="216024"/>
          </a:xfrm>
          <a:prstGeom prst="mathPl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17" name="Signo más 16"/>
          <p:cNvSpPr/>
          <p:nvPr/>
        </p:nvSpPr>
        <p:spPr>
          <a:xfrm>
            <a:off x="1937344" y="5743999"/>
            <a:ext cx="292825" cy="216024"/>
          </a:xfrm>
          <a:prstGeom prst="mathPl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18" name="Signo más 17"/>
          <p:cNvSpPr/>
          <p:nvPr/>
        </p:nvSpPr>
        <p:spPr>
          <a:xfrm>
            <a:off x="5076056" y="3573016"/>
            <a:ext cx="292825" cy="216024"/>
          </a:xfrm>
          <a:prstGeom prst="mathPl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19" name="Es igual a 18"/>
          <p:cNvSpPr/>
          <p:nvPr/>
        </p:nvSpPr>
        <p:spPr>
          <a:xfrm flipV="1">
            <a:off x="6876256" y="3558498"/>
            <a:ext cx="360040" cy="302550"/>
          </a:xfrm>
          <a:prstGeom prst="mathEqua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solidFill>
                <a:schemeClr val="tx1"/>
              </a:solidFill>
            </a:endParaRPr>
          </a:p>
        </p:txBody>
      </p:sp>
      <p:sp>
        <p:nvSpPr>
          <p:cNvPr id="20" name="CuadroTexto 19"/>
          <p:cNvSpPr txBox="1"/>
          <p:nvPr/>
        </p:nvSpPr>
        <p:spPr>
          <a:xfrm>
            <a:off x="7510784" y="3501008"/>
            <a:ext cx="1237680" cy="338554"/>
          </a:xfrm>
          <a:prstGeom prst="rect">
            <a:avLst/>
          </a:prstGeom>
          <a:noFill/>
        </p:spPr>
        <p:txBody>
          <a:bodyPr wrap="square" rtlCol="0">
            <a:spAutoFit/>
          </a:bodyPr>
          <a:lstStyle/>
          <a:p>
            <a:pPr algn="ctr"/>
            <a:r>
              <a:rPr lang="es-MX" sz="1600" b="1" dirty="0"/>
              <a:t>480 </a:t>
            </a:r>
            <a:r>
              <a:rPr lang="es-MX" sz="1600" b="1" dirty="0" err="1"/>
              <a:t>MWac</a:t>
            </a:r>
            <a:r>
              <a:rPr lang="es-MX" sz="1600" b="1" dirty="0"/>
              <a:t> </a:t>
            </a:r>
            <a:endParaRPr lang="es-MX" b="1" dirty="0"/>
          </a:p>
        </p:txBody>
      </p:sp>
      <p:pic>
        <p:nvPicPr>
          <p:cNvPr id="21" name="Imagen 20"/>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211960" y="4578830"/>
            <a:ext cx="1334756" cy="995933"/>
          </a:xfrm>
          <a:prstGeom prst="rect">
            <a:avLst/>
          </a:prstGeom>
        </p:spPr>
      </p:pic>
      <p:pic>
        <p:nvPicPr>
          <p:cNvPr id="22" name="Imagen 21"/>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6084168" y="4581128"/>
            <a:ext cx="1659996" cy="929598"/>
          </a:xfrm>
          <a:prstGeom prst="rect">
            <a:avLst/>
          </a:prstGeom>
        </p:spPr>
      </p:pic>
      <p:sp>
        <p:nvSpPr>
          <p:cNvPr id="23" name="Signo más 22"/>
          <p:cNvSpPr/>
          <p:nvPr/>
        </p:nvSpPr>
        <p:spPr>
          <a:xfrm>
            <a:off x="5590819" y="5704511"/>
            <a:ext cx="292825" cy="216024"/>
          </a:xfrm>
          <a:prstGeom prst="mathPl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24" name="CuadroTexto 23"/>
          <p:cNvSpPr txBox="1"/>
          <p:nvPr/>
        </p:nvSpPr>
        <p:spPr>
          <a:xfrm>
            <a:off x="683568" y="5682734"/>
            <a:ext cx="1008112" cy="338554"/>
          </a:xfrm>
          <a:prstGeom prst="rect">
            <a:avLst/>
          </a:prstGeom>
          <a:noFill/>
        </p:spPr>
        <p:txBody>
          <a:bodyPr wrap="square" rtlCol="0">
            <a:spAutoFit/>
          </a:bodyPr>
          <a:lstStyle/>
          <a:p>
            <a:pPr algn="ctr"/>
            <a:r>
              <a:rPr lang="es-MX" sz="1600" b="1" dirty="0"/>
              <a:t>50 </a:t>
            </a:r>
            <a:r>
              <a:rPr lang="es-MX" sz="1600" b="1" dirty="0" err="1"/>
              <a:t>MWac</a:t>
            </a:r>
            <a:r>
              <a:rPr lang="es-MX" sz="1600" b="1" dirty="0"/>
              <a:t> </a:t>
            </a:r>
            <a:endParaRPr lang="es-MX" b="1" dirty="0"/>
          </a:p>
        </p:txBody>
      </p:sp>
      <p:sp>
        <p:nvSpPr>
          <p:cNvPr id="25" name="CuadroTexto 24"/>
          <p:cNvSpPr txBox="1"/>
          <p:nvPr/>
        </p:nvSpPr>
        <p:spPr>
          <a:xfrm>
            <a:off x="2627783" y="5682734"/>
            <a:ext cx="1228155" cy="338554"/>
          </a:xfrm>
          <a:prstGeom prst="rect">
            <a:avLst/>
          </a:prstGeom>
          <a:noFill/>
        </p:spPr>
        <p:txBody>
          <a:bodyPr wrap="square" rtlCol="0">
            <a:spAutoFit/>
          </a:bodyPr>
          <a:lstStyle/>
          <a:p>
            <a:pPr algn="ctr"/>
            <a:r>
              <a:rPr lang="es-MX" sz="1600" b="1" dirty="0"/>
              <a:t>100 </a:t>
            </a:r>
            <a:r>
              <a:rPr lang="es-MX" sz="1600" b="1" dirty="0" err="1"/>
              <a:t>MWac</a:t>
            </a:r>
            <a:r>
              <a:rPr lang="es-MX" sz="1600" b="1" dirty="0"/>
              <a:t> </a:t>
            </a:r>
            <a:endParaRPr lang="es-MX" b="1" dirty="0"/>
          </a:p>
        </p:txBody>
      </p:sp>
      <p:sp>
        <p:nvSpPr>
          <p:cNvPr id="26" name="CuadroTexto 25"/>
          <p:cNvSpPr txBox="1"/>
          <p:nvPr/>
        </p:nvSpPr>
        <p:spPr>
          <a:xfrm>
            <a:off x="4427984" y="5682734"/>
            <a:ext cx="1190740" cy="338554"/>
          </a:xfrm>
          <a:prstGeom prst="rect">
            <a:avLst/>
          </a:prstGeom>
          <a:noFill/>
        </p:spPr>
        <p:txBody>
          <a:bodyPr wrap="square" rtlCol="0">
            <a:spAutoFit/>
          </a:bodyPr>
          <a:lstStyle/>
          <a:p>
            <a:pPr algn="ctr"/>
            <a:r>
              <a:rPr lang="es-MX" sz="1600" b="1" dirty="0"/>
              <a:t>50MWac </a:t>
            </a:r>
            <a:endParaRPr lang="es-MX" b="1" dirty="0"/>
          </a:p>
        </p:txBody>
      </p:sp>
      <p:sp>
        <p:nvSpPr>
          <p:cNvPr id="27" name="CuadroTexto 26"/>
          <p:cNvSpPr txBox="1"/>
          <p:nvPr/>
        </p:nvSpPr>
        <p:spPr>
          <a:xfrm>
            <a:off x="6084168" y="5682734"/>
            <a:ext cx="1190740" cy="338554"/>
          </a:xfrm>
          <a:prstGeom prst="rect">
            <a:avLst/>
          </a:prstGeom>
          <a:noFill/>
        </p:spPr>
        <p:txBody>
          <a:bodyPr wrap="square" rtlCol="0">
            <a:spAutoFit/>
          </a:bodyPr>
          <a:lstStyle/>
          <a:p>
            <a:pPr algn="ctr"/>
            <a:r>
              <a:rPr lang="es-MX" sz="1600" b="1" dirty="0"/>
              <a:t>50MWac </a:t>
            </a:r>
            <a:endParaRPr lang="es-MX" b="1" dirty="0"/>
          </a:p>
        </p:txBody>
      </p:sp>
      <p:sp>
        <p:nvSpPr>
          <p:cNvPr id="28" name="Es igual a 27"/>
          <p:cNvSpPr/>
          <p:nvPr/>
        </p:nvSpPr>
        <p:spPr>
          <a:xfrm flipV="1">
            <a:off x="7259136" y="5661248"/>
            <a:ext cx="360040" cy="302550"/>
          </a:xfrm>
          <a:prstGeom prst="mathEqua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solidFill>
                <a:schemeClr val="tx1"/>
              </a:solidFill>
            </a:endParaRPr>
          </a:p>
        </p:txBody>
      </p:sp>
      <p:sp>
        <p:nvSpPr>
          <p:cNvPr id="29" name="CuadroTexto 28"/>
          <p:cNvSpPr txBox="1"/>
          <p:nvPr/>
        </p:nvSpPr>
        <p:spPr>
          <a:xfrm>
            <a:off x="7596336" y="5661248"/>
            <a:ext cx="1190740" cy="338554"/>
          </a:xfrm>
          <a:prstGeom prst="rect">
            <a:avLst/>
          </a:prstGeom>
          <a:noFill/>
        </p:spPr>
        <p:txBody>
          <a:bodyPr wrap="square" rtlCol="0">
            <a:spAutoFit/>
          </a:bodyPr>
          <a:lstStyle/>
          <a:p>
            <a:pPr algn="ctr"/>
            <a:r>
              <a:rPr lang="es-MX" sz="1600" b="1" dirty="0"/>
              <a:t>250MWac </a:t>
            </a:r>
            <a:endParaRPr lang="es-MX" b="1" dirty="0"/>
          </a:p>
        </p:txBody>
      </p:sp>
      <p:sp>
        <p:nvSpPr>
          <p:cNvPr id="30" name="CuadroTexto 29"/>
          <p:cNvSpPr txBox="1"/>
          <p:nvPr/>
        </p:nvSpPr>
        <p:spPr>
          <a:xfrm>
            <a:off x="899592" y="1484784"/>
            <a:ext cx="5227352" cy="369332"/>
          </a:xfrm>
          <a:prstGeom prst="rect">
            <a:avLst/>
          </a:prstGeom>
          <a:noFill/>
        </p:spPr>
        <p:txBody>
          <a:bodyPr wrap="square" rtlCol="0">
            <a:spAutoFit/>
          </a:bodyPr>
          <a:lstStyle/>
          <a:p>
            <a:pPr algn="ctr"/>
            <a:r>
              <a:rPr lang="es-MX" b="1" dirty="0"/>
              <a:t>Proyectos Financiados en el pasado</a:t>
            </a:r>
          </a:p>
        </p:txBody>
      </p:sp>
      <p:sp>
        <p:nvSpPr>
          <p:cNvPr id="31" name="CuadroTexto 30"/>
          <p:cNvSpPr txBox="1"/>
          <p:nvPr/>
        </p:nvSpPr>
        <p:spPr>
          <a:xfrm>
            <a:off x="2296976" y="3995772"/>
            <a:ext cx="5227352" cy="369332"/>
          </a:xfrm>
          <a:prstGeom prst="rect">
            <a:avLst/>
          </a:prstGeom>
          <a:noFill/>
        </p:spPr>
        <p:txBody>
          <a:bodyPr wrap="square" rtlCol="0">
            <a:spAutoFit/>
          </a:bodyPr>
          <a:lstStyle/>
          <a:p>
            <a:pPr algn="ctr"/>
            <a:r>
              <a:rPr lang="es-MX" b="1" dirty="0"/>
              <a:t>Proyectos a Desarrollar </a:t>
            </a:r>
          </a:p>
        </p:txBody>
      </p:sp>
      <p:pic>
        <p:nvPicPr>
          <p:cNvPr id="3" name="Imagen 2"/>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7164288" y="1422419"/>
            <a:ext cx="1377504" cy="1031798"/>
          </a:xfrm>
          <a:prstGeom prst="rect">
            <a:avLst/>
          </a:prstGeom>
        </p:spPr>
      </p:pic>
      <p:pic>
        <p:nvPicPr>
          <p:cNvPr id="32" name="Imagen 31"/>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7893234" y="4014815"/>
            <a:ext cx="762000" cy="871538"/>
          </a:xfrm>
          <a:prstGeom prst="rect">
            <a:avLst/>
          </a:prstGeom>
        </p:spPr>
      </p:pic>
    </p:spTree>
    <p:extLst>
      <p:ext uri="{BB962C8B-B14F-4D97-AF65-F5344CB8AC3E}">
        <p14:creationId xmlns:p14="http://schemas.microsoft.com/office/powerpoint/2010/main" val="1472699198"/>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MX" b="1" u="sng" dirty="0">
                <a:solidFill>
                  <a:schemeClr val="tx1"/>
                </a:solidFill>
              </a:rPr>
              <a:t>Relación Jurídica para acreditar</a:t>
            </a:r>
            <a:br>
              <a:rPr lang="es-MX" b="1" u="sng" dirty="0">
                <a:solidFill>
                  <a:schemeClr val="tx1"/>
                </a:solidFill>
              </a:rPr>
            </a:br>
            <a:r>
              <a:rPr lang="es-MX" b="1" u="sng" dirty="0">
                <a:solidFill>
                  <a:schemeClr val="tx1"/>
                </a:solidFill>
              </a:rPr>
              <a:t>Capacidad Financiera </a:t>
            </a:r>
            <a:endParaRPr lang="es-MX" dirty="0"/>
          </a:p>
        </p:txBody>
      </p:sp>
      <p:graphicFrame>
        <p:nvGraphicFramePr>
          <p:cNvPr id="10" name="Marcador de contenido 9"/>
          <p:cNvGraphicFramePr>
            <a:graphicFrameLocks noGrp="1"/>
          </p:cNvGraphicFramePr>
          <p:nvPr>
            <p:ph idx="1"/>
            <p:extLst/>
          </p:nvPr>
        </p:nvGraphicFramePr>
        <p:xfrm>
          <a:off x="1105272" y="1988369"/>
          <a:ext cx="6635080" cy="367287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513080592"/>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a:xfrm>
            <a:off x="755576" y="2780928"/>
            <a:ext cx="7772400" cy="1470025"/>
          </a:xfrm>
        </p:spPr>
        <p:txBody>
          <a:bodyPr>
            <a:normAutofit/>
          </a:bodyPr>
          <a:lstStyle/>
          <a:p>
            <a:r>
              <a:rPr lang="es-MX" dirty="0"/>
              <a:t>Capacidad Técnica y de Ejecución</a:t>
            </a:r>
          </a:p>
        </p:txBody>
      </p:sp>
    </p:spTree>
    <p:extLst>
      <p:ext uri="{BB962C8B-B14F-4D97-AF65-F5344CB8AC3E}">
        <p14:creationId xmlns:p14="http://schemas.microsoft.com/office/powerpoint/2010/main" val="4258932436"/>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23928" y="332656"/>
            <a:ext cx="4762872" cy="864096"/>
          </a:xfrm>
        </p:spPr>
        <p:txBody>
          <a:bodyPr/>
          <a:lstStyle/>
          <a:p>
            <a:r>
              <a:rPr lang="es-MX" sz="2800" dirty="0"/>
              <a:t>Productos a ofertar en las OV Técnicas y su constitución</a:t>
            </a:r>
          </a:p>
        </p:txBody>
      </p:sp>
      <p:sp>
        <p:nvSpPr>
          <p:cNvPr id="4" name="Forma libre 3"/>
          <p:cNvSpPr/>
          <p:nvPr/>
        </p:nvSpPr>
        <p:spPr>
          <a:xfrm>
            <a:off x="1688216" y="2062299"/>
            <a:ext cx="5908120" cy="405044"/>
          </a:xfrm>
          <a:custGeom>
            <a:avLst/>
            <a:gdLst>
              <a:gd name="connsiteX0" fmla="*/ 0 w 6998574"/>
              <a:gd name="connsiteY0" fmla="*/ 50631 h 405044"/>
              <a:gd name="connsiteX1" fmla="*/ 6796052 w 6998574"/>
              <a:gd name="connsiteY1" fmla="*/ 50631 h 405044"/>
              <a:gd name="connsiteX2" fmla="*/ 6796052 w 6998574"/>
              <a:gd name="connsiteY2" fmla="*/ 0 h 405044"/>
              <a:gd name="connsiteX3" fmla="*/ 6998574 w 6998574"/>
              <a:gd name="connsiteY3" fmla="*/ 202522 h 405044"/>
              <a:gd name="connsiteX4" fmla="*/ 6796052 w 6998574"/>
              <a:gd name="connsiteY4" fmla="*/ 405044 h 405044"/>
              <a:gd name="connsiteX5" fmla="*/ 6796052 w 6998574"/>
              <a:gd name="connsiteY5" fmla="*/ 354414 h 405044"/>
              <a:gd name="connsiteX6" fmla="*/ 0 w 6998574"/>
              <a:gd name="connsiteY6" fmla="*/ 354414 h 405044"/>
              <a:gd name="connsiteX7" fmla="*/ 0 w 6998574"/>
              <a:gd name="connsiteY7" fmla="*/ 50631 h 405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998574" h="405044">
                <a:moveTo>
                  <a:pt x="0" y="50631"/>
                </a:moveTo>
                <a:lnTo>
                  <a:pt x="6796052" y="50631"/>
                </a:lnTo>
                <a:lnTo>
                  <a:pt x="6796052" y="0"/>
                </a:lnTo>
                <a:lnTo>
                  <a:pt x="6998574" y="202522"/>
                </a:lnTo>
                <a:lnTo>
                  <a:pt x="6796052" y="405044"/>
                </a:lnTo>
                <a:lnTo>
                  <a:pt x="6796052" y="354414"/>
                </a:lnTo>
                <a:lnTo>
                  <a:pt x="0" y="354414"/>
                </a:lnTo>
                <a:lnTo>
                  <a:pt x="0" y="50631"/>
                </a:lnTo>
                <a:close/>
              </a:path>
            </a:pathLst>
          </a:custGeom>
          <a:scene3d>
            <a:camera prst="orthographicFront">
              <a:rot lat="0" lon="0" rev="0"/>
            </a:camera>
            <a:lightRig rig="contrasting" dir="t">
              <a:rot lat="0" lon="0" rev="1200000"/>
            </a:lightRig>
          </a:scene3d>
          <a:sp3d z="-300000" contourW="19050" prstMaterial="metal">
            <a:bevelT w="88900" h="203200"/>
            <a:bevelB w="165100" h="254000"/>
          </a:sp3d>
        </p:spPr>
        <p:style>
          <a:lnRef idx="0">
            <a:schemeClr val="accent2">
              <a:tint val="40000"/>
              <a:alpha val="90000"/>
              <a:hueOff val="0"/>
              <a:satOff val="0"/>
              <a:lumOff val="0"/>
              <a:alphaOff val="0"/>
            </a:schemeClr>
          </a:lnRef>
          <a:fillRef idx="1">
            <a:schemeClr val="accent2">
              <a:tint val="40000"/>
              <a:alpha val="90000"/>
              <a:hueOff val="0"/>
              <a:satOff val="0"/>
              <a:lumOff val="0"/>
              <a:alphaOff val="0"/>
            </a:schemeClr>
          </a:fillRef>
          <a:effectRef idx="0">
            <a:schemeClr val="accent2">
              <a:tint val="40000"/>
              <a:alpha val="90000"/>
              <a:hueOff val="0"/>
              <a:satOff val="0"/>
              <a:lumOff val="0"/>
              <a:alphaOff val="0"/>
            </a:schemeClr>
          </a:effectRef>
          <a:fontRef idx="minor">
            <a:schemeClr val="dk1">
              <a:hueOff val="0"/>
              <a:satOff val="0"/>
              <a:lumOff val="0"/>
              <a:alphaOff val="0"/>
            </a:schemeClr>
          </a:fontRef>
        </p:style>
        <p:txBody>
          <a:bodyPr spcFirstLastPara="0" vert="horz" wrap="square" lIns="9525" tIns="60156" rIns="161416" bIns="60155" numCol="1" spcCol="1270" anchor="t" anchorCtr="0">
            <a:noAutofit/>
          </a:bodyPr>
          <a:lstStyle/>
          <a:p>
            <a:pPr marL="114300" lvl="1" indent="-114300" algn="l" defTabSz="666750">
              <a:lnSpc>
                <a:spcPct val="90000"/>
              </a:lnSpc>
              <a:spcBef>
                <a:spcPct val="0"/>
              </a:spcBef>
              <a:spcAft>
                <a:spcPct val="15000"/>
              </a:spcAft>
              <a:buChar char="••"/>
            </a:pPr>
            <a:r>
              <a:rPr lang="es-MX" sz="1400" kern="1200" dirty="0"/>
              <a:t>Oferta por </a:t>
            </a:r>
            <a:r>
              <a:rPr lang="es-MX" sz="1400" b="1" kern="1200" dirty="0"/>
              <a:t>15 años</a:t>
            </a:r>
            <a:r>
              <a:rPr lang="es-MX" sz="1400" kern="1200" dirty="0"/>
              <a:t>, a partir de la Fecha de Operación Ofertada, en MW/año</a:t>
            </a:r>
          </a:p>
        </p:txBody>
      </p:sp>
      <p:sp>
        <p:nvSpPr>
          <p:cNvPr id="5" name="Forma libre 4"/>
          <p:cNvSpPr/>
          <p:nvPr/>
        </p:nvSpPr>
        <p:spPr>
          <a:xfrm>
            <a:off x="477894" y="2062299"/>
            <a:ext cx="1210322" cy="405044"/>
          </a:xfrm>
          <a:custGeom>
            <a:avLst/>
            <a:gdLst>
              <a:gd name="connsiteX0" fmla="*/ 0 w 1210322"/>
              <a:gd name="connsiteY0" fmla="*/ 67509 h 405044"/>
              <a:gd name="connsiteX1" fmla="*/ 67509 w 1210322"/>
              <a:gd name="connsiteY1" fmla="*/ 0 h 405044"/>
              <a:gd name="connsiteX2" fmla="*/ 1142813 w 1210322"/>
              <a:gd name="connsiteY2" fmla="*/ 0 h 405044"/>
              <a:gd name="connsiteX3" fmla="*/ 1210322 w 1210322"/>
              <a:gd name="connsiteY3" fmla="*/ 67509 h 405044"/>
              <a:gd name="connsiteX4" fmla="*/ 1210322 w 1210322"/>
              <a:gd name="connsiteY4" fmla="*/ 337535 h 405044"/>
              <a:gd name="connsiteX5" fmla="*/ 1142813 w 1210322"/>
              <a:gd name="connsiteY5" fmla="*/ 405044 h 405044"/>
              <a:gd name="connsiteX6" fmla="*/ 67509 w 1210322"/>
              <a:gd name="connsiteY6" fmla="*/ 405044 h 405044"/>
              <a:gd name="connsiteX7" fmla="*/ 0 w 1210322"/>
              <a:gd name="connsiteY7" fmla="*/ 337535 h 405044"/>
              <a:gd name="connsiteX8" fmla="*/ 0 w 1210322"/>
              <a:gd name="connsiteY8" fmla="*/ 67509 h 405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0322" h="405044">
                <a:moveTo>
                  <a:pt x="0" y="67509"/>
                </a:moveTo>
                <a:cubicBezTo>
                  <a:pt x="0" y="30225"/>
                  <a:pt x="30225" y="0"/>
                  <a:pt x="67509" y="0"/>
                </a:cubicBezTo>
                <a:lnTo>
                  <a:pt x="1142813" y="0"/>
                </a:lnTo>
                <a:cubicBezTo>
                  <a:pt x="1180097" y="0"/>
                  <a:pt x="1210322" y="30225"/>
                  <a:pt x="1210322" y="67509"/>
                </a:cubicBezTo>
                <a:lnTo>
                  <a:pt x="1210322" y="337535"/>
                </a:lnTo>
                <a:cubicBezTo>
                  <a:pt x="1210322" y="374819"/>
                  <a:pt x="1180097" y="405044"/>
                  <a:pt x="1142813" y="405044"/>
                </a:cubicBezTo>
                <a:lnTo>
                  <a:pt x="67509" y="405044"/>
                </a:lnTo>
                <a:cubicBezTo>
                  <a:pt x="30225" y="405044"/>
                  <a:pt x="0" y="374819"/>
                  <a:pt x="0" y="337535"/>
                </a:cubicBezTo>
                <a:lnTo>
                  <a:pt x="0" y="67509"/>
                </a:lnTo>
                <a:close/>
              </a:path>
            </a:pathLst>
          </a:custGeom>
          <a:scene3d>
            <a:camera prst="orthographicFront">
              <a:rot lat="0" lon="0" rev="0"/>
            </a:camera>
            <a:lightRig rig="contrasting" dir="t">
              <a:rot lat="0" lon="0" rev="1200000"/>
            </a:lightRig>
          </a:scene3d>
          <a:sp3d contourW="19050" prstMaterial="metal">
            <a:bevelT w="88900" h="203200"/>
            <a:bevelB w="165100" h="254000"/>
          </a:sp3d>
        </p:spPr>
        <p:style>
          <a:lnRef idx="0">
            <a:schemeClr val="lt1">
              <a:hueOff val="0"/>
              <a:satOff val="0"/>
              <a:lumOff val="0"/>
              <a:alphaOff val="0"/>
            </a:schemeClr>
          </a:lnRef>
          <a:fillRef idx="1">
            <a:schemeClr val="accent2">
              <a:hueOff val="0"/>
              <a:satOff val="0"/>
              <a:lumOff val="0"/>
              <a:alphaOff val="0"/>
            </a:schemeClr>
          </a:fillRef>
          <a:effectRef idx="2">
            <a:schemeClr val="accent2">
              <a:hueOff val="0"/>
              <a:satOff val="0"/>
              <a:lumOff val="0"/>
              <a:alphaOff val="0"/>
            </a:schemeClr>
          </a:effectRef>
          <a:fontRef idx="minor">
            <a:schemeClr val="lt1"/>
          </a:fontRef>
        </p:style>
        <p:txBody>
          <a:bodyPr spcFirstLastPara="0" vert="horz" wrap="square" lIns="95973" tIns="57873" rIns="95973" bIns="57873" numCol="1" spcCol="1270" anchor="ctr" anchorCtr="0">
            <a:noAutofit/>
          </a:bodyPr>
          <a:lstStyle/>
          <a:p>
            <a:pPr lvl="0" algn="ctr" defTabSz="889000">
              <a:lnSpc>
                <a:spcPct val="90000"/>
              </a:lnSpc>
              <a:spcBef>
                <a:spcPct val="0"/>
              </a:spcBef>
              <a:spcAft>
                <a:spcPct val="35000"/>
              </a:spcAft>
            </a:pPr>
            <a:r>
              <a:rPr lang="es-MX" sz="2000" kern="1200" dirty="0"/>
              <a:t>Potencia</a:t>
            </a:r>
          </a:p>
        </p:txBody>
      </p:sp>
      <p:sp>
        <p:nvSpPr>
          <p:cNvPr id="6" name="Forma libre 5"/>
          <p:cNvSpPr/>
          <p:nvPr/>
        </p:nvSpPr>
        <p:spPr>
          <a:xfrm>
            <a:off x="1688216" y="2507848"/>
            <a:ext cx="5908120" cy="405044"/>
          </a:xfrm>
          <a:custGeom>
            <a:avLst/>
            <a:gdLst>
              <a:gd name="connsiteX0" fmla="*/ 0 w 6998574"/>
              <a:gd name="connsiteY0" fmla="*/ 50631 h 405044"/>
              <a:gd name="connsiteX1" fmla="*/ 6796052 w 6998574"/>
              <a:gd name="connsiteY1" fmla="*/ 50631 h 405044"/>
              <a:gd name="connsiteX2" fmla="*/ 6796052 w 6998574"/>
              <a:gd name="connsiteY2" fmla="*/ 0 h 405044"/>
              <a:gd name="connsiteX3" fmla="*/ 6998574 w 6998574"/>
              <a:gd name="connsiteY3" fmla="*/ 202522 h 405044"/>
              <a:gd name="connsiteX4" fmla="*/ 6796052 w 6998574"/>
              <a:gd name="connsiteY4" fmla="*/ 405044 h 405044"/>
              <a:gd name="connsiteX5" fmla="*/ 6796052 w 6998574"/>
              <a:gd name="connsiteY5" fmla="*/ 354414 h 405044"/>
              <a:gd name="connsiteX6" fmla="*/ 0 w 6998574"/>
              <a:gd name="connsiteY6" fmla="*/ 354414 h 405044"/>
              <a:gd name="connsiteX7" fmla="*/ 0 w 6998574"/>
              <a:gd name="connsiteY7" fmla="*/ 50631 h 405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998574" h="405044">
                <a:moveTo>
                  <a:pt x="0" y="50631"/>
                </a:moveTo>
                <a:lnTo>
                  <a:pt x="6796052" y="50631"/>
                </a:lnTo>
                <a:lnTo>
                  <a:pt x="6796052" y="0"/>
                </a:lnTo>
                <a:lnTo>
                  <a:pt x="6998574" y="202522"/>
                </a:lnTo>
                <a:lnTo>
                  <a:pt x="6796052" y="405044"/>
                </a:lnTo>
                <a:lnTo>
                  <a:pt x="6796052" y="354414"/>
                </a:lnTo>
                <a:lnTo>
                  <a:pt x="0" y="354414"/>
                </a:lnTo>
                <a:lnTo>
                  <a:pt x="0" y="50631"/>
                </a:lnTo>
                <a:close/>
              </a:path>
            </a:pathLst>
          </a:custGeom>
          <a:scene3d>
            <a:camera prst="orthographicFront">
              <a:rot lat="0" lon="0" rev="0"/>
            </a:camera>
            <a:lightRig rig="contrasting" dir="t">
              <a:rot lat="0" lon="0" rev="1200000"/>
            </a:lightRig>
          </a:scene3d>
          <a:sp3d z="-300000" contourW="19050" prstMaterial="metal">
            <a:bevelT w="88900" h="203200"/>
            <a:bevelB w="165100" h="254000"/>
          </a:sp3d>
        </p:spPr>
        <p:style>
          <a:lnRef idx="0">
            <a:schemeClr val="accent3">
              <a:tint val="40000"/>
              <a:alpha val="90000"/>
              <a:hueOff val="0"/>
              <a:satOff val="0"/>
              <a:lumOff val="0"/>
              <a:alphaOff val="0"/>
            </a:schemeClr>
          </a:lnRef>
          <a:fillRef idx="1">
            <a:schemeClr val="accent3">
              <a:tint val="40000"/>
              <a:alpha val="90000"/>
              <a:hueOff val="0"/>
              <a:satOff val="0"/>
              <a:lumOff val="0"/>
              <a:alphaOff val="0"/>
            </a:schemeClr>
          </a:fillRef>
          <a:effectRef idx="0">
            <a:schemeClr val="accent3">
              <a:tint val="40000"/>
              <a:alpha val="90000"/>
              <a:hueOff val="0"/>
              <a:satOff val="0"/>
              <a:lumOff val="0"/>
              <a:alphaOff val="0"/>
            </a:schemeClr>
          </a:effectRef>
          <a:fontRef idx="minor">
            <a:schemeClr val="dk1">
              <a:hueOff val="0"/>
              <a:satOff val="0"/>
              <a:lumOff val="0"/>
              <a:alphaOff val="0"/>
            </a:schemeClr>
          </a:fontRef>
        </p:style>
        <p:txBody>
          <a:bodyPr spcFirstLastPara="0" vert="horz" wrap="square" lIns="8890" tIns="59521" rIns="160781" bIns="59520" numCol="1" spcCol="1270" anchor="t" anchorCtr="0">
            <a:noAutofit/>
          </a:bodyPr>
          <a:lstStyle/>
          <a:p>
            <a:pPr marL="114300" lvl="1" indent="-114300" algn="l" defTabSz="622300">
              <a:lnSpc>
                <a:spcPct val="90000"/>
              </a:lnSpc>
              <a:spcBef>
                <a:spcPct val="0"/>
              </a:spcBef>
              <a:spcAft>
                <a:spcPct val="15000"/>
              </a:spcAft>
              <a:buChar char="••"/>
            </a:pPr>
            <a:r>
              <a:rPr lang="es-MX" sz="1400" kern="1200" dirty="0"/>
              <a:t>Oferta por </a:t>
            </a:r>
            <a:r>
              <a:rPr lang="es-MX" sz="1400" b="1" kern="1200" dirty="0"/>
              <a:t>15 años</a:t>
            </a:r>
            <a:r>
              <a:rPr lang="es-MX" sz="1400" kern="1200" dirty="0"/>
              <a:t>, a partir de la Fecha de Operación Ofertada, en </a:t>
            </a:r>
            <a:r>
              <a:rPr lang="es-MX" sz="1400" kern="1200" dirty="0" err="1"/>
              <a:t>MWh</a:t>
            </a:r>
            <a:r>
              <a:rPr lang="es-MX" sz="1400" dirty="0"/>
              <a:t>/año</a:t>
            </a:r>
            <a:endParaRPr lang="es-MX" sz="1400" kern="1200" dirty="0"/>
          </a:p>
        </p:txBody>
      </p:sp>
      <p:sp>
        <p:nvSpPr>
          <p:cNvPr id="7" name="Forma libre 6"/>
          <p:cNvSpPr/>
          <p:nvPr/>
        </p:nvSpPr>
        <p:spPr>
          <a:xfrm>
            <a:off x="477894" y="2507848"/>
            <a:ext cx="1210322" cy="405044"/>
          </a:xfrm>
          <a:custGeom>
            <a:avLst/>
            <a:gdLst>
              <a:gd name="connsiteX0" fmla="*/ 0 w 1210322"/>
              <a:gd name="connsiteY0" fmla="*/ 67509 h 405044"/>
              <a:gd name="connsiteX1" fmla="*/ 67509 w 1210322"/>
              <a:gd name="connsiteY1" fmla="*/ 0 h 405044"/>
              <a:gd name="connsiteX2" fmla="*/ 1142813 w 1210322"/>
              <a:gd name="connsiteY2" fmla="*/ 0 h 405044"/>
              <a:gd name="connsiteX3" fmla="*/ 1210322 w 1210322"/>
              <a:gd name="connsiteY3" fmla="*/ 67509 h 405044"/>
              <a:gd name="connsiteX4" fmla="*/ 1210322 w 1210322"/>
              <a:gd name="connsiteY4" fmla="*/ 337535 h 405044"/>
              <a:gd name="connsiteX5" fmla="*/ 1142813 w 1210322"/>
              <a:gd name="connsiteY5" fmla="*/ 405044 h 405044"/>
              <a:gd name="connsiteX6" fmla="*/ 67509 w 1210322"/>
              <a:gd name="connsiteY6" fmla="*/ 405044 h 405044"/>
              <a:gd name="connsiteX7" fmla="*/ 0 w 1210322"/>
              <a:gd name="connsiteY7" fmla="*/ 337535 h 405044"/>
              <a:gd name="connsiteX8" fmla="*/ 0 w 1210322"/>
              <a:gd name="connsiteY8" fmla="*/ 67509 h 405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0322" h="405044">
                <a:moveTo>
                  <a:pt x="0" y="67509"/>
                </a:moveTo>
                <a:cubicBezTo>
                  <a:pt x="0" y="30225"/>
                  <a:pt x="30225" y="0"/>
                  <a:pt x="67509" y="0"/>
                </a:cubicBezTo>
                <a:lnTo>
                  <a:pt x="1142813" y="0"/>
                </a:lnTo>
                <a:cubicBezTo>
                  <a:pt x="1180097" y="0"/>
                  <a:pt x="1210322" y="30225"/>
                  <a:pt x="1210322" y="67509"/>
                </a:cubicBezTo>
                <a:lnTo>
                  <a:pt x="1210322" y="337535"/>
                </a:lnTo>
                <a:cubicBezTo>
                  <a:pt x="1210322" y="374819"/>
                  <a:pt x="1180097" y="405044"/>
                  <a:pt x="1142813" y="405044"/>
                </a:cubicBezTo>
                <a:lnTo>
                  <a:pt x="67509" y="405044"/>
                </a:lnTo>
                <a:cubicBezTo>
                  <a:pt x="30225" y="405044"/>
                  <a:pt x="0" y="374819"/>
                  <a:pt x="0" y="337535"/>
                </a:cubicBezTo>
                <a:lnTo>
                  <a:pt x="0" y="67509"/>
                </a:lnTo>
                <a:close/>
              </a:path>
            </a:pathLst>
          </a:custGeom>
          <a:scene3d>
            <a:camera prst="orthographicFront">
              <a:rot lat="0" lon="0" rev="0"/>
            </a:camera>
            <a:lightRig rig="contrasting" dir="t">
              <a:rot lat="0" lon="0" rev="1200000"/>
            </a:lightRig>
          </a:scene3d>
          <a:sp3d contourW="19050" prstMaterial="metal">
            <a:bevelT w="88900" h="203200"/>
            <a:bevelB w="165100" h="254000"/>
          </a:sp3d>
        </p:spPr>
        <p:style>
          <a:lnRef idx="0">
            <a:schemeClr val="lt1">
              <a:hueOff val="0"/>
              <a:satOff val="0"/>
              <a:lumOff val="0"/>
              <a:alphaOff val="0"/>
            </a:schemeClr>
          </a:lnRef>
          <a:fillRef idx="1">
            <a:schemeClr val="accent3">
              <a:hueOff val="0"/>
              <a:satOff val="0"/>
              <a:lumOff val="0"/>
              <a:alphaOff val="0"/>
            </a:schemeClr>
          </a:fillRef>
          <a:effectRef idx="2">
            <a:schemeClr val="accent3">
              <a:hueOff val="0"/>
              <a:satOff val="0"/>
              <a:lumOff val="0"/>
              <a:alphaOff val="0"/>
            </a:schemeClr>
          </a:effectRef>
          <a:fontRef idx="minor">
            <a:schemeClr val="lt1"/>
          </a:fontRef>
        </p:style>
        <p:txBody>
          <a:bodyPr spcFirstLastPara="0" vert="horz" wrap="square" lIns="95973" tIns="57873" rIns="95973" bIns="57873" numCol="1" spcCol="1270" anchor="ctr" anchorCtr="0">
            <a:noAutofit/>
          </a:bodyPr>
          <a:lstStyle/>
          <a:p>
            <a:pPr lvl="0" algn="ctr" defTabSz="889000">
              <a:lnSpc>
                <a:spcPct val="90000"/>
              </a:lnSpc>
              <a:spcBef>
                <a:spcPct val="0"/>
              </a:spcBef>
              <a:spcAft>
                <a:spcPct val="35000"/>
              </a:spcAft>
            </a:pPr>
            <a:r>
              <a:rPr lang="es-MX" sz="2000" kern="1200" dirty="0"/>
              <a:t>EEA</a:t>
            </a:r>
          </a:p>
        </p:txBody>
      </p:sp>
      <p:sp>
        <p:nvSpPr>
          <p:cNvPr id="8" name="Forma libre 7"/>
          <p:cNvSpPr/>
          <p:nvPr/>
        </p:nvSpPr>
        <p:spPr>
          <a:xfrm>
            <a:off x="1689567" y="2953398"/>
            <a:ext cx="6993507" cy="405044"/>
          </a:xfrm>
          <a:custGeom>
            <a:avLst/>
            <a:gdLst>
              <a:gd name="connsiteX0" fmla="*/ 0 w 6993507"/>
              <a:gd name="connsiteY0" fmla="*/ 50631 h 405044"/>
              <a:gd name="connsiteX1" fmla="*/ 6790985 w 6993507"/>
              <a:gd name="connsiteY1" fmla="*/ 50631 h 405044"/>
              <a:gd name="connsiteX2" fmla="*/ 6790985 w 6993507"/>
              <a:gd name="connsiteY2" fmla="*/ 0 h 405044"/>
              <a:gd name="connsiteX3" fmla="*/ 6993507 w 6993507"/>
              <a:gd name="connsiteY3" fmla="*/ 202522 h 405044"/>
              <a:gd name="connsiteX4" fmla="*/ 6790985 w 6993507"/>
              <a:gd name="connsiteY4" fmla="*/ 405044 h 405044"/>
              <a:gd name="connsiteX5" fmla="*/ 6790985 w 6993507"/>
              <a:gd name="connsiteY5" fmla="*/ 354414 h 405044"/>
              <a:gd name="connsiteX6" fmla="*/ 0 w 6993507"/>
              <a:gd name="connsiteY6" fmla="*/ 354414 h 405044"/>
              <a:gd name="connsiteX7" fmla="*/ 0 w 6993507"/>
              <a:gd name="connsiteY7" fmla="*/ 50631 h 405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993507" h="405044">
                <a:moveTo>
                  <a:pt x="0" y="50631"/>
                </a:moveTo>
                <a:lnTo>
                  <a:pt x="6790985" y="50631"/>
                </a:lnTo>
                <a:lnTo>
                  <a:pt x="6790985" y="0"/>
                </a:lnTo>
                <a:lnTo>
                  <a:pt x="6993507" y="202522"/>
                </a:lnTo>
                <a:lnTo>
                  <a:pt x="6790985" y="405044"/>
                </a:lnTo>
                <a:lnTo>
                  <a:pt x="6790985" y="354414"/>
                </a:lnTo>
                <a:lnTo>
                  <a:pt x="0" y="354414"/>
                </a:lnTo>
                <a:lnTo>
                  <a:pt x="0" y="50631"/>
                </a:lnTo>
                <a:close/>
              </a:path>
            </a:pathLst>
          </a:custGeom>
          <a:scene3d>
            <a:camera prst="orthographicFront">
              <a:rot lat="0" lon="0" rev="0"/>
            </a:camera>
            <a:lightRig rig="contrasting" dir="t">
              <a:rot lat="0" lon="0" rev="1200000"/>
            </a:lightRig>
          </a:scene3d>
          <a:sp3d z="-300000" contourW="19050" prstMaterial="metal">
            <a:bevelT w="88900" h="203200"/>
            <a:bevelB w="165100" h="254000"/>
          </a:sp3d>
        </p:spPr>
        <p:style>
          <a:lnRef idx="0">
            <a:schemeClr val="accent4">
              <a:tint val="40000"/>
              <a:alpha val="90000"/>
              <a:hueOff val="0"/>
              <a:satOff val="0"/>
              <a:lumOff val="0"/>
              <a:alphaOff val="0"/>
            </a:schemeClr>
          </a:lnRef>
          <a:fillRef idx="1">
            <a:schemeClr val="accent4">
              <a:tint val="40000"/>
              <a:alpha val="90000"/>
              <a:hueOff val="0"/>
              <a:satOff val="0"/>
              <a:lumOff val="0"/>
              <a:alphaOff val="0"/>
            </a:schemeClr>
          </a:fillRef>
          <a:effectRef idx="0">
            <a:schemeClr val="accent4">
              <a:tint val="40000"/>
              <a:alpha val="90000"/>
              <a:hueOff val="0"/>
              <a:satOff val="0"/>
              <a:lumOff val="0"/>
              <a:alphaOff val="0"/>
            </a:schemeClr>
          </a:effectRef>
          <a:fontRef idx="minor">
            <a:schemeClr val="dk1">
              <a:hueOff val="0"/>
              <a:satOff val="0"/>
              <a:lumOff val="0"/>
              <a:alphaOff val="0"/>
            </a:schemeClr>
          </a:fontRef>
        </p:style>
        <p:txBody>
          <a:bodyPr spcFirstLastPara="0" vert="horz" wrap="square" lIns="8890" tIns="59521" rIns="160781" bIns="59520" numCol="1" spcCol="1270" anchor="t" anchorCtr="0">
            <a:noAutofit/>
          </a:bodyPr>
          <a:lstStyle/>
          <a:p>
            <a:pPr marL="114300" lvl="1" indent="-114300" algn="l" defTabSz="622300">
              <a:lnSpc>
                <a:spcPct val="90000"/>
              </a:lnSpc>
              <a:spcBef>
                <a:spcPct val="0"/>
              </a:spcBef>
              <a:spcAft>
                <a:spcPct val="15000"/>
              </a:spcAft>
              <a:buChar char="••"/>
            </a:pPr>
            <a:r>
              <a:rPr lang="es-MX" sz="1400" kern="1200" dirty="0"/>
              <a:t>Oferta por </a:t>
            </a:r>
            <a:r>
              <a:rPr lang="es-MX" sz="1400" b="1" kern="1200" dirty="0"/>
              <a:t>20 años</a:t>
            </a:r>
            <a:r>
              <a:rPr lang="es-MX" sz="1400" kern="1200" dirty="0"/>
              <a:t>, a partir de la Fecha de Operación Ofertada, en CEL´s por año</a:t>
            </a:r>
          </a:p>
        </p:txBody>
      </p:sp>
      <p:sp>
        <p:nvSpPr>
          <p:cNvPr id="9" name="Forma libre 8"/>
          <p:cNvSpPr/>
          <p:nvPr/>
        </p:nvSpPr>
        <p:spPr>
          <a:xfrm>
            <a:off x="481609" y="2953398"/>
            <a:ext cx="1207958" cy="405044"/>
          </a:xfrm>
          <a:custGeom>
            <a:avLst/>
            <a:gdLst>
              <a:gd name="connsiteX0" fmla="*/ 0 w 1207958"/>
              <a:gd name="connsiteY0" fmla="*/ 67509 h 405044"/>
              <a:gd name="connsiteX1" fmla="*/ 67509 w 1207958"/>
              <a:gd name="connsiteY1" fmla="*/ 0 h 405044"/>
              <a:gd name="connsiteX2" fmla="*/ 1140449 w 1207958"/>
              <a:gd name="connsiteY2" fmla="*/ 0 h 405044"/>
              <a:gd name="connsiteX3" fmla="*/ 1207958 w 1207958"/>
              <a:gd name="connsiteY3" fmla="*/ 67509 h 405044"/>
              <a:gd name="connsiteX4" fmla="*/ 1207958 w 1207958"/>
              <a:gd name="connsiteY4" fmla="*/ 337535 h 405044"/>
              <a:gd name="connsiteX5" fmla="*/ 1140449 w 1207958"/>
              <a:gd name="connsiteY5" fmla="*/ 405044 h 405044"/>
              <a:gd name="connsiteX6" fmla="*/ 67509 w 1207958"/>
              <a:gd name="connsiteY6" fmla="*/ 405044 h 405044"/>
              <a:gd name="connsiteX7" fmla="*/ 0 w 1207958"/>
              <a:gd name="connsiteY7" fmla="*/ 337535 h 405044"/>
              <a:gd name="connsiteX8" fmla="*/ 0 w 1207958"/>
              <a:gd name="connsiteY8" fmla="*/ 67509 h 405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07958" h="405044">
                <a:moveTo>
                  <a:pt x="0" y="67509"/>
                </a:moveTo>
                <a:cubicBezTo>
                  <a:pt x="0" y="30225"/>
                  <a:pt x="30225" y="0"/>
                  <a:pt x="67509" y="0"/>
                </a:cubicBezTo>
                <a:lnTo>
                  <a:pt x="1140449" y="0"/>
                </a:lnTo>
                <a:cubicBezTo>
                  <a:pt x="1177733" y="0"/>
                  <a:pt x="1207958" y="30225"/>
                  <a:pt x="1207958" y="67509"/>
                </a:cubicBezTo>
                <a:lnTo>
                  <a:pt x="1207958" y="337535"/>
                </a:lnTo>
                <a:cubicBezTo>
                  <a:pt x="1207958" y="374819"/>
                  <a:pt x="1177733" y="405044"/>
                  <a:pt x="1140449" y="405044"/>
                </a:cubicBezTo>
                <a:lnTo>
                  <a:pt x="67509" y="405044"/>
                </a:lnTo>
                <a:cubicBezTo>
                  <a:pt x="30225" y="405044"/>
                  <a:pt x="0" y="374819"/>
                  <a:pt x="0" y="337535"/>
                </a:cubicBezTo>
                <a:lnTo>
                  <a:pt x="0" y="67509"/>
                </a:lnTo>
                <a:close/>
              </a:path>
            </a:pathLst>
          </a:custGeom>
          <a:scene3d>
            <a:camera prst="orthographicFront">
              <a:rot lat="0" lon="0" rev="0"/>
            </a:camera>
            <a:lightRig rig="contrasting" dir="t">
              <a:rot lat="0" lon="0" rev="1200000"/>
            </a:lightRig>
          </a:scene3d>
          <a:sp3d contourW="19050" prstMaterial="metal">
            <a:bevelT w="88900" h="203200"/>
            <a:bevelB w="165100" h="254000"/>
          </a:sp3d>
        </p:spPr>
        <p:style>
          <a:lnRef idx="0">
            <a:schemeClr val="lt1">
              <a:hueOff val="0"/>
              <a:satOff val="0"/>
              <a:lumOff val="0"/>
              <a:alphaOff val="0"/>
            </a:schemeClr>
          </a:lnRef>
          <a:fillRef idx="1">
            <a:schemeClr val="accent4">
              <a:hueOff val="0"/>
              <a:satOff val="0"/>
              <a:lumOff val="0"/>
              <a:alphaOff val="0"/>
            </a:schemeClr>
          </a:fillRef>
          <a:effectRef idx="2">
            <a:schemeClr val="accent4">
              <a:hueOff val="0"/>
              <a:satOff val="0"/>
              <a:lumOff val="0"/>
              <a:alphaOff val="0"/>
            </a:schemeClr>
          </a:effectRef>
          <a:fontRef idx="minor">
            <a:schemeClr val="lt1"/>
          </a:fontRef>
        </p:style>
        <p:txBody>
          <a:bodyPr spcFirstLastPara="0" vert="horz" wrap="square" lIns="95973" tIns="57873" rIns="95973" bIns="57873" numCol="1" spcCol="1270" anchor="ctr" anchorCtr="0">
            <a:noAutofit/>
          </a:bodyPr>
          <a:lstStyle/>
          <a:p>
            <a:pPr lvl="0" algn="ctr" defTabSz="889000">
              <a:lnSpc>
                <a:spcPct val="90000"/>
              </a:lnSpc>
              <a:spcBef>
                <a:spcPct val="0"/>
              </a:spcBef>
              <a:spcAft>
                <a:spcPct val="35000"/>
              </a:spcAft>
            </a:pPr>
            <a:r>
              <a:rPr lang="es-MX" sz="2000" kern="1200" dirty="0"/>
              <a:t>CEL´s</a:t>
            </a:r>
          </a:p>
        </p:txBody>
      </p:sp>
      <p:sp>
        <p:nvSpPr>
          <p:cNvPr id="12" name="Rectángulo 11"/>
          <p:cNvSpPr/>
          <p:nvPr/>
        </p:nvSpPr>
        <p:spPr>
          <a:xfrm>
            <a:off x="452710" y="4293096"/>
            <a:ext cx="8219256" cy="584775"/>
          </a:xfrm>
          <a:prstGeom prst="rect">
            <a:avLst/>
          </a:prstGeom>
        </p:spPr>
        <p:txBody>
          <a:bodyPr wrap="square">
            <a:spAutoFit/>
          </a:bodyPr>
          <a:lstStyle/>
          <a:p>
            <a:pPr algn="just"/>
            <a:r>
              <a:rPr lang="es-MX" sz="1600" b="1" dirty="0">
                <a:solidFill>
                  <a:srgbClr val="7030A0"/>
                </a:solidFill>
                <a:latin typeface="Arial" panose="020B0604020202020204" pitchFamily="34" charset="0"/>
              </a:rPr>
              <a:t>La cantidad de al menos uno de los Productos ofrecidos en cada Oferta de Venta deberá ser igual o mayor a los umbrales siguientes:</a:t>
            </a:r>
            <a:endParaRPr lang="es-MX" sz="1600" b="1" dirty="0">
              <a:solidFill>
                <a:srgbClr val="7030A0"/>
              </a:solidFill>
            </a:endParaRPr>
          </a:p>
        </p:txBody>
      </p:sp>
      <p:sp>
        <p:nvSpPr>
          <p:cNvPr id="13" name="Rectángulo 12"/>
          <p:cNvSpPr/>
          <p:nvPr/>
        </p:nvSpPr>
        <p:spPr>
          <a:xfrm>
            <a:off x="467544" y="1412776"/>
            <a:ext cx="8219255" cy="369332"/>
          </a:xfrm>
          <a:prstGeom prst="rect">
            <a:avLst/>
          </a:prstGeom>
        </p:spPr>
        <p:txBody>
          <a:bodyPr wrap="square">
            <a:spAutoFit/>
          </a:bodyPr>
          <a:lstStyle/>
          <a:p>
            <a:r>
              <a:rPr lang="es-MX" b="1" dirty="0">
                <a:latin typeface="Arial" panose="020B0604020202020204" pitchFamily="34" charset="0"/>
              </a:rPr>
              <a:t>La descripción del paquete de Productos ofertado deberá contener:</a:t>
            </a:r>
          </a:p>
        </p:txBody>
      </p:sp>
      <p:sp>
        <p:nvSpPr>
          <p:cNvPr id="14" name="Rectángulo 13"/>
          <p:cNvSpPr/>
          <p:nvPr/>
        </p:nvSpPr>
        <p:spPr>
          <a:xfrm>
            <a:off x="452711" y="3581728"/>
            <a:ext cx="8219255" cy="584775"/>
          </a:xfrm>
          <a:prstGeom prst="rect">
            <a:avLst/>
          </a:prstGeom>
        </p:spPr>
        <p:txBody>
          <a:bodyPr wrap="square">
            <a:spAutoFit/>
          </a:bodyPr>
          <a:lstStyle/>
          <a:p>
            <a:r>
              <a:rPr lang="es-MX" sz="1600" b="1" dirty="0">
                <a:solidFill>
                  <a:schemeClr val="accent2"/>
                </a:solidFill>
                <a:latin typeface="Arial" panose="020B0604020202020204" pitchFamily="34" charset="0"/>
              </a:rPr>
              <a:t>La cantidad señalada deberá ser “CERO” para los productos que no formen parte del paquete que se ofrezca vender</a:t>
            </a:r>
          </a:p>
        </p:txBody>
      </p:sp>
      <p:sp>
        <p:nvSpPr>
          <p:cNvPr id="15" name="Rectángulo 14"/>
          <p:cNvSpPr/>
          <p:nvPr/>
        </p:nvSpPr>
        <p:spPr>
          <a:xfrm>
            <a:off x="467544" y="1732456"/>
            <a:ext cx="8219255" cy="338554"/>
          </a:xfrm>
          <a:prstGeom prst="rect">
            <a:avLst/>
          </a:prstGeom>
        </p:spPr>
        <p:txBody>
          <a:bodyPr wrap="square">
            <a:spAutoFit/>
          </a:bodyPr>
          <a:lstStyle/>
          <a:p>
            <a:r>
              <a:rPr lang="es-MX" sz="1600" b="1" dirty="0">
                <a:solidFill>
                  <a:schemeClr val="tx2"/>
                </a:solidFill>
                <a:latin typeface="Arial" panose="020B0604020202020204" pitchFamily="34" charset="0"/>
              </a:rPr>
              <a:t>Temporalidad de las ofertas: </a:t>
            </a:r>
          </a:p>
        </p:txBody>
      </p:sp>
      <p:grpSp>
        <p:nvGrpSpPr>
          <p:cNvPr id="17" name="Diagram group"/>
          <p:cNvGrpSpPr/>
          <p:nvPr/>
        </p:nvGrpSpPr>
        <p:grpSpPr>
          <a:xfrm>
            <a:off x="611560" y="5004464"/>
            <a:ext cx="924123" cy="924123"/>
            <a:chOff x="726096" y="149232"/>
            <a:chExt cx="924123" cy="924123"/>
          </a:xfrm>
          <a:scene3d>
            <a:camera prst="perspectiveLeft" zoom="91000"/>
            <a:lightRig rig="threePt" dir="t">
              <a:rot lat="0" lon="0" rev="20640000"/>
            </a:lightRig>
          </a:scene3d>
        </p:grpSpPr>
        <p:grpSp>
          <p:nvGrpSpPr>
            <p:cNvPr id="18" name="Grupo 17"/>
            <p:cNvGrpSpPr/>
            <p:nvPr/>
          </p:nvGrpSpPr>
          <p:grpSpPr>
            <a:xfrm>
              <a:off x="726096" y="149232"/>
              <a:ext cx="924123" cy="924123"/>
              <a:chOff x="726096" y="149232"/>
              <a:chExt cx="924123" cy="924123"/>
            </a:xfrm>
          </p:grpSpPr>
          <p:sp>
            <p:nvSpPr>
              <p:cNvPr id="19" name="Elipse 18"/>
              <p:cNvSpPr/>
              <p:nvPr/>
            </p:nvSpPr>
            <p:spPr>
              <a:xfrm>
                <a:off x="726096" y="149232"/>
                <a:ext cx="924123" cy="924123"/>
              </a:xfrm>
              <a:prstGeom prst="ellipse">
                <a:avLst/>
              </a:prstGeom>
              <a:sp3d extrusionH="50600" prstMaterial="metal">
                <a:bevelT w="101600" h="80600" prst="relaxedInset"/>
                <a:bevelB w="80600" h="80600" prst="relaxedInset"/>
              </a:sp3d>
            </p:spPr>
            <p:style>
              <a:lnRef idx="0">
                <a:schemeClr val="lt1">
                  <a:hueOff val="0"/>
                  <a:satOff val="0"/>
                  <a:lumOff val="0"/>
                  <a:alphaOff val="0"/>
                </a:schemeClr>
              </a:lnRef>
              <a:fillRef idx="1">
                <a:schemeClr val="accent4">
                  <a:hueOff val="0"/>
                  <a:satOff val="0"/>
                  <a:lumOff val="0"/>
                  <a:alphaOff val="0"/>
                </a:schemeClr>
              </a:fillRef>
              <a:effectRef idx="1">
                <a:schemeClr val="accent4">
                  <a:hueOff val="0"/>
                  <a:satOff val="0"/>
                  <a:lumOff val="0"/>
                  <a:alphaOff val="0"/>
                </a:schemeClr>
              </a:effectRef>
              <a:fontRef idx="minor">
                <a:schemeClr val="dk1"/>
              </a:fontRef>
            </p:style>
          </p:sp>
          <p:sp>
            <p:nvSpPr>
              <p:cNvPr id="20" name="Elipse 4"/>
              <p:cNvSpPr/>
              <p:nvPr/>
            </p:nvSpPr>
            <p:spPr>
              <a:xfrm>
                <a:off x="861431" y="284567"/>
                <a:ext cx="653453" cy="653453"/>
              </a:xfrm>
              <a:prstGeom prst="rect">
                <a:avLst/>
              </a:prstGeom>
              <a:sp3d/>
            </p:spPr>
            <p:style>
              <a:lnRef idx="0">
                <a:scrgbClr r="0" g="0" b="0"/>
              </a:lnRef>
              <a:fillRef idx="0">
                <a:scrgbClr r="0" g="0" b="0"/>
              </a:fillRef>
              <a:effectRef idx="0">
                <a:scrgbClr r="0" g="0" b="0"/>
              </a:effectRef>
              <a:fontRef idx="minor">
                <a:schemeClr val="dk1"/>
              </a:fontRef>
            </p:style>
            <p:txBody>
              <a:bodyPr spcFirstLastPara="0" vert="horz" wrap="square" lIns="13970" tIns="13970" rIns="13970" bIns="13970" numCol="1" spcCol="1270" anchor="ctr" anchorCtr="0">
                <a:noAutofit/>
              </a:bodyPr>
              <a:lstStyle/>
              <a:p>
                <a:pPr lvl="0" algn="ctr" defTabSz="488950">
                  <a:lnSpc>
                    <a:spcPct val="90000"/>
                  </a:lnSpc>
                  <a:spcBef>
                    <a:spcPct val="0"/>
                  </a:spcBef>
                  <a:spcAft>
                    <a:spcPct val="35000"/>
                  </a:spcAft>
                </a:pPr>
                <a:r>
                  <a:rPr lang="es-MX" sz="1100" kern="1200" dirty="0"/>
                  <a:t>POTENCIA</a:t>
                </a:r>
              </a:p>
            </p:txBody>
          </p:sp>
        </p:grpSp>
      </p:grpSp>
      <p:grpSp>
        <p:nvGrpSpPr>
          <p:cNvPr id="21" name="Diagram group"/>
          <p:cNvGrpSpPr/>
          <p:nvPr/>
        </p:nvGrpSpPr>
        <p:grpSpPr>
          <a:xfrm>
            <a:off x="4283968" y="5004464"/>
            <a:ext cx="1016793" cy="924123"/>
            <a:chOff x="726096" y="149232"/>
            <a:chExt cx="924123" cy="924123"/>
          </a:xfrm>
          <a:scene3d>
            <a:camera prst="perspectiveLeft" zoom="91000"/>
            <a:lightRig rig="threePt" dir="t">
              <a:rot lat="0" lon="0" rev="20640000"/>
            </a:lightRig>
          </a:scene3d>
        </p:grpSpPr>
        <p:grpSp>
          <p:nvGrpSpPr>
            <p:cNvPr id="22" name="Grupo 21"/>
            <p:cNvGrpSpPr/>
            <p:nvPr/>
          </p:nvGrpSpPr>
          <p:grpSpPr>
            <a:xfrm>
              <a:off x="726096" y="149232"/>
              <a:ext cx="924123" cy="924123"/>
              <a:chOff x="726096" y="149232"/>
              <a:chExt cx="924123" cy="924123"/>
            </a:xfrm>
          </p:grpSpPr>
          <p:sp>
            <p:nvSpPr>
              <p:cNvPr id="23" name="Elipse 22"/>
              <p:cNvSpPr/>
              <p:nvPr/>
            </p:nvSpPr>
            <p:spPr>
              <a:xfrm>
                <a:off x="726096" y="149232"/>
                <a:ext cx="924123" cy="924123"/>
              </a:xfrm>
              <a:prstGeom prst="ellipse">
                <a:avLst/>
              </a:prstGeom>
              <a:sp3d extrusionH="50600" prstMaterial="metal">
                <a:bevelT w="101600" h="80600" prst="relaxedInset"/>
                <a:bevelB w="80600" h="80600" prst="relaxedInset"/>
              </a:sp3d>
            </p:spPr>
            <p:style>
              <a:lnRef idx="0">
                <a:schemeClr val="lt1">
                  <a:hueOff val="0"/>
                  <a:satOff val="0"/>
                  <a:lumOff val="0"/>
                  <a:alphaOff val="0"/>
                </a:schemeClr>
              </a:lnRef>
              <a:fillRef idx="1">
                <a:schemeClr val="accent6">
                  <a:hueOff val="0"/>
                  <a:satOff val="0"/>
                  <a:lumOff val="0"/>
                  <a:alphaOff val="0"/>
                </a:schemeClr>
              </a:fillRef>
              <a:effectRef idx="1">
                <a:schemeClr val="accent6">
                  <a:hueOff val="0"/>
                  <a:satOff val="0"/>
                  <a:lumOff val="0"/>
                  <a:alphaOff val="0"/>
                </a:schemeClr>
              </a:effectRef>
              <a:fontRef idx="minor">
                <a:schemeClr val="dk1"/>
              </a:fontRef>
            </p:style>
          </p:sp>
          <p:sp>
            <p:nvSpPr>
              <p:cNvPr id="24" name="Elipse 4"/>
              <p:cNvSpPr/>
              <p:nvPr/>
            </p:nvSpPr>
            <p:spPr>
              <a:xfrm>
                <a:off x="861431" y="284567"/>
                <a:ext cx="653453" cy="653453"/>
              </a:xfrm>
              <a:prstGeom prst="rect">
                <a:avLst/>
              </a:prstGeom>
              <a:sp3d/>
            </p:spPr>
            <p:style>
              <a:lnRef idx="0">
                <a:scrgbClr r="0" g="0" b="0"/>
              </a:lnRef>
              <a:fillRef idx="0">
                <a:scrgbClr r="0" g="0" b="0"/>
              </a:fillRef>
              <a:effectRef idx="0">
                <a:scrgbClr r="0" g="0" b="0"/>
              </a:effectRef>
              <a:fontRef idx="minor">
                <a:schemeClr val="dk1"/>
              </a:fontRef>
            </p:style>
            <p:txBody>
              <a:bodyPr spcFirstLastPara="0" vert="horz" wrap="square" lIns="31750" tIns="31750" rIns="31750" bIns="31750" numCol="1" spcCol="1270" anchor="ctr" anchorCtr="0">
                <a:noAutofit/>
              </a:bodyPr>
              <a:lstStyle/>
              <a:p>
                <a:pPr lvl="0" algn="ctr" defTabSz="1111250">
                  <a:lnSpc>
                    <a:spcPct val="90000"/>
                  </a:lnSpc>
                  <a:spcBef>
                    <a:spcPct val="0"/>
                  </a:spcBef>
                  <a:spcAft>
                    <a:spcPct val="35000"/>
                  </a:spcAft>
                </a:pPr>
                <a:r>
                  <a:rPr lang="es-MX" sz="2500" kern="1200" dirty="0"/>
                  <a:t>CEL’s</a:t>
                </a:r>
              </a:p>
            </p:txBody>
          </p:sp>
        </p:grpSp>
      </p:grpSp>
      <p:sp>
        <p:nvSpPr>
          <p:cNvPr id="25" name="Abrir llave 24"/>
          <p:cNvSpPr/>
          <p:nvPr/>
        </p:nvSpPr>
        <p:spPr>
          <a:xfrm>
            <a:off x="1619672" y="5004464"/>
            <a:ext cx="360040" cy="1016824"/>
          </a:xfrm>
          <a:prstGeom prst="leftBrace">
            <a:avLst>
              <a:gd name="adj1" fmla="val 21560"/>
              <a:gd name="adj2" fmla="val 46253"/>
            </a:avLst>
          </a:prstGeom>
          <a:ln w="22225">
            <a:solidFill>
              <a:schemeClr val="accent4"/>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s-MX"/>
          </a:p>
        </p:txBody>
      </p:sp>
      <p:sp>
        <p:nvSpPr>
          <p:cNvPr id="26" name="Abrir llave 25"/>
          <p:cNvSpPr/>
          <p:nvPr/>
        </p:nvSpPr>
        <p:spPr>
          <a:xfrm>
            <a:off x="5444685" y="4958113"/>
            <a:ext cx="360040" cy="1016824"/>
          </a:xfrm>
          <a:prstGeom prst="leftBrace">
            <a:avLst>
              <a:gd name="adj1" fmla="val 21560"/>
              <a:gd name="adj2" fmla="val 46253"/>
            </a:avLst>
          </a:prstGeom>
          <a:ln w="22225">
            <a:solidFill>
              <a:schemeClr val="accent6"/>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s-MX"/>
          </a:p>
        </p:txBody>
      </p:sp>
      <p:sp>
        <p:nvSpPr>
          <p:cNvPr id="27" name="CuadroTexto 26"/>
          <p:cNvSpPr txBox="1"/>
          <p:nvPr/>
        </p:nvSpPr>
        <p:spPr>
          <a:xfrm>
            <a:off x="1979712" y="4958113"/>
            <a:ext cx="2088232" cy="1077218"/>
          </a:xfrm>
          <a:prstGeom prst="rect">
            <a:avLst/>
          </a:prstGeom>
          <a:noFill/>
        </p:spPr>
        <p:txBody>
          <a:bodyPr wrap="square" rtlCol="0">
            <a:spAutoFit/>
          </a:bodyPr>
          <a:lstStyle/>
          <a:p>
            <a:pPr algn="just"/>
            <a:r>
              <a:rPr lang="es-MX" sz="1600" b="1" dirty="0">
                <a:solidFill>
                  <a:srgbClr val="7030A0"/>
                </a:solidFill>
              </a:rPr>
              <a:t>Lo que resulte menor de 10 MW y 5% de la Potencia requerida en la subasta</a:t>
            </a:r>
          </a:p>
        </p:txBody>
      </p:sp>
      <p:sp>
        <p:nvSpPr>
          <p:cNvPr id="28" name="CuadroTexto 27"/>
          <p:cNvSpPr txBox="1"/>
          <p:nvPr/>
        </p:nvSpPr>
        <p:spPr>
          <a:xfrm>
            <a:off x="5831018" y="4855406"/>
            <a:ext cx="2485398" cy="1077218"/>
          </a:xfrm>
          <a:prstGeom prst="rect">
            <a:avLst/>
          </a:prstGeom>
          <a:noFill/>
        </p:spPr>
        <p:txBody>
          <a:bodyPr wrap="square" rtlCol="0">
            <a:spAutoFit/>
          </a:bodyPr>
          <a:lstStyle/>
          <a:p>
            <a:pPr algn="just"/>
            <a:r>
              <a:rPr lang="es-MX" sz="1600" b="1" dirty="0">
                <a:solidFill>
                  <a:schemeClr val="accent6"/>
                </a:solidFill>
              </a:rPr>
              <a:t>Lo que resulte menor de 20,000 CEL’s y 5% de los CEL’s requeridos en la subasta</a:t>
            </a:r>
          </a:p>
        </p:txBody>
      </p:sp>
    </p:spTree>
    <p:extLst>
      <p:ext uri="{BB962C8B-B14F-4D97-AF65-F5344CB8AC3E}">
        <p14:creationId xmlns:p14="http://schemas.microsoft.com/office/powerpoint/2010/main" val="28541042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1000"/>
                                        <p:tgtEl>
                                          <p:spTgt spid="6"/>
                                        </p:tgtEl>
                                      </p:cBhvr>
                                    </p:animEffect>
                                    <p:anim calcmode="lin" valueType="num">
                                      <p:cBhvr>
                                        <p:cTn id="23" dur="1000" fill="hold"/>
                                        <p:tgtEl>
                                          <p:spTgt spid="6"/>
                                        </p:tgtEl>
                                        <p:attrNameLst>
                                          <p:attrName>ppt_x</p:attrName>
                                        </p:attrNameLst>
                                      </p:cBhvr>
                                      <p:tavLst>
                                        <p:tav tm="0">
                                          <p:val>
                                            <p:strVal val="#ppt_x"/>
                                          </p:val>
                                        </p:tav>
                                        <p:tav tm="100000">
                                          <p:val>
                                            <p:strVal val="#ppt_x"/>
                                          </p:val>
                                        </p:tav>
                                      </p:tavLst>
                                    </p:anim>
                                    <p:anim calcmode="lin" valueType="num">
                                      <p:cBhvr>
                                        <p:cTn id="24" dur="1000" fill="hold"/>
                                        <p:tgtEl>
                                          <p:spTgt spid="6"/>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1000"/>
                                        <p:tgtEl>
                                          <p:spTgt spid="9"/>
                                        </p:tgtEl>
                                      </p:cBhvr>
                                    </p:animEffect>
                                    <p:anim calcmode="lin" valueType="num">
                                      <p:cBhvr>
                                        <p:cTn id="28" dur="1000" fill="hold"/>
                                        <p:tgtEl>
                                          <p:spTgt spid="9"/>
                                        </p:tgtEl>
                                        <p:attrNameLst>
                                          <p:attrName>ppt_x</p:attrName>
                                        </p:attrNameLst>
                                      </p:cBhvr>
                                      <p:tavLst>
                                        <p:tav tm="0">
                                          <p:val>
                                            <p:strVal val="#ppt_x"/>
                                          </p:val>
                                        </p:tav>
                                        <p:tav tm="100000">
                                          <p:val>
                                            <p:strVal val="#ppt_x"/>
                                          </p:val>
                                        </p:tav>
                                      </p:tavLst>
                                    </p:anim>
                                    <p:anim calcmode="lin" valueType="num">
                                      <p:cBhvr>
                                        <p:cTn id="29" dur="1000" fill="hold"/>
                                        <p:tgtEl>
                                          <p:spTgt spid="9"/>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1000"/>
                                        <p:tgtEl>
                                          <p:spTgt spid="8"/>
                                        </p:tgtEl>
                                      </p:cBhvr>
                                    </p:animEffect>
                                    <p:anim calcmode="lin" valueType="num">
                                      <p:cBhvr>
                                        <p:cTn id="33" dur="1000" fill="hold"/>
                                        <p:tgtEl>
                                          <p:spTgt spid="8"/>
                                        </p:tgtEl>
                                        <p:attrNameLst>
                                          <p:attrName>ppt_x</p:attrName>
                                        </p:attrNameLst>
                                      </p:cBhvr>
                                      <p:tavLst>
                                        <p:tav tm="0">
                                          <p:val>
                                            <p:strVal val="#ppt_x"/>
                                          </p:val>
                                        </p:tav>
                                        <p:tav tm="100000">
                                          <p:val>
                                            <p:strVal val="#ppt_x"/>
                                          </p:val>
                                        </p:tav>
                                      </p:tavLst>
                                    </p:anim>
                                    <p:anim calcmode="lin" valueType="num">
                                      <p:cBhvr>
                                        <p:cTn id="34"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2"/>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14"/>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17"/>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21"/>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25"/>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26"/>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27"/>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2" grpId="0"/>
      <p:bldP spid="14" grpId="0"/>
      <p:bldP spid="25" grpId="0" animBg="1"/>
      <p:bldP spid="26" grpId="0" animBg="1"/>
      <p:bldP spid="27" grpId="0"/>
      <p:bldP spid="28"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uadroTexto 6"/>
          <p:cNvSpPr txBox="1"/>
          <p:nvPr/>
        </p:nvSpPr>
        <p:spPr>
          <a:xfrm>
            <a:off x="460445" y="1412776"/>
            <a:ext cx="8214366" cy="369332"/>
          </a:xfrm>
          <a:prstGeom prst="rect">
            <a:avLst/>
          </a:prstGeom>
          <a:noFill/>
        </p:spPr>
        <p:txBody>
          <a:bodyPr wrap="square" rtlCol="0">
            <a:spAutoFit/>
          </a:bodyPr>
          <a:lstStyle/>
          <a:p>
            <a:pPr marL="0" lvl="3" algn="ctr"/>
            <a:r>
              <a:rPr lang="es-ES_tradnl" b="1" kern="0" dirty="0">
                <a:latin typeface="Calibri" panose="020F0502020204030204" pitchFamily="34" charset="0"/>
                <a:ea typeface="MS Mincho"/>
                <a:cs typeface="Arial" panose="020B0604020202020204" pitchFamily="34" charset="0"/>
              </a:rPr>
              <a:t>Para cada Central Eléctrica se deberá especificar el porcentaje de cada Producto</a:t>
            </a:r>
            <a:endParaRPr lang="es-MX" b="1" dirty="0"/>
          </a:p>
        </p:txBody>
      </p:sp>
      <p:sp>
        <p:nvSpPr>
          <p:cNvPr id="8" name="CuadroTexto 7"/>
          <p:cNvSpPr txBox="1"/>
          <p:nvPr/>
        </p:nvSpPr>
        <p:spPr>
          <a:xfrm>
            <a:off x="1765333" y="2058661"/>
            <a:ext cx="3003353" cy="738664"/>
          </a:xfrm>
          <a:prstGeom prst="rect">
            <a:avLst/>
          </a:prstGeom>
          <a:noFill/>
        </p:spPr>
        <p:txBody>
          <a:bodyPr wrap="square" rtlCol="0">
            <a:spAutoFit/>
          </a:bodyPr>
          <a:lstStyle/>
          <a:p>
            <a:pPr algn="just"/>
            <a:r>
              <a:rPr lang="es-MX" sz="1400" b="1" dirty="0">
                <a:solidFill>
                  <a:schemeClr val="tx2"/>
                </a:solidFill>
              </a:rPr>
              <a:t>Porcentaje ofertado de la capacidad de la Central Eléctrica con la que se honrará la oferta de Potencia.</a:t>
            </a:r>
          </a:p>
        </p:txBody>
      </p:sp>
      <p:sp>
        <p:nvSpPr>
          <p:cNvPr id="9" name="CuadroTexto 8"/>
          <p:cNvSpPr txBox="1"/>
          <p:nvPr/>
        </p:nvSpPr>
        <p:spPr>
          <a:xfrm>
            <a:off x="1765333" y="3015090"/>
            <a:ext cx="3003353" cy="954107"/>
          </a:xfrm>
          <a:prstGeom prst="rect">
            <a:avLst/>
          </a:prstGeom>
          <a:noFill/>
        </p:spPr>
        <p:txBody>
          <a:bodyPr wrap="square" rtlCol="0">
            <a:spAutoFit/>
          </a:bodyPr>
          <a:lstStyle/>
          <a:p>
            <a:pPr algn="just"/>
            <a:r>
              <a:rPr lang="es-MX" sz="1400" b="1" dirty="0">
                <a:solidFill>
                  <a:schemeClr val="tx2"/>
                </a:solidFill>
              </a:rPr>
              <a:t>Porcentaje ofertado de producción de energía eléctrica acreditada como limpia con la que se honrará la oferta de Energía Eléctrica Acumulable</a:t>
            </a:r>
          </a:p>
        </p:txBody>
      </p:sp>
      <p:sp>
        <p:nvSpPr>
          <p:cNvPr id="11" name="Rectángulo 10"/>
          <p:cNvSpPr/>
          <p:nvPr/>
        </p:nvSpPr>
        <p:spPr>
          <a:xfrm>
            <a:off x="1765333" y="4362917"/>
            <a:ext cx="3003353" cy="954107"/>
          </a:xfrm>
          <a:prstGeom prst="rect">
            <a:avLst/>
          </a:prstGeom>
        </p:spPr>
        <p:txBody>
          <a:bodyPr wrap="square">
            <a:spAutoFit/>
          </a:bodyPr>
          <a:lstStyle/>
          <a:p>
            <a:pPr algn="just"/>
            <a:r>
              <a:rPr lang="es-MX" sz="1400" b="1" dirty="0">
                <a:solidFill>
                  <a:schemeClr val="tx2"/>
                </a:solidFill>
              </a:rPr>
              <a:t>Porcentaje ofertado de Certificados de Energía que acredita la Central Eléctrica, que se usarán para honrar la Oferta de Venta</a:t>
            </a:r>
          </a:p>
        </p:txBody>
      </p:sp>
      <p:sp>
        <p:nvSpPr>
          <p:cNvPr id="13" name="CuadroTexto 12"/>
          <p:cNvSpPr txBox="1"/>
          <p:nvPr/>
        </p:nvSpPr>
        <p:spPr>
          <a:xfrm>
            <a:off x="5874997" y="2621370"/>
            <a:ext cx="65" cy="276999"/>
          </a:xfrm>
          <a:prstGeom prst="rect">
            <a:avLst/>
          </a:prstGeom>
          <a:noFill/>
        </p:spPr>
        <p:txBody>
          <a:bodyPr wrap="none" lIns="0" tIns="0" rIns="0" bIns="0" rtlCol="0">
            <a:spAutoFit/>
          </a:bodyPr>
          <a:lstStyle/>
          <a:p>
            <a:endParaRPr lang="es-MX" dirty="0"/>
          </a:p>
        </p:txBody>
      </p:sp>
      <mc:AlternateContent xmlns:mc="http://schemas.openxmlformats.org/markup-compatibility/2006" xmlns:a14="http://schemas.microsoft.com/office/drawing/2010/main">
        <mc:Choice Requires="a14">
          <p:sp>
            <p:nvSpPr>
              <p:cNvPr id="15" name="CuadroTexto 14"/>
              <p:cNvSpPr txBox="1"/>
              <p:nvPr/>
            </p:nvSpPr>
            <p:spPr>
              <a:xfrm>
                <a:off x="4909662" y="3095987"/>
                <a:ext cx="3826253" cy="861774"/>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lang="es-MX" sz="1400" b="1" i="1" smtClean="0">
                          <a:solidFill>
                            <a:schemeClr val="accent2"/>
                          </a:solidFill>
                          <a:latin typeface="Cambria Math" panose="02040503050406030204" pitchFamily="18" charset="0"/>
                        </a:rPr>
                        <m:t>𝑬𝑬𝑨</m:t>
                      </m:r>
                      <m:r>
                        <a:rPr lang="es-MX" sz="1400" b="1" i="1" smtClean="0">
                          <a:solidFill>
                            <a:schemeClr val="accent2"/>
                          </a:solidFill>
                          <a:latin typeface="Cambria Math" panose="02040503050406030204" pitchFamily="18" charset="0"/>
                          <a:ea typeface="Cambria Math" panose="02040503050406030204" pitchFamily="18" charset="0"/>
                        </a:rPr>
                        <m:t>≥</m:t>
                      </m:r>
                      <m:r>
                        <a:rPr lang="es-MX" sz="1400" b="1" i="1" smtClean="0">
                          <a:solidFill>
                            <a:schemeClr val="accent2"/>
                          </a:solidFill>
                          <a:latin typeface="Cambria Math" panose="02040503050406030204" pitchFamily="18" charset="0"/>
                          <a:ea typeface="Cambria Math" panose="02040503050406030204" pitchFamily="18" charset="0"/>
                        </a:rPr>
                        <m:t>𝟕𝟎</m:t>
                      </m:r>
                      <m:r>
                        <a:rPr lang="es-MX" sz="1400" b="1" i="1" smtClean="0">
                          <a:solidFill>
                            <a:schemeClr val="accent2"/>
                          </a:solidFill>
                          <a:latin typeface="Cambria Math" panose="02040503050406030204" pitchFamily="18" charset="0"/>
                          <a:ea typeface="Cambria Math" panose="02040503050406030204" pitchFamily="18" charset="0"/>
                        </a:rPr>
                        <m:t>% </m:t>
                      </m:r>
                      <m:r>
                        <a:rPr lang="es-MX" sz="1400" b="1" i="1" smtClean="0">
                          <a:solidFill>
                            <a:schemeClr val="accent2"/>
                          </a:solidFill>
                          <a:latin typeface="Cambria Math" panose="02040503050406030204" pitchFamily="18" charset="0"/>
                          <a:ea typeface="Cambria Math" panose="02040503050406030204" pitchFamily="18" charset="0"/>
                        </a:rPr>
                        <m:t>𝒅𝒆</m:t>
                      </m:r>
                      <m:r>
                        <a:rPr lang="es-MX" sz="1400" b="1" i="1" smtClean="0">
                          <a:solidFill>
                            <a:schemeClr val="accent2"/>
                          </a:solidFill>
                          <a:latin typeface="Cambria Math" panose="02040503050406030204" pitchFamily="18" charset="0"/>
                          <a:ea typeface="Cambria Math" panose="02040503050406030204" pitchFamily="18" charset="0"/>
                        </a:rPr>
                        <m:t> </m:t>
                      </m:r>
                      <m:r>
                        <a:rPr lang="es-MX" sz="1400" b="1" i="1" smtClean="0">
                          <a:solidFill>
                            <a:schemeClr val="accent2"/>
                          </a:solidFill>
                          <a:latin typeface="Cambria Math" panose="02040503050406030204" pitchFamily="18" charset="0"/>
                          <a:ea typeface="Cambria Math" panose="02040503050406030204" pitchFamily="18" charset="0"/>
                        </a:rPr>
                        <m:t>𝒑𝒓𝒐𝒅𝒖𝒄𝒄𝒊</m:t>
                      </m:r>
                      <m:r>
                        <a:rPr lang="es-MX" sz="1400" b="1" i="1" smtClean="0">
                          <a:solidFill>
                            <a:schemeClr val="accent2"/>
                          </a:solidFill>
                          <a:latin typeface="Cambria Math" panose="02040503050406030204" pitchFamily="18" charset="0"/>
                          <a:ea typeface="Cambria Math" panose="02040503050406030204" pitchFamily="18" charset="0"/>
                        </a:rPr>
                        <m:t>ó</m:t>
                      </m:r>
                      <m:r>
                        <a:rPr lang="es-MX" sz="1400" b="1" i="1" smtClean="0">
                          <a:solidFill>
                            <a:schemeClr val="accent2"/>
                          </a:solidFill>
                          <a:latin typeface="Cambria Math" panose="02040503050406030204" pitchFamily="18" charset="0"/>
                          <a:ea typeface="Cambria Math" panose="02040503050406030204" pitchFamily="18" charset="0"/>
                        </a:rPr>
                        <m:t>𝒏</m:t>
                      </m:r>
                      <m:r>
                        <a:rPr lang="es-MX" sz="1400" b="1" i="1" smtClean="0">
                          <a:solidFill>
                            <a:schemeClr val="accent2"/>
                          </a:solidFill>
                          <a:latin typeface="Cambria Math" panose="02040503050406030204" pitchFamily="18" charset="0"/>
                          <a:ea typeface="Cambria Math" panose="02040503050406030204" pitchFamily="18" charset="0"/>
                        </a:rPr>
                        <m:t> </m:t>
                      </m:r>
                    </m:oMath>
                  </m:oMathPara>
                </a14:m>
                <a:endParaRPr lang="es-MX" sz="1400" b="1" dirty="0">
                  <a:solidFill>
                    <a:schemeClr val="accent2"/>
                  </a:solidFill>
                  <a:ea typeface="Cambria Math" panose="02040503050406030204" pitchFamily="18" charset="0"/>
                </a:endParaRPr>
              </a:p>
              <a:p>
                <a:endParaRPr lang="es-MX" sz="1400" b="1" i="1" dirty="0">
                  <a:solidFill>
                    <a:schemeClr val="accent2"/>
                  </a:solidFill>
                  <a:latin typeface="Cambria Math" panose="02040503050406030204" pitchFamily="18" charset="0"/>
                </a:endParaRPr>
              </a:p>
              <a:p>
                <a:pPr/>
                <a14:m>
                  <m:oMathPara xmlns:m="http://schemas.openxmlformats.org/officeDocument/2006/math">
                    <m:oMathParaPr>
                      <m:jc m:val="centerGroup"/>
                    </m:oMathParaPr>
                    <m:oMath xmlns:m="http://schemas.openxmlformats.org/officeDocument/2006/math">
                      <m:r>
                        <a:rPr lang="es-MX" sz="1400" b="1" i="1">
                          <a:solidFill>
                            <a:schemeClr val="accent2"/>
                          </a:solidFill>
                          <a:latin typeface="Cambria Math" panose="02040503050406030204" pitchFamily="18" charset="0"/>
                        </a:rPr>
                        <m:t>𝑬𝑬𝑨</m:t>
                      </m:r>
                      <m:r>
                        <a:rPr lang="es-MX" sz="1400" b="1" i="1" smtClean="0">
                          <a:solidFill>
                            <a:schemeClr val="accent2"/>
                          </a:solidFill>
                          <a:latin typeface="Cambria Math" panose="02040503050406030204" pitchFamily="18" charset="0"/>
                        </a:rPr>
                        <m:t>+</m:t>
                      </m:r>
                      <m:r>
                        <a:rPr lang="es-MX" sz="1400" b="1" i="1" smtClean="0">
                          <a:solidFill>
                            <a:schemeClr val="accent2"/>
                          </a:solidFill>
                          <a:latin typeface="Cambria Math" panose="02040503050406030204" pitchFamily="18" charset="0"/>
                        </a:rPr>
                        <m:t>𝑪𝒐𝒎𝒑</m:t>
                      </m:r>
                      <m:r>
                        <a:rPr lang="es-MX" sz="1400" b="1" i="1" smtClean="0">
                          <a:solidFill>
                            <a:schemeClr val="accent2"/>
                          </a:solidFill>
                          <a:latin typeface="Cambria Math" panose="02040503050406030204" pitchFamily="18" charset="0"/>
                        </a:rPr>
                        <m:t>. </m:t>
                      </m:r>
                      <m:r>
                        <a:rPr lang="es-MX" sz="1400" b="1" i="1" smtClean="0">
                          <a:solidFill>
                            <a:schemeClr val="accent2"/>
                          </a:solidFill>
                          <a:latin typeface="Cambria Math" panose="02040503050406030204" pitchFamily="18" charset="0"/>
                        </a:rPr>
                        <m:t>𝑷𝒓𝒆𝒗𝒊𝒐𝒔</m:t>
                      </m:r>
                      <m:r>
                        <a:rPr lang="es-MX" sz="1400" b="1" i="1">
                          <a:solidFill>
                            <a:schemeClr val="accent2"/>
                          </a:solidFill>
                          <a:latin typeface="Cambria Math" panose="02040503050406030204" pitchFamily="18" charset="0"/>
                          <a:ea typeface="Cambria Math" panose="02040503050406030204" pitchFamily="18" charset="0"/>
                        </a:rPr>
                        <m:t>≥</m:t>
                      </m:r>
                      <m:r>
                        <a:rPr lang="es-MX" sz="1400" b="1" i="1" smtClean="0">
                          <a:solidFill>
                            <a:schemeClr val="accent2"/>
                          </a:solidFill>
                          <a:latin typeface="Cambria Math" panose="02040503050406030204" pitchFamily="18" charset="0"/>
                          <a:ea typeface="Cambria Math" panose="02040503050406030204" pitchFamily="18" charset="0"/>
                        </a:rPr>
                        <m:t>𝟕𝟎</m:t>
                      </m:r>
                      <m:r>
                        <a:rPr lang="es-MX" sz="1400" b="1" i="1">
                          <a:solidFill>
                            <a:schemeClr val="accent2"/>
                          </a:solidFill>
                          <a:latin typeface="Cambria Math" panose="02040503050406030204" pitchFamily="18" charset="0"/>
                          <a:ea typeface="Cambria Math" panose="02040503050406030204" pitchFamily="18" charset="0"/>
                        </a:rPr>
                        <m:t>% </m:t>
                      </m:r>
                      <m:r>
                        <a:rPr lang="es-MX" sz="1400" b="1" i="1">
                          <a:solidFill>
                            <a:schemeClr val="accent2"/>
                          </a:solidFill>
                          <a:latin typeface="Cambria Math" panose="02040503050406030204" pitchFamily="18" charset="0"/>
                          <a:ea typeface="Cambria Math" panose="02040503050406030204" pitchFamily="18" charset="0"/>
                        </a:rPr>
                        <m:t>𝒅𝒆</m:t>
                      </m:r>
                      <m:r>
                        <a:rPr lang="es-MX" sz="1400" b="1" i="1">
                          <a:solidFill>
                            <a:schemeClr val="accent2"/>
                          </a:solidFill>
                          <a:latin typeface="Cambria Math" panose="02040503050406030204" pitchFamily="18" charset="0"/>
                          <a:ea typeface="Cambria Math" panose="02040503050406030204" pitchFamily="18" charset="0"/>
                        </a:rPr>
                        <m:t> </m:t>
                      </m:r>
                      <m:r>
                        <a:rPr lang="es-MX" sz="1400" b="1" i="1">
                          <a:solidFill>
                            <a:schemeClr val="accent2"/>
                          </a:solidFill>
                          <a:latin typeface="Cambria Math" panose="02040503050406030204" pitchFamily="18" charset="0"/>
                          <a:ea typeface="Cambria Math" panose="02040503050406030204" pitchFamily="18" charset="0"/>
                        </a:rPr>
                        <m:t>𝒑𝒓𝒐𝒅𝒖𝒄𝒄𝒊</m:t>
                      </m:r>
                      <m:r>
                        <a:rPr lang="es-MX" sz="1400" b="1" i="1">
                          <a:solidFill>
                            <a:schemeClr val="accent2"/>
                          </a:solidFill>
                          <a:latin typeface="Cambria Math" panose="02040503050406030204" pitchFamily="18" charset="0"/>
                          <a:ea typeface="Cambria Math" panose="02040503050406030204" pitchFamily="18" charset="0"/>
                        </a:rPr>
                        <m:t>ó</m:t>
                      </m:r>
                      <m:r>
                        <a:rPr lang="es-MX" sz="1400" b="1" i="1">
                          <a:solidFill>
                            <a:schemeClr val="accent2"/>
                          </a:solidFill>
                          <a:latin typeface="Cambria Math" panose="02040503050406030204" pitchFamily="18" charset="0"/>
                          <a:ea typeface="Cambria Math" panose="02040503050406030204" pitchFamily="18" charset="0"/>
                        </a:rPr>
                        <m:t>𝒏</m:t>
                      </m:r>
                      <m:r>
                        <a:rPr lang="es-MX" sz="1400" b="1" i="1">
                          <a:solidFill>
                            <a:schemeClr val="accent2"/>
                          </a:solidFill>
                          <a:latin typeface="Cambria Math" panose="02040503050406030204" pitchFamily="18" charset="0"/>
                          <a:ea typeface="Cambria Math" panose="02040503050406030204" pitchFamily="18" charset="0"/>
                        </a:rPr>
                        <m:t> </m:t>
                      </m:r>
                    </m:oMath>
                  </m:oMathPara>
                </a14:m>
                <a:endParaRPr lang="es-MX" sz="1400" b="1" dirty="0">
                  <a:solidFill>
                    <a:schemeClr val="accent2"/>
                  </a:solidFill>
                  <a:ea typeface="Cambria Math" panose="02040503050406030204" pitchFamily="18" charset="0"/>
                </a:endParaRPr>
              </a:p>
              <a:p>
                <a:endParaRPr lang="es-MX" sz="1400" b="1" dirty="0">
                  <a:solidFill>
                    <a:schemeClr val="accent2"/>
                  </a:solidFill>
                  <a:ea typeface="Cambria Math" panose="02040503050406030204" pitchFamily="18" charset="0"/>
                </a:endParaRPr>
              </a:p>
            </p:txBody>
          </p:sp>
        </mc:Choice>
        <mc:Fallback xmlns="">
          <p:sp>
            <p:nvSpPr>
              <p:cNvPr id="15" name="CuadroTexto 14"/>
              <p:cNvSpPr txBox="1">
                <a:spLocks noRot="1" noChangeAspect="1" noMove="1" noResize="1" noEditPoints="1" noAdjustHandles="1" noChangeArrowheads="1" noChangeShapeType="1" noTextEdit="1"/>
              </p:cNvSpPr>
              <p:nvPr/>
            </p:nvSpPr>
            <p:spPr>
              <a:xfrm>
                <a:off x="4909662" y="3095987"/>
                <a:ext cx="3826253" cy="861774"/>
              </a:xfrm>
              <a:prstGeom prst="rect">
                <a:avLst/>
              </a:prstGeom>
              <a:blipFill rotWithShape="0">
                <a:blip r:embed="rId2"/>
                <a:stretch>
                  <a:fillRect l="-318"/>
                </a:stretch>
              </a:blipFill>
            </p:spPr>
            <p:txBody>
              <a:bodyPr/>
              <a:lstStyle/>
              <a:p>
                <a:r>
                  <a:rPr lang="es-MX">
                    <a:noFill/>
                  </a:rPr>
                  <a:t> </a:t>
                </a:r>
              </a:p>
            </p:txBody>
          </p:sp>
        </mc:Fallback>
      </mc:AlternateContent>
      <mc:AlternateContent xmlns:mc="http://schemas.openxmlformats.org/markup-compatibility/2006" xmlns:a14="http://schemas.microsoft.com/office/drawing/2010/main">
        <mc:Choice Requires="a14">
          <p:sp>
            <p:nvSpPr>
              <p:cNvPr id="16" name="CuadroTexto 15"/>
              <p:cNvSpPr txBox="1"/>
              <p:nvPr/>
            </p:nvSpPr>
            <p:spPr>
              <a:xfrm>
                <a:off x="4924941" y="4646208"/>
                <a:ext cx="3871270" cy="861774"/>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lang="es-MX" sz="1400" b="1" i="1" smtClean="0">
                          <a:solidFill>
                            <a:schemeClr val="accent2"/>
                          </a:solidFill>
                          <a:latin typeface="Cambria Math" panose="02040503050406030204" pitchFamily="18" charset="0"/>
                        </a:rPr>
                        <m:t>𝑪𝑬</m:t>
                      </m:r>
                      <m:sSup>
                        <m:sSupPr>
                          <m:ctrlPr>
                            <a:rPr lang="es-MX" sz="1400" b="1" i="1" smtClean="0">
                              <a:solidFill>
                                <a:schemeClr val="accent2"/>
                              </a:solidFill>
                              <a:latin typeface="Cambria Math" panose="02040503050406030204" pitchFamily="18" charset="0"/>
                            </a:rPr>
                          </m:ctrlPr>
                        </m:sSupPr>
                        <m:e>
                          <m:r>
                            <a:rPr lang="es-MX" sz="1400" b="1" i="1" smtClean="0">
                              <a:solidFill>
                                <a:schemeClr val="accent2"/>
                              </a:solidFill>
                              <a:latin typeface="Cambria Math" panose="02040503050406030204" pitchFamily="18" charset="0"/>
                            </a:rPr>
                            <m:t>𝑳</m:t>
                          </m:r>
                        </m:e>
                        <m:sup>
                          <m:r>
                            <a:rPr lang="es-MX" sz="1400" b="1" i="1" smtClean="0">
                              <a:solidFill>
                                <a:schemeClr val="accent2"/>
                              </a:solidFill>
                              <a:latin typeface="Cambria Math" panose="02040503050406030204" pitchFamily="18" charset="0"/>
                            </a:rPr>
                            <m:t>′</m:t>
                          </m:r>
                        </m:sup>
                      </m:sSup>
                      <m:r>
                        <a:rPr lang="es-MX" sz="1400" b="1" i="1" smtClean="0">
                          <a:solidFill>
                            <a:schemeClr val="accent2"/>
                          </a:solidFill>
                          <a:latin typeface="Cambria Math" panose="02040503050406030204" pitchFamily="18" charset="0"/>
                        </a:rPr>
                        <m:t>𝒔</m:t>
                      </m:r>
                      <m:r>
                        <a:rPr lang="es-MX" sz="1400" b="1" i="1">
                          <a:solidFill>
                            <a:schemeClr val="accent2"/>
                          </a:solidFill>
                          <a:latin typeface="Cambria Math" panose="02040503050406030204" pitchFamily="18" charset="0"/>
                          <a:ea typeface="Cambria Math" panose="02040503050406030204" pitchFamily="18" charset="0"/>
                        </a:rPr>
                        <m:t>≥</m:t>
                      </m:r>
                      <m:r>
                        <a:rPr lang="es-MX" sz="1400" b="1" i="1" smtClean="0">
                          <a:solidFill>
                            <a:schemeClr val="accent2"/>
                          </a:solidFill>
                          <a:latin typeface="Cambria Math" panose="02040503050406030204" pitchFamily="18" charset="0"/>
                          <a:ea typeface="Cambria Math" panose="02040503050406030204" pitchFamily="18" charset="0"/>
                        </a:rPr>
                        <m:t>𝟕𝟎</m:t>
                      </m:r>
                      <m:r>
                        <a:rPr lang="es-MX" sz="1400" b="1" i="1" smtClean="0">
                          <a:solidFill>
                            <a:schemeClr val="accent2"/>
                          </a:solidFill>
                          <a:latin typeface="Cambria Math" panose="02040503050406030204" pitchFamily="18" charset="0"/>
                          <a:ea typeface="Cambria Math" panose="02040503050406030204" pitchFamily="18" charset="0"/>
                        </a:rPr>
                        <m:t>% </m:t>
                      </m:r>
                      <m:r>
                        <a:rPr lang="es-MX" sz="1400" b="1" i="1" smtClean="0">
                          <a:solidFill>
                            <a:schemeClr val="accent2"/>
                          </a:solidFill>
                          <a:latin typeface="Cambria Math" panose="02040503050406030204" pitchFamily="18" charset="0"/>
                          <a:ea typeface="Cambria Math" panose="02040503050406030204" pitchFamily="18" charset="0"/>
                        </a:rPr>
                        <m:t>𝒅𝒆</m:t>
                      </m:r>
                      <m:r>
                        <a:rPr lang="es-MX" sz="1400" b="1" i="1" smtClean="0">
                          <a:solidFill>
                            <a:schemeClr val="accent2"/>
                          </a:solidFill>
                          <a:latin typeface="Cambria Math" panose="02040503050406030204" pitchFamily="18" charset="0"/>
                          <a:ea typeface="Cambria Math" panose="02040503050406030204" pitchFamily="18" charset="0"/>
                        </a:rPr>
                        <m:t> </m:t>
                      </m:r>
                      <m:r>
                        <a:rPr lang="es-MX" sz="1400" b="1" i="1" smtClean="0">
                          <a:solidFill>
                            <a:schemeClr val="accent2"/>
                          </a:solidFill>
                          <a:latin typeface="Cambria Math" panose="02040503050406030204" pitchFamily="18" charset="0"/>
                          <a:ea typeface="Cambria Math" panose="02040503050406030204" pitchFamily="18" charset="0"/>
                        </a:rPr>
                        <m:t>𝒑𝒓𝒐𝒅𝒖𝒄𝒄𝒊</m:t>
                      </m:r>
                      <m:r>
                        <a:rPr lang="es-MX" sz="1400" b="1" i="1" smtClean="0">
                          <a:solidFill>
                            <a:schemeClr val="accent2"/>
                          </a:solidFill>
                          <a:latin typeface="Cambria Math" panose="02040503050406030204" pitchFamily="18" charset="0"/>
                          <a:ea typeface="Cambria Math" panose="02040503050406030204" pitchFamily="18" charset="0"/>
                        </a:rPr>
                        <m:t>ó</m:t>
                      </m:r>
                      <m:r>
                        <a:rPr lang="es-MX" sz="1400" b="1" i="1" smtClean="0">
                          <a:solidFill>
                            <a:schemeClr val="accent2"/>
                          </a:solidFill>
                          <a:latin typeface="Cambria Math" panose="02040503050406030204" pitchFamily="18" charset="0"/>
                          <a:ea typeface="Cambria Math" panose="02040503050406030204" pitchFamily="18" charset="0"/>
                        </a:rPr>
                        <m:t>𝒏</m:t>
                      </m:r>
                      <m:r>
                        <a:rPr lang="es-MX" sz="1400" b="1" i="1" smtClean="0">
                          <a:solidFill>
                            <a:schemeClr val="accent2"/>
                          </a:solidFill>
                          <a:latin typeface="Cambria Math" panose="02040503050406030204" pitchFamily="18" charset="0"/>
                          <a:ea typeface="Cambria Math" panose="02040503050406030204" pitchFamily="18" charset="0"/>
                        </a:rPr>
                        <m:t> </m:t>
                      </m:r>
                    </m:oMath>
                  </m:oMathPara>
                </a14:m>
                <a:endParaRPr lang="es-MX" sz="1400" b="1" dirty="0">
                  <a:solidFill>
                    <a:schemeClr val="accent2"/>
                  </a:solidFill>
                  <a:ea typeface="Cambria Math" panose="02040503050406030204" pitchFamily="18" charset="0"/>
                </a:endParaRPr>
              </a:p>
              <a:p>
                <a:endParaRPr lang="es-MX" sz="1400" b="1" i="1" dirty="0">
                  <a:solidFill>
                    <a:schemeClr val="accent2"/>
                  </a:solidFill>
                  <a:latin typeface="Cambria Math" panose="02040503050406030204" pitchFamily="18" charset="0"/>
                </a:endParaRPr>
              </a:p>
              <a:p>
                <a:pPr/>
                <a14:m>
                  <m:oMathPara xmlns:m="http://schemas.openxmlformats.org/officeDocument/2006/math">
                    <m:oMathParaPr>
                      <m:jc m:val="centerGroup"/>
                    </m:oMathParaPr>
                    <m:oMath xmlns:m="http://schemas.openxmlformats.org/officeDocument/2006/math">
                      <m:r>
                        <a:rPr lang="es-MX" sz="1400" b="1" i="1" smtClean="0">
                          <a:solidFill>
                            <a:schemeClr val="accent2"/>
                          </a:solidFill>
                          <a:latin typeface="Cambria Math" panose="02040503050406030204" pitchFamily="18" charset="0"/>
                        </a:rPr>
                        <m:t>𝑪𝑬</m:t>
                      </m:r>
                      <m:sSup>
                        <m:sSupPr>
                          <m:ctrlPr>
                            <a:rPr lang="es-MX" sz="1400" b="1" i="1" smtClean="0">
                              <a:solidFill>
                                <a:schemeClr val="accent2"/>
                              </a:solidFill>
                              <a:latin typeface="Cambria Math" panose="02040503050406030204" pitchFamily="18" charset="0"/>
                            </a:rPr>
                          </m:ctrlPr>
                        </m:sSupPr>
                        <m:e>
                          <m:r>
                            <a:rPr lang="es-MX" sz="1400" b="1" i="1" smtClean="0">
                              <a:solidFill>
                                <a:schemeClr val="accent2"/>
                              </a:solidFill>
                              <a:latin typeface="Cambria Math" panose="02040503050406030204" pitchFamily="18" charset="0"/>
                            </a:rPr>
                            <m:t>𝑳</m:t>
                          </m:r>
                        </m:e>
                        <m:sup>
                          <m:r>
                            <a:rPr lang="es-MX" sz="1400" b="1" i="1" smtClean="0">
                              <a:solidFill>
                                <a:schemeClr val="accent2"/>
                              </a:solidFill>
                              <a:latin typeface="Cambria Math" panose="02040503050406030204" pitchFamily="18" charset="0"/>
                            </a:rPr>
                            <m:t>′</m:t>
                          </m:r>
                        </m:sup>
                      </m:sSup>
                      <m:r>
                        <a:rPr lang="es-MX" sz="1400" b="1" i="1" smtClean="0">
                          <a:solidFill>
                            <a:schemeClr val="accent2"/>
                          </a:solidFill>
                          <a:latin typeface="Cambria Math" panose="02040503050406030204" pitchFamily="18" charset="0"/>
                        </a:rPr>
                        <m:t>𝒔</m:t>
                      </m:r>
                      <m:r>
                        <a:rPr lang="es-MX" sz="1400" b="1" i="1" smtClean="0">
                          <a:solidFill>
                            <a:schemeClr val="accent2"/>
                          </a:solidFill>
                          <a:latin typeface="Cambria Math" panose="02040503050406030204" pitchFamily="18" charset="0"/>
                        </a:rPr>
                        <m:t>+</m:t>
                      </m:r>
                      <m:r>
                        <a:rPr lang="es-MX" sz="1400" b="1" i="1" smtClean="0">
                          <a:solidFill>
                            <a:schemeClr val="accent2"/>
                          </a:solidFill>
                          <a:latin typeface="Cambria Math" panose="02040503050406030204" pitchFamily="18" charset="0"/>
                        </a:rPr>
                        <m:t>𝑪𝒐𝒎𝒑</m:t>
                      </m:r>
                      <m:r>
                        <a:rPr lang="es-MX" sz="1400" b="1" i="1" smtClean="0">
                          <a:solidFill>
                            <a:schemeClr val="accent2"/>
                          </a:solidFill>
                          <a:latin typeface="Cambria Math" panose="02040503050406030204" pitchFamily="18" charset="0"/>
                        </a:rPr>
                        <m:t>. </m:t>
                      </m:r>
                      <m:r>
                        <a:rPr lang="es-MX" sz="1400" b="1" i="1" smtClean="0">
                          <a:solidFill>
                            <a:schemeClr val="accent2"/>
                          </a:solidFill>
                          <a:latin typeface="Cambria Math" panose="02040503050406030204" pitchFamily="18" charset="0"/>
                        </a:rPr>
                        <m:t>𝑷𝒓𝒆𝒗𝒊𝒐𝒔</m:t>
                      </m:r>
                      <m:r>
                        <a:rPr lang="es-MX" sz="1400" b="1" i="1">
                          <a:solidFill>
                            <a:schemeClr val="accent2"/>
                          </a:solidFill>
                          <a:latin typeface="Cambria Math" panose="02040503050406030204" pitchFamily="18" charset="0"/>
                          <a:ea typeface="Cambria Math" panose="02040503050406030204" pitchFamily="18" charset="0"/>
                        </a:rPr>
                        <m:t>≥</m:t>
                      </m:r>
                      <m:r>
                        <a:rPr lang="es-MX" sz="1400" b="1" i="1" smtClean="0">
                          <a:solidFill>
                            <a:schemeClr val="accent2"/>
                          </a:solidFill>
                          <a:latin typeface="Cambria Math" panose="02040503050406030204" pitchFamily="18" charset="0"/>
                          <a:ea typeface="Cambria Math" panose="02040503050406030204" pitchFamily="18" charset="0"/>
                        </a:rPr>
                        <m:t>𝟕𝟎</m:t>
                      </m:r>
                      <m:r>
                        <a:rPr lang="es-MX" sz="1400" b="1" i="1">
                          <a:solidFill>
                            <a:schemeClr val="accent2"/>
                          </a:solidFill>
                          <a:latin typeface="Cambria Math" panose="02040503050406030204" pitchFamily="18" charset="0"/>
                          <a:ea typeface="Cambria Math" panose="02040503050406030204" pitchFamily="18" charset="0"/>
                        </a:rPr>
                        <m:t>% </m:t>
                      </m:r>
                      <m:r>
                        <a:rPr lang="es-MX" sz="1400" b="1" i="1">
                          <a:solidFill>
                            <a:schemeClr val="accent2"/>
                          </a:solidFill>
                          <a:latin typeface="Cambria Math" panose="02040503050406030204" pitchFamily="18" charset="0"/>
                          <a:ea typeface="Cambria Math" panose="02040503050406030204" pitchFamily="18" charset="0"/>
                        </a:rPr>
                        <m:t>𝒅𝒆</m:t>
                      </m:r>
                      <m:r>
                        <a:rPr lang="es-MX" sz="1400" b="1" i="1">
                          <a:solidFill>
                            <a:schemeClr val="accent2"/>
                          </a:solidFill>
                          <a:latin typeface="Cambria Math" panose="02040503050406030204" pitchFamily="18" charset="0"/>
                          <a:ea typeface="Cambria Math" panose="02040503050406030204" pitchFamily="18" charset="0"/>
                        </a:rPr>
                        <m:t> </m:t>
                      </m:r>
                      <m:r>
                        <a:rPr lang="es-MX" sz="1400" b="1" i="1">
                          <a:solidFill>
                            <a:schemeClr val="accent2"/>
                          </a:solidFill>
                          <a:latin typeface="Cambria Math" panose="02040503050406030204" pitchFamily="18" charset="0"/>
                          <a:ea typeface="Cambria Math" panose="02040503050406030204" pitchFamily="18" charset="0"/>
                        </a:rPr>
                        <m:t>𝒑𝒓𝒐𝒅𝒖𝒄𝒄𝒊</m:t>
                      </m:r>
                      <m:r>
                        <a:rPr lang="es-MX" sz="1400" b="1" i="1">
                          <a:solidFill>
                            <a:schemeClr val="accent2"/>
                          </a:solidFill>
                          <a:latin typeface="Cambria Math" panose="02040503050406030204" pitchFamily="18" charset="0"/>
                          <a:ea typeface="Cambria Math" panose="02040503050406030204" pitchFamily="18" charset="0"/>
                        </a:rPr>
                        <m:t>ó</m:t>
                      </m:r>
                      <m:r>
                        <a:rPr lang="es-MX" sz="1400" b="1" i="1">
                          <a:solidFill>
                            <a:schemeClr val="accent2"/>
                          </a:solidFill>
                          <a:latin typeface="Cambria Math" panose="02040503050406030204" pitchFamily="18" charset="0"/>
                          <a:ea typeface="Cambria Math" panose="02040503050406030204" pitchFamily="18" charset="0"/>
                        </a:rPr>
                        <m:t>𝒏</m:t>
                      </m:r>
                      <m:r>
                        <a:rPr lang="es-MX" sz="1400" b="1" i="1">
                          <a:solidFill>
                            <a:schemeClr val="accent2"/>
                          </a:solidFill>
                          <a:latin typeface="Cambria Math" panose="02040503050406030204" pitchFamily="18" charset="0"/>
                          <a:ea typeface="Cambria Math" panose="02040503050406030204" pitchFamily="18" charset="0"/>
                        </a:rPr>
                        <m:t> </m:t>
                      </m:r>
                    </m:oMath>
                  </m:oMathPara>
                </a14:m>
                <a:endParaRPr lang="es-MX" sz="1400" b="1" dirty="0">
                  <a:solidFill>
                    <a:schemeClr val="accent2"/>
                  </a:solidFill>
                  <a:ea typeface="Cambria Math" panose="02040503050406030204" pitchFamily="18" charset="0"/>
                </a:endParaRPr>
              </a:p>
              <a:p>
                <a:endParaRPr lang="es-MX" sz="1400" b="1" dirty="0">
                  <a:solidFill>
                    <a:schemeClr val="accent2"/>
                  </a:solidFill>
                  <a:ea typeface="Cambria Math" panose="02040503050406030204" pitchFamily="18" charset="0"/>
                </a:endParaRPr>
              </a:p>
            </p:txBody>
          </p:sp>
        </mc:Choice>
        <mc:Fallback xmlns="">
          <p:sp>
            <p:nvSpPr>
              <p:cNvPr id="16" name="CuadroTexto 15"/>
              <p:cNvSpPr txBox="1">
                <a:spLocks noRot="1" noChangeAspect="1" noMove="1" noResize="1" noEditPoints="1" noAdjustHandles="1" noChangeArrowheads="1" noChangeShapeType="1" noTextEdit="1"/>
              </p:cNvSpPr>
              <p:nvPr/>
            </p:nvSpPr>
            <p:spPr>
              <a:xfrm>
                <a:off x="4924941" y="4646208"/>
                <a:ext cx="3871270" cy="861774"/>
              </a:xfrm>
              <a:prstGeom prst="rect">
                <a:avLst/>
              </a:prstGeom>
              <a:blipFill rotWithShape="0">
                <a:blip r:embed="rId3"/>
                <a:stretch>
                  <a:fillRect l="-1260" r="-787"/>
                </a:stretch>
              </a:blipFill>
            </p:spPr>
            <p:txBody>
              <a:bodyPr/>
              <a:lstStyle/>
              <a:p>
                <a:r>
                  <a:rPr lang="es-MX">
                    <a:noFill/>
                  </a:rPr>
                  <a:t> </a:t>
                </a:r>
              </a:p>
            </p:txBody>
          </p:sp>
        </mc:Fallback>
      </mc:AlternateContent>
      <p:sp>
        <p:nvSpPr>
          <p:cNvPr id="17" name="Abrir llave 16"/>
          <p:cNvSpPr/>
          <p:nvPr/>
        </p:nvSpPr>
        <p:spPr>
          <a:xfrm>
            <a:off x="4681929" y="2706733"/>
            <a:ext cx="432045" cy="1512168"/>
          </a:xfrm>
          <a:prstGeom prst="leftBrace">
            <a:avLst>
              <a:gd name="adj1" fmla="val 39599"/>
              <a:gd name="adj2" fmla="val 50000"/>
            </a:avLst>
          </a:prstGeom>
          <a:ln w="31750">
            <a:solidFill>
              <a:srgbClr val="C00000"/>
            </a:solidFill>
            <a:beve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s-MX"/>
          </a:p>
        </p:txBody>
      </p:sp>
      <p:sp>
        <p:nvSpPr>
          <p:cNvPr id="18" name="Abrir llave 17"/>
          <p:cNvSpPr/>
          <p:nvPr/>
        </p:nvSpPr>
        <p:spPr>
          <a:xfrm>
            <a:off x="4681930" y="4265942"/>
            <a:ext cx="432044" cy="1581534"/>
          </a:xfrm>
          <a:prstGeom prst="leftBrace">
            <a:avLst>
              <a:gd name="adj1" fmla="val 44409"/>
              <a:gd name="adj2" fmla="val 50000"/>
            </a:avLst>
          </a:prstGeom>
          <a:ln w="31750">
            <a:solidFill>
              <a:srgbClr val="C00000"/>
            </a:solidFill>
            <a:beve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s-MX"/>
          </a:p>
        </p:txBody>
      </p:sp>
      <p:sp>
        <p:nvSpPr>
          <p:cNvPr id="19" name="CuadroTexto 18"/>
          <p:cNvSpPr txBox="1"/>
          <p:nvPr/>
        </p:nvSpPr>
        <p:spPr>
          <a:xfrm>
            <a:off x="1127552" y="2252038"/>
            <a:ext cx="584986" cy="369332"/>
          </a:xfrm>
          <a:prstGeom prst="rect">
            <a:avLst/>
          </a:prstGeom>
          <a:noFill/>
        </p:spPr>
        <p:txBody>
          <a:bodyPr wrap="square" rtlCol="0">
            <a:spAutoFit/>
          </a:bodyPr>
          <a:lstStyle/>
          <a:p>
            <a:r>
              <a:rPr lang="es-MX" dirty="0">
                <a:solidFill>
                  <a:srgbClr val="00B050"/>
                </a:solidFill>
              </a:rPr>
              <a:t>POT</a:t>
            </a:r>
          </a:p>
        </p:txBody>
      </p:sp>
      <p:sp>
        <p:nvSpPr>
          <p:cNvPr id="20" name="CuadroTexto 19"/>
          <p:cNvSpPr txBox="1"/>
          <p:nvPr/>
        </p:nvSpPr>
        <p:spPr>
          <a:xfrm>
            <a:off x="1127552" y="3307477"/>
            <a:ext cx="584986" cy="369332"/>
          </a:xfrm>
          <a:prstGeom prst="rect">
            <a:avLst/>
          </a:prstGeom>
          <a:noFill/>
        </p:spPr>
        <p:txBody>
          <a:bodyPr wrap="square" rtlCol="0">
            <a:spAutoFit/>
          </a:bodyPr>
          <a:lstStyle/>
          <a:p>
            <a:r>
              <a:rPr lang="es-MX" dirty="0">
                <a:solidFill>
                  <a:srgbClr val="00B050"/>
                </a:solidFill>
              </a:rPr>
              <a:t>EEA</a:t>
            </a:r>
          </a:p>
        </p:txBody>
      </p:sp>
      <p:sp>
        <p:nvSpPr>
          <p:cNvPr id="21" name="CuadroTexto 20"/>
          <p:cNvSpPr txBox="1"/>
          <p:nvPr/>
        </p:nvSpPr>
        <p:spPr>
          <a:xfrm>
            <a:off x="1101154" y="4648484"/>
            <a:ext cx="637781" cy="369332"/>
          </a:xfrm>
          <a:prstGeom prst="rect">
            <a:avLst/>
          </a:prstGeom>
          <a:noFill/>
        </p:spPr>
        <p:txBody>
          <a:bodyPr wrap="square" rtlCol="0">
            <a:spAutoFit/>
          </a:bodyPr>
          <a:lstStyle/>
          <a:p>
            <a:r>
              <a:rPr lang="es-MX" dirty="0">
                <a:solidFill>
                  <a:srgbClr val="00B050"/>
                </a:solidFill>
              </a:rPr>
              <a:t>CEL’s</a:t>
            </a:r>
          </a:p>
        </p:txBody>
      </p:sp>
      <p:sp>
        <p:nvSpPr>
          <p:cNvPr id="22" name="Abrir llave 21"/>
          <p:cNvSpPr/>
          <p:nvPr/>
        </p:nvSpPr>
        <p:spPr>
          <a:xfrm>
            <a:off x="1564061" y="1937871"/>
            <a:ext cx="349749" cy="960498"/>
          </a:xfrm>
          <a:prstGeom prst="leftBrace">
            <a:avLst>
              <a:gd name="adj1" fmla="val 38624"/>
              <a:gd name="adj2" fmla="val 52164"/>
            </a:avLst>
          </a:prstGeom>
          <a:ln w="31750" cap="rnd">
            <a:beve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s-MX"/>
          </a:p>
        </p:txBody>
      </p:sp>
      <p:sp>
        <p:nvSpPr>
          <p:cNvPr id="23" name="Abrir llave 22"/>
          <p:cNvSpPr/>
          <p:nvPr/>
        </p:nvSpPr>
        <p:spPr>
          <a:xfrm>
            <a:off x="1564061" y="2982568"/>
            <a:ext cx="349749" cy="1055010"/>
          </a:xfrm>
          <a:prstGeom prst="leftBrace">
            <a:avLst>
              <a:gd name="adj1" fmla="val 38624"/>
              <a:gd name="adj2" fmla="val 52164"/>
            </a:avLst>
          </a:prstGeom>
          <a:ln w="31750" cap="rnd">
            <a:beve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s-MX"/>
          </a:p>
        </p:txBody>
      </p:sp>
      <p:sp>
        <p:nvSpPr>
          <p:cNvPr id="24" name="Abrir llave 23"/>
          <p:cNvSpPr/>
          <p:nvPr/>
        </p:nvSpPr>
        <p:spPr>
          <a:xfrm>
            <a:off x="1642189" y="4336786"/>
            <a:ext cx="271622" cy="980238"/>
          </a:xfrm>
          <a:prstGeom prst="leftBrace">
            <a:avLst>
              <a:gd name="adj1" fmla="val 32682"/>
              <a:gd name="adj2" fmla="val 53246"/>
            </a:avLst>
          </a:prstGeom>
          <a:ln w="31750" cap="rnd">
            <a:beve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s-MX"/>
          </a:p>
        </p:txBody>
      </p:sp>
      <p:sp>
        <p:nvSpPr>
          <p:cNvPr id="25" name="Abrir llave 24"/>
          <p:cNvSpPr/>
          <p:nvPr/>
        </p:nvSpPr>
        <p:spPr>
          <a:xfrm>
            <a:off x="896528" y="1839897"/>
            <a:ext cx="552806" cy="3851851"/>
          </a:xfrm>
          <a:prstGeom prst="leftBrace">
            <a:avLst>
              <a:gd name="adj1" fmla="val 68482"/>
              <a:gd name="adj2" fmla="val 50000"/>
            </a:avLst>
          </a:prstGeom>
          <a:ln w="31750">
            <a:solidFill>
              <a:srgbClr val="00B05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s-MX"/>
          </a:p>
        </p:txBody>
      </p:sp>
      <p:sp>
        <p:nvSpPr>
          <p:cNvPr id="26" name="CuadroTexto 25"/>
          <p:cNvSpPr txBox="1"/>
          <p:nvPr/>
        </p:nvSpPr>
        <p:spPr>
          <a:xfrm rot="16200000">
            <a:off x="-544852" y="3201446"/>
            <a:ext cx="2513427" cy="369332"/>
          </a:xfrm>
          <a:prstGeom prst="rect">
            <a:avLst/>
          </a:prstGeom>
          <a:noFill/>
        </p:spPr>
        <p:txBody>
          <a:bodyPr wrap="square" rtlCol="0">
            <a:spAutoFit/>
          </a:bodyPr>
          <a:lstStyle/>
          <a:p>
            <a:r>
              <a:rPr lang="es-MX" b="1" dirty="0"/>
              <a:t>Oferta de Venta</a:t>
            </a:r>
          </a:p>
        </p:txBody>
      </p:sp>
      <p:sp>
        <p:nvSpPr>
          <p:cNvPr id="27" name="Title 1"/>
          <p:cNvSpPr>
            <a:spLocks noGrp="1"/>
          </p:cNvSpPr>
          <p:nvPr>
            <p:ph type="title"/>
          </p:nvPr>
        </p:nvSpPr>
        <p:spPr>
          <a:xfrm>
            <a:off x="3923928" y="332656"/>
            <a:ext cx="4762872" cy="864096"/>
          </a:xfrm>
        </p:spPr>
        <p:txBody>
          <a:bodyPr/>
          <a:lstStyle/>
          <a:p>
            <a:r>
              <a:rPr lang="es-MX" sz="2800" dirty="0"/>
              <a:t>Productos a ofertar en las OV Técnicas y su constitución</a:t>
            </a:r>
          </a:p>
        </p:txBody>
      </p:sp>
    </p:spTree>
    <p:extLst>
      <p:ext uri="{BB962C8B-B14F-4D97-AF65-F5344CB8AC3E}">
        <p14:creationId xmlns:p14="http://schemas.microsoft.com/office/powerpoint/2010/main" val="2895738144"/>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ángulo 3"/>
          <p:cNvSpPr/>
          <p:nvPr/>
        </p:nvSpPr>
        <p:spPr>
          <a:xfrm>
            <a:off x="395536" y="1340768"/>
            <a:ext cx="8229600" cy="830997"/>
          </a:xfrm>
          <a:prstGeom prst="rect">
            <a:avLst/>
          </a:prstGeom>
        </p:spPr>
        <p:txBody>
          <a:bodyPr wrap="square">
            <a:spAutoFit/>
          </a:bodyPr>
          <a:lstStyle/>
          <a:p>
            <a:pPr algn="just"/>
            <a:r>
              <a:rPr lang="es-MX" sz="1600" dirty="0">
                <a:latin typeface="Arial" panose="020B0604020202020204" pitchFamily="34" charset="0"/>
              </a:rPr>
              <a:t>Las personas que deseen participar como Generadores en el MEM podrán ofrecer vender, la </a:t>
            </a:r>
            <a:r>
              <a:rPr lang="es-MX" sz="1600" b="1" dirty="0">
                <a:latin typeface="Arial" panose="020B0604020202020204" pitchFamily="34" charset="0"/>
              </a:rPr>
              <a:t>Potencia</a:t>
            </a:r>
            <a:r>
              <a:rPr lang="es-MX" sz="1600" dirty="0">
                <a:latin typeface="Arial" panose="020B0604020202020204" pitchFamily="34" charset="0"/>
              </a:rPr>
              <a:t>, la </a:t>
            </a:r>
            <a:r>
              <a:rPr lang="es-MX" sz="1600" b="1" dirty="0">
                <a:latin typeface="Arial" panose="020B0604020202020204" pitchFamily="34" charset="0"/>
              </a:rPr>
              <a:t>Energía Eléctrica Acumulable </a:t>
            </a:r>
            <a:r>
              <a:rPr lang="es-MX" sz="1600" dirty="0">
                <a:latin typeface="Arial" panose="020B0604020202020204" pitchFamily="34" charset="0"/>
              </a:rPr>
              <a:t>o los </a:t>
            </a:r>
            <a:r>
              <a:rPr lang="es-MX" sz="1600" b="1" dirty="0" err="1">
                <a:latin typeface="Arial" panose="020B0604020202020204" pitchFamily="34" charset="0"/>
              </a:rPr>
              <a:t>CELs</a:t>
            </a:r>
            <a:r>
              <a:rPr lang="es-MX" sz="1600" dirty="0">
                <a:latin typeface="Arial" panose="020B0604020202020204" pitchFamily="34" charset="0"/>
              </a:rPr>
              <a:t> que requieran las ERC.</a:t>
            </a:r>
            <a:endParaRPr lang="es-MX" sz="1600" dirty="0"/>
          </a:p>
        </p:txBody>
      </p:sp>
      <p:graphicFrame>
        <p:nvGraphicFramePr>
          <p:cNvPr id="11" name="Diagrama 10"/>
          <p:cNvGraphicFramePr/>
          <p:nvPr>
            <p:extLst/>
          </p:nvPr>
        </p:nvGraphicFramePr>
        <p:xfrm>
          <a:off x="0" y="2201878"/>
          <a:ext cx="2640352" cy="217311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12" name="Diagrama 11"/>
          <p:cNvGraphicFramePr/>
          <p:nvPr>
            <p:extLst/>
          </p:nvPr>
        </p:nvGraphicFramePr>
        <p:xfrm>
          <a:off x="2699792" y="2201878"/>
          <a:ext cx="2640352" cy="2173114"/>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graphicFrame>
        <p:nvGraphicFramePr>
          <p:cNvPr id="13" name="Diagrama 12"/>
          <p:cNvGraphicFramePr/>
          <p:nvPr>
            <p:extLst/>
          </p:nvPr>
        </p:nvGraphicFramePr>
        <p:xfrm>
          <a:off x="1187624" y="4077072"/>
          <a:ext cx="2640352" cy="2173114"/>
        </p:xfrm>
        <a:graphic>
          <a:graphicData uri="http://schemas.openxmlformats.org/drawingml/2006/diagram">
            <dgm:relIds xmlns:dgm="http://schemas.openxmlformats.org/drawingml/2006/diagram" xmlns:r="http://schemas.openxmlformats.org/officeDocument/2006/relationships" r:dm="rId13" r:lo="rId14" r:qs="rId15" r:cs="rId16"/>
          </a:graphicData>
        </a:graphic>
      </p:graphicFrame>
      <p:graphicFrame>
        <p:nvGraphicFramePr>
          <p:cNvPr id="14" name="Diagrama 13"/>
          <p:cNvGraphicFramePr/>
          <p:nvPr>
            <p:extLst/>
          </p:nvPr>
        </p:nvGraphicFramePr>
        <p:xfrm>
          <a:off x="5148064" y="2201878"/>
          <a:ext cx="2640352" cy="2173114"/>
        </p:xfrm>
        <a:graphic>
          <a:graphicData uri="http://schemas.openxmlformats.org/drawingml/2006/diagram">
            <dgm:relIds xmlns:dgm="http://schemas.openxmlformats.org/drawingml/2006/diagram" xmlns:r="http://schemas.openxmlformats.org/officeDocument/2006/relationships" r:dm="rId18" r:lo="rId19" r:qs="rId20" r:cs="rId21"/>
          </a:graphicData>
        </a:graphic>
      </p:graphicFrame>
      <p:graphicFrame>
        <p:nvGraphicFramePr>
          <p:cNvPr id="15" name="Diagrama 14"/>
          <p:cNvGraphicFramePr/>
          <p:nvPr>
            <p:extLst/>
          </p:nvPr>
        </p:nvGraphicFramePr>
        <p:xfrm>
          <a:off x="3779912" y="4149080"/>
          <a:ext cx="2640352" cy="2173114"/>
        </p:xfrm>
        <a:graphic>
          <a:graphicData uri="http://schemas.openxmlformats.org/drawingml/2006/diagram">
            <dgm:relIds xmlns:dgm="http://schemas.openxmlformats.org/drawingml/2006/diagram" xmlns:r="http://schemas.openxmlformats.org/officeDocument/2006/relationships" r:dm="rId23" r:lo="rId24" r:qs="rId25" r:cs="rId26"/>
          </a:graphicData>
        </a:graphic>
      </p:graphicFrame>
      <p:sp>
        <p:nvSpPr>
          <p:cNvPr id="16" name="CuadroTexto 15"/>
          <p:cNvSpPr txBox="1"/>
          <p:nvPr/>
        </p:nvSpPr>
        <p:spPr>
          <a:xfrm>
            <a:off x="465187" y="1977227"/>
            <a:ext cx="8229600" cy="338554"/>
          </a:xfrm>
          <a:prstGeom prst="rect">
            <a:avLst/>
          </a:prstGeom>
          <a:noFill/>
        </p:spPr>
        <p:txBody>
          <a:bodyPr wrap="square" rtlCol="0">
            <a:spAutoFit/>
          </a:bodyPr>
          <a:lstStyle/>
          <a:p>
            <a:pPr algn="ctr"/>
            <a:r>
              <a:rPr lang="es-MX" sz="1600" dirty="0">
                <a:latin typeface="Arial" panose="020B0604020202020204" pitchFamily="34" charset="0"/>
              </a:rPr>
              <a:t>Combinaciones de productos para OV</a:t>
            </a:r>
          </a:p>
        </p:txBody>
      </p:sp>
      <p:graphicFrame>
        <p:nvGraphicFramePr>
          <p:cNvPr id="21" name="Diagrama 20"/>
          <p:cNvGraphicFramePr/>
          <p:nvPr>
            <p:extLst/>
          </p:nvPr>
        </p:nvGraphicFramePr>
        <p:xfrm>
          <a:off x="6155415" y="4149080"/>
          <a:ext cx="2640352" cy="2173114"/>
        </p:xfrm>
        <a:graphic>
          <a:graphicData uri="http://schemas.openxmlformats.org/drawingml/2006/diagram">
            <dgm:relIds xmlns:dgm="http://schemas.openxmlformats.org/drawingml/2006/diagram" xmlns:r="http://schemas.openxmlformats.org/officeDocument/2006/relationships" r:dm="rId28" r:lo="rId29" r:qs="rId30" r:cs="rId31"/>
          </a:graphicData>
        </a:graphic>
      </p:graphicFrame>
      <p:sp>
        <p:nvSpPr>
          <p:cNvPr id="17" name="Title 1"/>
          <p:cNvSpPr txBox="1">
            <a:spLocks/>
          </p:cNvSpPr>
          <p:nvPr/>
        </p:nvSpPr>
        <p:spPr>
          <a:xfrm>
            <a:off x="3923928" y="332656"/>
            <a:ext cx="4762872" cy="864096"/>
          </a:xfrm>
          <a:prstGeom prst="rect">
            <a:avLst/>
          </a:prstGeom>
        </p:spPr>
        <p:txBody>
          <a:bodyPr vert="horz" lIns="91440" tIns="45720" rIns="91440" bIns="45720" rtlCol="0" anchor="ctr">
            <a:noAutofit/>
          </a:bodyPr>
          <a:lstStyle>
            <a:lvl1pPr algn="r" defTabSz="914400" rtl="0" eaLnBrk="1" latinLnBrk="0" hangingPunct="1">
              <a:spcBef>
                <a:spcPct val="0"/>
              </a:spcBef>
              <a:buNone/>
              <a:defRPr sz="2400" kern="1200">
                <a:solidFill>
                  <a:schemeClr val="tx1">
                    <a:lumMod val="65000"/>
                    <a:lumOff val="35000"/>
                  </a:schemeClr>
                </a:solidFill>
                <a:latin typeface="Trajan Pro" pitchFamily="18" charset="0"/>
                <a:ea typeface="+mj-ea"/>
                <a:cs typeface="+mj-cs"/>
              </a:defRPr>
            </a:lvl1pPr>
          </a:lstStyle>
          <a:p>
            <a:r>
              <a:rPr lang="es-MX" sz="2800"/>
              <a:t>Productos a ofertar en las OV Técnicas y su constitución</a:t>
            </a:r>
            <a:endParaRPr lang="es-MX" sz="2800" dirty="0"/>
          </a:p>
        </p:txBody>
      </p:sp>
    </p:spTree>
    <p:extLst>
      <p:ext uri="{BB962C8B-B14F-4D97-AF65-F5344CB8AC3E}">
        <p14:creationId xmlns:p14="http://schemas.microsoft.com/office/powerpoint/2010/main" val="74895090"/>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75656" y="1484784"/>
            <a:ext cx="6120680" cy="4284476"/>
          </a:xfrm>
          <a:prstGeom prst="rect">
            <a:avLst/>
          </a:prstGeom>
        </p:spPr>
      </p:pic>
      <mc:AlternateContent xmlns:mc="http://schemas.openxmlformats.org/markup-compatibility/2006">
        <mc:Choice xmlns:a14="http://schemas.microsoft.com/office/drawing/2010/main" Requires="a14">
          <p:sp>
            <p:nvSpPr>
              <p:cNvPr id="5" name="Conector 4"/>
              <p:cNvSpPr/>
              <p:nvPr/>
            </p:nvSpPr>
            <p:spPr>
              <a:xfrm>
                <a:off x="1331640" y="1994513"/>
                <a:ext cx="1080120" cy="1080120"/>
              </a:xfrm>
              <a:prstGeom prst="flowChartConnector">
                <a:avLst/>
              </a:prstGeom>
              <a:ln>
                <a:solidFill>
                  <a:schemeClr val="tx2">
                    <a:lumMod val="60000"/>
                    <a:lumOff val="40000"/>
                  </a:schemeClr>
                </a:solidFill>
              </a:ln>
            </p:spPr>
            <p:style>
              <a:lnRef idx="2">
                <a:schemeClr val="accent3"/>
              </a:lnRef>
              <a:fillRef idx="1">
                <a:schemeClr val="lt1"/>
              </a:fillRef>
              <a:effectRef idx="0">
                <a:schemeClr val="accent3"/>
              </a:effectRef>
              <a:fontRef idx="minor">
                <a:schemeClr val="dk1"/>
              </a:fontRef>
            </p:style>
            <p:txBody>
              <a:bodyPr rtlCol="0" anchor="ctr"/>
              <a:lstStyle/>
              <a:p>
                <a:pPr algn="ctr"/>
                <a14:m>
                  <m:oMathPara xmlns:m="http://schemas.openxmlformats.org/officeDocument/2006/math">
                    <m:oMathParaPr>
                      <m:jc m:val="centerGroup"/>
                    </m:oMathParaPr>
                    <m:oMath xmlns:m="http://schemas.openxmlformats.org/officeDocument/2006/math">
                      <m:r>
                        <a:rPr lang="es-MX" i="1" smtClean="0">
                          <a:latin typeface="Cambria Math" panose="02040503050406030204" pitchFamily="18" charset="0"/>
                        </a:rPr>
                        <m:t>𝑂𝑓𝑒𝑟𝑡𝑎</m:t>
                      </m:r>
                      <m:r>
                        <a:rPr lang="es-MX" i="1" smtClean="0">
                          <a:latin typeface="Cambria Math" panose="02040503050406030204" pitchFamily="18" charset="0"/>
                        </a:rPr>
                        <m:t> </m:t>
                      </m:r>
                      <m:r>
                        <a:rPr lang="es-MX" b="1" i="1" smtClean="0">
                          <a:latin typeface="Cambria Math" panose="02040503050406030204" pitchFamily="18" charset="0"/>
                        </a:rPr>
                        <m:t>𝑫</m:t>
                      </m:r>
                    </m:oMath>
                  </m:oMathPara>
                </a14:m>
                <a:endParaRPr lang="es-ES" dirty="0"/>
              </a:p>
            </p:txBody>
          </p:sp>
        </mc:Choice>
        <mc:Fallback>
          <p:sp>
            <p:nvSpPr>
              <p:cNvPr id="5" name="Conector 4"/>
              <p:cNvSpPr>
                <a:spLocks noRot="1" noChangeAspect="1" noMove="1" noResize="1" noEditPoints="1" noAdjustHandles="1" noChangeArrowheads="1" noChangeShapeType="1" noTextEdit="1"/>
              </p:cNvSpPr>
              <p:nvPr/>
            </p:nvSpPr>
            <p:spPr>
              <a:xfrm>
                <a:off x="1331640" y="1994513"/>
                <a:ext cx="1080120" cy="1080120"/>
              </a:xfrm>
              <a:prstGeom prst="flowChartConnector">
                <a:avLst/>
              </a:prstGeom>
              <a:blipFill rotWithShape="0">
                <a:blip r:embed="rId3"/>
                <a:stretch>
                  <a:fillRect l="-4945"/>
                </a:stretch>
              </a:blipFill>
              <a:ln>
                <a:solidFill>
                  <a:schemeClr val="tx2">
                    <a:lumMod val="60000"/>
                    <a:lumOff val="40000"/>
                  </a:schemeClr>
                </a:solidFill>
              </a:ln>
            </p:spPr>
            <p:txBody>
              <a:bodyPr/>
              <a:lstStyle/>
              <a:p>
                <a:r>
                  <a:rPr lang="es-MX">
                    <a:noFill/>
                  </a:rPr>
                  <a:t> </a:t>
                </a:r>
              </a:p>
            </p:txBody>
          </p:sp>
        </mc:Fallback>
      </mc:AlternateContent>
      <mc:AlternateContent xmlns:mc="http://schemas.openxmlformats.org/markup-compatibility/2006">
        <mc:Choice xmlns:a14="http://schemas.microsoft.com/office/drawing/2010/main" Requires="a14">
          <p:sp>
            <p:nvSpPr>
              <p:cNvPr id="6" name="Conector 5"/>
              <p:cNvSpPr/>
              <p:nvPr/>
            </p:nvSpPr>
            <p:spPr>
              <a:xfrm>
                <a:off x="3595892" y="1988840"/>
                <a:ext cx="1080120" cy="1080120"/>
              </a:xfrm>
              <a:prstGeom prst="flowChartConnector">
                <a:avLst/>
              </a:prstGeom>
              <a:ln>
                <a:solidFill>
                  <a:schemeClr val="tx2">
                    <a:lumMod val="60000"/>
                    <a:lumOff val="40000"/>
                  </a:schemeClr>
                </a:solidFill>
              </a:ln>
            </p:spPr>
            <p:style>
              <a:lnRef idx="2">
                <a:schemeClr val="accent3"/>
              </a:lnRef>
              <a:fillRef idx="1">
                <a:schemeClr val="lt1"/>
              </a:fillRef>
              <a:effectRef idx="0">
                <a:schemeClr val="accent3"/>
              </a:effectRef>
              <a:fontRef idx="minor">
                <a:schemeClr val="dk1"/>
              </a:fontRef>
            </p:style>
            <p:txBody>
              <a:bodyPr rtlCol="0" anchor="ctr"/>
              <a:lstStyle/>
              <a:p>
                <a:pPr algn="ctr"/>
                <a14:m>
                  <m:oMathPara xmlns:m="http://schemas.openxmlformats.org/officeDocument/2006/math">
                    <m:oMathParaPr>
                      <m:jc m:val="centerGroup"/>
                    </m:oMathParaPr>
                    <m:oMath xmlns:m="http://schemas.openxmlformats.org/officeDocument/2006/math">
                      <m:r>
                        <a:rPr lang="es-MX" i="1" smtClean="0">
                          <a:latin typeface="Cambria Math" panose="02040503050406030204" pitchFamily="18" charset="0"/>
                        </a:rPr>
                        <m:t>𝑂𝑓𝑒𝑟𝑡𝑎</m:t>
                      </m:r>
                      <m:r>
                        <a:rPr lang="es-MX" i="1" smtClean="0">
                          <a:latin typeface="Cambria Math" panose="02040503050406030204" pitchFamily="18" charset="0"/>
                        </a:rPr>
                        <m:t> </m:t>
                      </m:r>
                      <m:r>
                        <a:rPr lang="es-MX" b="1" i="1" smtClean="0">
                          <a:latin typeface="Cambria Math" panose="02040503050406030204" pitchFamily="18" charset="0"/>
                        </a:rPr>
                        <m:t>𝑪</m:t>
                      </m:r>
                    </m:oMath>
                  </m:oMathPara>
                </a14:m>
                <a:endParaRPr lang="es-ES" dirty="0"/>
              </a:p>
            </p:txBody>
          </p:sp>
        </mc:Choice>
        <mc:Fallback>
          <p:sp>
            <p:nvSpPr>
              <p:cNvPr id="6" name="Conector 5"/>
              <p:cNvSpPr>
                <a:spLocks noRot="1" noChangeAspect="1" noMove="1" noResize="1" noEditPoints="1" noAdjustHandles="1" noChangeArrowheads="1" noChangeShapeType="1" noTextEdit="1"/>
              </p:cNvSpPr>
              <p:nvPr/>
            </p:nvSpPr>
            <p:spPr>
              <a:xfrm>
                <a:off x="3595892" y="1988840"/>
                <a:ext cx="1080120" cy="1080120"/>
              </a:xfrm>
              <a:prstGeom prst="flowChartConnector">
                <a:avLst/>
              </a:prstGeom>
              <a:blipFill rotWithShape="0">
                <a:blip r:embed="rId4"/>
                <a:stretch>
                  <a:fillRect l="-3867"/>
                </a:stretch>
              </a:blipFill>
              <a:ln>
                <a:solidFill>
                  <a:schemeClr val="tx2">
                    <a:lumMod val="60000"/>
                    <a:lumOff val="40000"/>
                  </a:schemeClr>
                </a:solidFill>
              </a:ln>
            </p:spPr>
            <p:txBody>
              <a:bodyPr/>
              <a:lstStyle/>
              <a:p>
                <a:r>
                  <a:rPr lang="es-MX">
                    <a:noFill/>
                  </a:rPr>
                  <a:t> </a:t>
                </a:r>
              </a:p>
            </p:txBody>
          </p:sp>
        </mc:Fallback>
      </mc:AlternateContent>
      <mc:AlternateContent xmlns:mc="http://schemas.openxmlformats.org/markup-compatibility/2006">
        <mc:Choice xmlns:a14="http://schemas.microsoft.com/office/drawing/2010/main" Requires="a14">
          <p:sp>
            <p:nvSpPr>
              <p:cNvPr id="7" name="Conector 6"/>
              <p:cNvSpPr/>
              <p:nvPr/>
            </p:nvSpPr>
            <p:spPr>
              <a:xfrm>
                <a:off x="4355976" y="4143792"/>
                <a:ext cx="1080120" cy="1080120"/>
              </a:xfrm>
              <a:prstGeom prst="flowChartConnector">
                <a:avLst/>
              </a:prstGeom>
            </p:spPr>
            <p:style>
              <a:lnRef idx="2">
                <a:schemeClr val="accent3"/>
              </a:lnRef>
              <a:fillRef idx="1">
                <a:schemeClr val="lt1"/>
              </a:fillRef>
              <a:effectRef idx="0">
                <a:schemeClr val="accent3"/>
              </a:effectRef>
              <a:fontRef idx="minor">
                <a:schemeClr val="dk1"/>
              </a:fontRef>
            </p:style>
            <p:txBody>
              <a:bodyPr rtlCol="0" anchor="ctr"/>
              <a:lstStyle/>
              <a:p>
                <a:pPr algn="ctr"/>
                <a14:m>
                  <m:oMathPara xmlns:m="http://schemas.openxmlformats.org/officeDocument/2006/math">
                    <m:oMathParaPr>
                      <m:jc m:val="centerGroup"/>
                    </m:oMathParaPr>
                    <m:oMath xmlns:m="http://schemas.openxmlformats.org/officeDocument/2006/math">
                      <m:r>
                        <a:rPr lang="es-MX" i="1" smtClean="0">
                          <a:latin typeface="Cambria Math" panose="02040503050406030204" pitchFamily="18" charset="0"/>
                        </a:rPr>
                        <m:t>𝑂𝑓𝑒𝑟𝑡𝑎</m:t>
                      </m:r>
                      <m:r>
                        <a:rPr lang="es-MX" i="1" smtClean="0">
                          <a:latin typeface="Cambria Math" panose="02040503050406030204" pitchFamily="18" charset="0"/>
                        </a:rPr>
                        <m:t> </m:t>
                      </m:r>
                      <m:r>
                        <a:rPr lang="es-MX" b="1" i="1" smtClean="0">
                          <a:latin typeface="Cambria Math" panose="02040503050406030204" pitchFamily="18" charset="0"/>
                        </a:rPr>
                        <m:t>𝑨</m:t>
                      </m:r>
                    </m:oMath>
                  </m:oMathPara>
                </a14:m>
                <a:endParaRPr lang="es-ES" dirty="0"/>
              </a:p>
            </p:txBody>
          </p:sp>
        </mc:Choice>
        <mc:Fallback>
          <p:sp>
            <p:nvSpPr>
              <p:cNvPr id="7" name="Conector 6"/>
              <p:cNvSpPr>
                <a:spLocks noRot="1" noChangeAspect="1" noMove="1" noResize="1" noEditPoints="1" noAdjustHandles="1" noChangeArrowheads="1" noChangeShapeType="1" noTextEdit="1"/>
              </p:cNvSpPr>
              <p:nvPr/>
            </p:nvSpPr>
            <p:spPr>
              <a:xfrm>
                <a:off x="4355976" y="4143792"/>
                <a:ext cx="1080120" cy="1080120"/>
              </a:xfrm>
              <a:prstGeom prst="flowChartConnector">
                <a:avLst/>
              </a:prstGeom>
              <a:blipFill rotWithShape="0">
                <a:blip r:embed="rId5"/>
                <a:stretch>
                  <a:fillRect l="-4420"/>
                </a:stretch>
              </a:blipFill>
            </p:spPr>
            <p:txBody>
              <a:bodyPr/>
              <a:lstStyle/>
              <a:p>
                <a:r>
                  <a:rPr lang="es-MX">
                    <a:noFill/>
                  </a:rPr>
                  <a:t> </a:t>
                </a:r>
              </a:p>
            </p:txBody>
          </p:sp>
        </mc:Fallback>
      </mc:AlternateContent>
      <p:sp>
        <p:nvSpPr>
          <p:cNvPr id="10" name="Título 1"/>
          <p:cNvSpPr>
            <a:spLocks noGrp="1"/>
          </p:cNvSpPr>
          <p:nvPr>
            <p:ph type="title"/>
          </p:nvPr>
        </p:nvSpPr>
        <p:spPr>
          <a:xfrm>
            <a:off x="4067944" y="332656"/>
            <a:ext cx="4618856" cy="864096"/>
          </a:xfrm>
        </p:spPr>
        <p:txBody>
          <a:bodyPr/>
          <a:lstStyle/>
          <a:p>
            <a:r>
              <a:rPr lang="es-MX" dirty="0"/>
              <a:t>Ofertas excluyentes</a:t>
            </a:r>
          </a:p>
        </p:txBody>
      </p:sp>
      <mc:AlternateContent xmlns:mc="http://schemas.openxmlformats.org/markup-compatibility/2006">
        <mc:Choice xmlns:a14="http://schemas.microsoft.com/office/drawing/2010/main" Requires="a14">
          <p:sp>
            <p:nvSpPr>
              <p:cNvPr id="14" name="Conector 13"/>
              <p:cNvSpPr/>
              <p:nvPr/>
            </p:nvSpPr>
            <p:spPr>
              <a:xfrm>
                <a:off x="6516216" y="3501008"/>
                <a:ext cx="1080120" cy="1080120"/>
              </a:xfrm>
              <a:prstGeom prst="flowChartConnector">
                <a:avLst/>
              </a:prstGeom>
              <a:ln>
                <a:solidFill>
                  <a:schemeClr val="tx2">
                    <a:lumMod val="60000"/>
                    <a:lumOff val="40000"/>
                  </a:schemeClr>
                </a:solidFill>
              </a:ln>
            </p:spPr>
            <p:style>
              <a:lnRef idx="2">
                <a:schemeClr val="accent3"/>
              </a:lnRef>
              <a:fillRef idx="1">
                <a:schemeClr val="lt1"/>
              </a:fillRef>
              <a:effectRef idx="0">
                <a:schemeClr val="accent3"/>
              </a:effectRef>
              <a:fontRef idx="minor">
                <a:schemeClr val="dk1"/>
              </a:fontRef>
            </p:style>
            <p:txBody>
              <a:bodyPr rtlCol="0" anchor="ctr"/>
              <a:lstStyle/>
              <a:p>
                <a:pPr algn="ctr"/>
                <a14:m>
                  <m:oMathPara xmlns:m="http://schemas.openxmlformats.org/officeDocument/2006/math">
                    <m:oMathParaPr>
                      <m:jc m:val="centerGroup"/>
                    </m:oMathParaPr>
                    <m:oMath xmlns:m="http://schemas.openxmlformats.org/officeDocument/2006/math">
                      <m:r>
                        <a:rPr lang="es-MX" i="1" smtClean="0">
                          <a:latin typeface="Cambria Math" panose="02040503050406030204" pitchFamily="18" charset="0"/>
                        </a:rPr>
                        <m:t>𝑂𝑓𝑒𝑟𝑡𝑎</m:t>
                      </m:r>
                      <m:r>
                        <a:rPr lang="es-MX" i="1" smtClean="0">
                          <a:latin typeface="Cambria Math" panose="02040503050406030204" pitchFamily="18" charset="0"/>
                        </a:rPr>
                        <m:t> </m:t>
                      </m:r>
                      <m:r>
                        <a:rPr lang="es-MX" b="1" i="1" smtClean="0">
                          <a:latin typeface="Cambria Math" panose="02040503050406030204" pitchFamily="18" charset="0"/>
                        </a:rPr>
                        <m:t>𝑩</m:t>
                      </m:r>
                    </m:oMath>
                  </m:oMathPara>
                </a14:m>
                <a:endParaRPr lang="es-ES" dirty="0"/>
              </a:p>
            </p:txBody>
          </p:sp>
        </mc:Choice>
        <mc:Fallback>
          <p:sp>
            <p:nvSpPr>
              <p:cNvPr id="14" name="Conector 13"/>
              <p:cNvSpPr>
                <a:spLocks noRot="1" noChangeAspect="1" noMove="1" noResize="1" noEditPoints="1" noAdjustHandles="1" noChangeArrowheads="1" noChangeShapeType="1" noTextEdit="1"/>
              </p:cNvSpPr>
              <p:nvPr/>
            </p:nvSpPr>
            <p:spPr>
              <a:xfrm>
                <a:off x="6516216" y="3501008"/>
                <a:ext cx="1080120" cy="1080120"/>
              </a:xfrm>
              <a:prstGeom prst="flowChartConnector">
                <a:avLst/>
              </a:prstGeom>
              <a:blipFill rotWithShape="0">
                <a:blip r:embed="rId6"/>
                <a:stretch>
                  <a:fillRect l="-4972"/>
                </a:stretch>
              </a:blipFill>
              <a:ln>
                <a:solidFill>
                  <a:schemeClr val="tx2">
                    <a:lumMod val="60000"/>
                    <a:lumOff val="40000"/>
                  </a:schemeClr>
                </a:solidFill>
              </a:ln>
            </p:spPr>
            <p:txBody>
              <a:bodyPr/>
              <a:lstStyle/>
              <a:p>
                <a:r>
                  <a:rPr lang="es-MX">
                    <a:noFill/>
                  </a:rPr>
                  <a:t> </a:t>
                </a:r>
              </a:p>
            </p:txBody>
          </p:sp>
        </mc:Fallback>
      </mc:AlternateContent>
    </p:spTree>
    <p:extLst>
      <p:ext uri="{BB962C8B-B14F-4D97-AF65-F5344CB8AC3E}">
        <p14:creationId xmlns:p14="http://schemas.microsoft.com/office/powerpoint/2010/main" val="16407703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fade">
                                      <p:cBhvr>
                                        <p:cTn id="1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14" grpId="0" animBg="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MX" dirty="0"/>
              <a:t>Ofertas excluyentes</a:t>
            </a:r>
          </a:p>
        </p:txBody>
      </p:sp>
      <mc:AlternateContent xmlns:mc="http://schemas.openxmlformats.org/markup-compatibility/2006">
        <mc:Choice xmlns:a14="http://schemas.microsoft.com/office/drawing/2010/main" Requires="a14">
          <p:sp>
            <p:nvSpPr>
              <p:cNvPr id="4" name="CuadroTexto 3"/>
              <p:cNvSpPr txBox="1"/>
              <p:nvPr/>
            </p:nvSpPr>
            <p:spPr>
              <a:xfrm>
                <a:off x="503548" y="1469561"/>
                <a:ext cx="8147248" cy="4570482"/>
              </a:xfrm>
              <a:prstGeom prst="rect">
                <a:avLst/>
              </a:prstGeom>
              <a:noFill/>
            </p:spPr>
            <p:txBody>
              <a:bodyPr wrap="square" rtlCol="0">
                <a:spAutoFit/>
              </a:bodyPr>
              <a:lstStyle/>
              <a:p>
                <a:pPr algn="just"/>
                <a:r>
                  <a:rPr lang="es-MX" dirty="0"/>
                  <a:t>Se dice que un conjunto de Ofertas de Venta</a:t>
                </a:r>
              </a:p>
              <a:p>
                <a:pPr algn="just"/>
                <a:endParaRPr lang="es-MX" dirty="0" smtClean="0"/>
              </a:p>
              <a:p>
                <a:pPr algn="just"/>
                <a:endParaRPr lang="es-MX" dirty="0"/>
              </a:p>
              <a:p>
                <a:pPr algn="just"/>
                <a:endParaRPr lang="es-MX" dirty="0" smtClean="0"/>
              </a:p>
              <a:p>
                <a:pPr algn="just"/>
                <a:endParaRPr lang="es-MX" dirty="0"/>
              </a:p>
              <a:p>
                <a:pPr algn="just"/>
                <a:endParaRPr lang="es-MX" dirty="0" smtClean="0"/>
              </a:p>
              <a:p>
                <a:pPr algn="just"/>
                <a:endParaRPr lang="es-MX" dirty="0"/>
              </a:p>
              <a:p>
                <a:pPr algn="just"/>
                <a:endParaRPr lang="es-MX" dirty="0" smtClean="0"/>
              </a:p>
              <a:p>
                <a:pPr algn="just"/>
                <a:endParaRPr lang="es-MX" dirty="0"/>
              </a:p>
              <a:p>
                <a:pPr algn="just"/>
                <a:endParaRPr lang="es-MX" dirty="0" smtClean="0"/>
              </a:p>
              <a:p>
                <a:pPr algn="just"/>
                <a:endParaRPr lang="es-MX" dirty="0"/>
              </a:p>
              <a:p>
                <a:pPr algn="just"/>
                <a:endParaRPr lang="es-MX" dirty="0"/>
              </a:p>
              <a:p>
                <a:pPr algn="just"/>
                <a:r>
                  <a:rPr lang="es-MX" dirty="0"/>
                  <a:t>                                  </a:t>
                </a:r>
                <a14:m>
                  <m:oMath xmlns:m="http://schemas.openxmlformats.org/officeDocument/2006/math">
                    <m:r>
                      <a:rPr lang="es-MX" sz="2100" b="0" i="1" smtClean="0">
                        <a:latin typeface="Cambria Math" panose="02040503050406030204" pitchFamily="18" charset="0"/>
                      </a:rPr>
                      <m:t>{</m:t>
                    </m:r>
                    <m:r>
                      <a:rPr lang="es-MX" sz="2100" b="0" i="1" smtClean="0">
                        <a:latin typeface="Cambria Math" panose="02040503050406030204" pitchFamily="18" charset="0"/>
                      </a:rPr>
                      <m:t>𝑂𝑓𝑒𝑟𝑡𝑎</m:t>
                    </m:r>
                    <m:r>
                      <a:rPr lang="es-MX" sz="2100" b="0" i="1" smtClean="0">
                        <a:latin typeface="Cambria Math" panose="02040503050406030204" pitchFamily="18" charset="0"/>
                      </a:rPr>
                      <m:t> </m:t>
                    </m:r>
                    <m:r>
                      <a:rPr lang="es-MX" sz="2100" b="1" i="1" smtClean="0">
                        <a:latin typeface="Cambria Math" panose="02040503050406030204" pitchFamily="18" charset="0"/>
                      </a:rPr>
                      <m:t>𝑨</m:t>
                    </m:r>
                    <m:r>
                      <a:rPr lang="es-MX" sz="2100" b="0" i="1" smtClean="0">
                        <a:latin typeface="Cambria Math" panose="02040503050406030204" pitchFamily="18" charset="0"/>
                      </a:rPr>
                      <m:t>,  </m:t>
                    </m:r>
                    <m:r>
                      <a:rPr lang="es-MX" sz="2100" b="0" i="1" smtClean="0">
                        <a:latin typeface="Cambria Math" panose="02040503050406030204" pitchFamily="18" charset="0"/>
                      </a:rPr>
                      <m:t>𝑂𝑓𝑒𝑟𝑡𝑎</m:t>
                    </m:r>
                    <m:r>
                      <a:rPr lang="es-MX" sz="2100" b="0" i="1" smtClean="0">
                        <a:latin typeface="Cambria Math" panose="02040503050406030204" pitchFamily="18" charset="0"/>
                      </a:rPr>
                      <m:t> </m:t>
                    </m:r>
                    <m:r>
                      <a:rPr lang="es-MX" sz="2100" b="1" i="1" smtClean="0">
                        <a:latin typeface="Cambria Math" panose="02040503050406030204" pitchFamily="18" charset="0"/>
                      </a:rPr>
                      <m:t>𝑩</m:t>
                    </m:r>
                    <m:r>
                      <a:rPr lang="es-MX" sz="2100" b="0" i="1" smtClean="0">
                        <a:latin typeface="Cambria Math" panose="02040503050406030204" pitchFamily="18" charset="0"/>
                      </a:rPr>
                      <m:t>,  </m:t>
                    </m:r>
                    <m:r>
                      <a:rPr lang="es-MX" sz="2100" b="0" i="1" smtClean="0">
                        <a:latin typeface="Cambria Math" panose="02040503050406030204" pitchFamily="18" charset="0"/>
                      </a:rPr>
                      <m:t>𝑂𝑓𝑒𝑟𝑡𝑎</m:t>
                    </m:r>
                    <m:r>
                      <a:rPr lang="es-MX" sz="2100" b="0" i="1" smtClean="0">
                        <a:latin typeface="Cambria Math" panose="02040503050406030204" pitchFamily="18" charset="0"/>
                      </a:rPr>
                      <m:t> </m:t>
                    </m:r>
                    <m:r>
                      <a:rPr lang="es-MX" sz="2100" b="1" i="1" smtClean="0">
                        <a:latin typeface="Cambria Math" panose="02040503050406030204" pitchFamily="18" charset="0"/>
                      </a:rPr>
                      <m:t>𝑪</m:t>
                    </m:r>
                    <m:r>
                      <a:rPr lang="es-MX" sz="2100" b="0" i="1" smtClean="0">
                        <a:latin typeface="Cambria Math" panose="02040503050406030204" pitchFamily="18" charset="0"/>
                      </a:rPr>
                      <m:t>,  </m:t>
                    </m:r>
                    <m:r>
                      <a:rPr lang="es-MX" sz="2100" b="0" i="1" smtClean="0">
                        <a:latin typeface="Cambria Math" panose="02040503050406030204" pitchFamily="18" charset="0"/>
                      </a:rPr>
                      <m:t>𝑂𝑓𝑒𝑟𝑡𝑎</m:t>
                    </m:r>
                    <m:r>
                      <a:rPr lang="es-MX" sz="2100" b="0" i="1" smtClean="0">
                        <a:latin typeface="Cambria Math" panose="02040503050406030204" pitchFamily="18" charset="0"/>
                      </a:rPr>
                      <m:t> </m:t>
                    </m:r>
                    <m:r>
                      <a:rPr lang="es-MX" sz="2100" b="1" i="1" smtClean="0">
                        <a:latin typeface="Cambria Math" panose="02040503050406030204" pitchFamily="18" charset="0"/>
                      </a:rPr>
                      <m:t>𝑫</m:t>
                    </m:r>
                    <m:r>
                      <a:rPr lang="es-MX" sz="2100" b="0" i="1" smtClean="0">
                        <a:latin typeface="Cambria Math" panose="02040503050406030204" pitchFamily="18" charset="0"/>
                      </a:rPr>
                      <m:t>}</m:t>
                    </m:r>
                  </m:oMath>
                </a14:m>
                <a:endParaRPr lang="es-ES" sz="2100" dirty="0"/>
              </a:p>
              <a:p>
                <a:pPr algn="just"/>
                <a:endParaRPr lang="es-MX" dirty="0"/>
              </a:p>
              <a:p>
                <a:pPr algn="just"/>
                <a:r>
                  <a:rPr lang="es-MX" dirty="0"/>
                  <a:t>es </a:t>
                </a:r>
                <a:r>
                  <a:rPr lang="es-MX" b="1" dirty="0"/>
                  <a:t>mutuamente excluyente </a:t>
                </a:r>
                <a:r>
                  <a:rPr lang="es-MX" dirty="0"/>
                  <a:t>si cualquiera de </a:t>
                </a:r>
                <a:r>
                  <a:rPr lang="es-MX" dirty="0" smtClean="0"/>
                  <a:t>ellos, </a:t>
                </a:r>
                <a:r>
                  <a:rPr lang="es-MX" dirty="0"/>
                  <a:t>pero no más de </a:t>
                </a:r>
                <a:r>
                  <a:rPr lang="es-MX" dirty="0" smtClean="0"/>
                  <a:t>uno, </a:t>
                </a:r>
                <a:r>
                  <a:rPr lang="es-MX" dirty="0"/>
                  <a:t>puede ser seleccionado como ganador. </a:t>
                </a:r>
                <a:endParaRPr lang="es-ES" dirty="0"/>
              </a:p>
            </p:txBody>
          </p:sp>
        </mc:Choice>
        <mc:Fallback>
          <p:sp>
            <p:nvSpPr>
              <p:cNvPr id="4" name="CuadroTexto 3"/>
              <p:cNvSpPr txBox="1">
                <a:spLocks noRot="1" noChangeAspect="1" noMove="1" noResize="1" noEditPoints="1" noAdjustHandles="1" noChangeArrowheads="1" noChangeShapeType="1" noTextEdit="1"/>
              </p:cNvSpPr>
              <p:nvPr/>
            </p:nvSpPr>
            <p:spPr>
              <a:xfrm>
                <a:off x="503548" y="1469561"/>
                <a:ext cx="8147248" cy="4570482"/>
              </a:xfrm>
              <a:prstGeom prst="rect">
                <a:avLst/>
              </a:prstGeom>
              <a:blipFill rotWithShape="0">
                <a:blip r:embed="rId2"/>
                <a:stretch>
                  <a:fillRect l="-674" t="-667" r="-599" b="-1200"/>
                </a:stretch>
              </a:blipFill>
            </p:spPr>
            <p:txBody>
              <a:bodyPr/>
              <a:lstStyle/>
              <a:p>
                <a:r>
                  <a:rPr lang="es-MX">
                    <a:noFill/>
                  </a:rPr>
                  <a:t> </a:t>
                </a:r>
              </a:p>
            </p:txBody>
          </p:sp>
        </mc:Fallback>
      </mc:AlternateContent>
      <p:sp>
        <p:nvSpPr>
          <p:cNvPr id="5" name="Elipse 4"/>
          <p:cNvSpPr/>
          <p:nvPr/>
        </p:nvSpPr>
        <p:spPr>
          <a:xfrm>
            <a:off x="2663788" y="2068872"/>
            <a:ext cx="4464496" cy="2296232"/>
          </a:xfrm>
          <a:prstGeom prst="ellipse">
            <a:avLst/>
          </a:prstGeom>
          <a:ln w="3175"/>
        </p:spPr>
        <p:style>
          <a:lnRef idx="2">
            <a:schemeClr val="dk1"/>
          </a:lnRef>
          <a:fillRef idx="1">
            <a:schemeClr val="lt1"/>
          </a:fillRef>
          <a:effectRef idx="0">
            <a:schemeClr val="dk1"/>
          </a:effectRef>
          <a:fontRef idx="minor">
            <a:schemeClr val="dk1"/>
          </a:fontRef>
        </p:style>
        <p:txBody>
          <a:bodyPr rtlCol="0" anchor="ctr"/>
          <a:lstStyle/>
          <a:p>
            <a:pPr algn="ctr"/>
            <a:endParaRPr lang="es-ES"/>
          </a:p>
        </p:txBody>
      </p:sp>
      <mc:AlternateContent xmlns:mc="http://schemas.openxmlformats.org/markup-compatibility/2006">
        <mc:Choice xmlns:a14="http://schemas.microsoft.com/office/drawing/2010/main" Requires="a14">
          <p:sp>
            <p:nvSpPr>
              <p:cNvPr id="10" name="Conector 9"/>
              <p:cNvSpPr/>
              <p:nvPr/>
            </p:nvSpPr>
            <p:spPr>
              <a:xfrm>
                <a:off x="5714601" y="2538301"/>
                <a:ext cx="1080120" cy="1080120"/>
              </a:xfrm>
              <a:prstGeom prst="flowChartConnector">
                <a:avLst/>
              </a:prstGeom>
              <a:ln>
                <a:solidFill>
                  <a:schemeClr val="tx2">
                    <a:lumMod val="60000"/>
                    <a:lumOff val="40000"/>
                  </a:schemeClr>
                </a:solidFill>
              </a:ln>
            </p:spPr>
            <p:style>
              <a:lnRef idx="2">
                <a:schemeClr val="accent3"/>
              </a:lnRef>
              <a:fillRef idx="1">
                <a:schemeClr val="lt1"/>
              </a:fillRef>
              <a:effectRef idx="0">
                <a:schemeClr val="accent3"/>
              </a:effectRef>
              <a:fontRef idx="minor">
                <a:schemeClr val="dk1"/>
              </a:fontRef>
            </p:style>
            <p:txBody>
              <a:bodyPr rtlCol="0" anchor="ctr"/>
              <a:lstStyle/>
              <a:p>
                <a:pPr algn="ctr"/>
                <a14:m>
                  <m:oMathPara xmlns:m="http://schemas.openxmlformats.org/officeDocument/2006/math">
                    <m:oMathParaPr>
                      <m:jc m:val="centerGroup"/>
                    </m:oMathParaPr>
                    <m:oMath xmlns:m="http://schemas.openxmlformats.org/officeDocument/2006/math">
                      <m:r>
                        <a:rPr lang="es-MX" i="1" smtClean="0">
                          <a:latin typeface="Cambria Math" panose="02040503050406030204" pitchFamily="18" charset="0"/>
                        </a:rPr>
                        <m:t>𝑂𝑓𝑒𝑟𝑡𝑎</m:t>
                      </m:r>
                      <m:r>
                        <a:rPr lang="es-MX" i="1" smtClean="0">
                          <a:latin typeface="Cambria Math" panose="02040503050406030204" pitchFamily="18" charset="0"/>
                        </a:rPr>
                        <m:t> </m:t>
                      </m:r>
                      <m:r>
                        <a:rPr lang="es-MX" b="1" i="1" smtClean="0">
                          <a:latin typeface="Cambria Math" panose="02040503050406030204" pitchFamily="18" charset="0"/>
                        </a:rPr>
                        <m:t>𝑫</m:t>
                      </m:r>
                    </m:oMath>
                  </m:oMathPara>
                </a14:m>
                <a:endParaRPr lang="es-ES" dirty="0"/>
              </a:p>
            </p:txBody>
          </p:sp>
        </mc:Choice>
        <mc:Fallback>
          <p:sp>
            <p:nvSpPr>
              <p:cNvPr id="10" name="Conector 9"/>
              <p:cNvSpPr>
                <a:spLocks noRot="1" noChangeAspect="1" noMove="1" noResize="1" noEditPoints="1" noAdjustHandles="1" noChangeArrowheads="1" noChangeShapeType="1" noTextEdit="1"/>
              </p:cNvSpPr>
              <p:nvPr/>
            </p:nvSpPr>
            <p:spPr>
              <a:xfrm>
                <a:off x="5714601" y="2538301"/>
                <a:ext cx="1080120" cy="1080120"/>
              </a:xfrm>
              <a:prstGeom prst="flowChartConnector">
                <a:avLst/>
              </a:prstGeom>
              <a:blipFill rotWithShape="0">
                <a:blip r:embed="rId3"/>
                <a:stretch>
                  <a:fillRect l="-4945"/>
                </a:stretch>
              </a:blipFill>
              <a:ln>
                <a:solidFill>
                  <a:schemeClr val="tx2">
                    <a:lumMod val="60000"/>
                    <a:lumOff val="40000"/>
                  </a:schemeClr>
                </a:solidFill>
              </a:ln>
            </p:spPr>
            <p:txBody>
              <a:bodyPr/>
              <a:lstStyle/>
              <a:p>
                <a:r>
                  <a:rPr lang="es-MX">
                    <a:noFill/>
                  </a:rPr>
                  <a:t> </a:t>
                </a:r>
              </a:p>
            </p:txBody>
          </p:sp>
        </mc:Fallback>
      </mc:AlternateContent>
      <mc:AlternateContent xmlns:mc="http://schemas.openxmlformats.org/markup-compatibility/2006">
        <mc:Choice xmlns:a14="http://schemas.microsoft.com/office/drawing/2010/main" Requires="a14">
          <p:sp>
            <p:nvSpPr>
              <p:cNvPr id="11" name="Conector 10"/>
              <p:cNvSpPr/>
              <p:nvPr/>
            </p:nvSpPr>
            <p:spPr>
              <a:xfrm>
                <a:off x="4634568" y="3212976"/>
                <a:ext cx="1080120" cy="1080120"/>
              </a:xfrm>
              <a:prstGeom prst="flowChartConnector">
                <a:avLst/>
              </a:prstGeom>
              <a:ln>
                <a:solidFill>
                  <a:schemeClr val="tx2">
                    <a:lumMod val="60000"/>
                    <a:lumOff val="40000"/>
                  </a:schemeClr>
                </a:solidFill>
              </a:ln>
            </p:spPr>
            <p:style>
              <a:lnRef idx="2">
                <a:schemeClr val="accent3"/>
              </a:lnRef>
              <a:fillRef idx="1">
                <a:schemeClr val="lt1"/>
              </a:fillRef>
              <a:effectRef idx="0">
                <a:schemeClr val="accent3"/>
              </a:effectRef>
              <a:fontRef idx="minor">
                <a:schemeClr val="dk1"/>
              </a:fontRef>
            </p:style>
            <p:txBody>
              <a:bodyPr rtlCol="0" anchor="ctr"/>
              <a:lstStyle/>
              <a:p>
                <a:pPr algn="ctr"/>
                <a14:m>
                  <m:oMathPara xmlns:m="http://schemas.openxmlformats.org/officeDocument/2006/math">
                    <m:oMathParaPr>
                      <m:jc m:val="centerGroup"/>
                    </m:oMathParaPr>
                    <m:oMath xmlns:m="http://schemas.openxmlformats.org/officeDocument/2006/math">
                      <m:r>
                        <a:rPr lang="es-MX" i="1" smtClean="0">
                          <a:latin typeface="Cambria Math" panose="02040503050406030204" pitchFamily="18" charset="0"/>
                        </a:rPr>
                        <m:t>𝑂𝑓𝑒𝑟𝑡𝑎</m:t>
                      </m:r>
                      <m:r>
                        <a:rPr lang="es-MX" i="1" smtClean="0">
                          <a:latin typeface="Cambria Math" panose="02040503050406030204" pitchFamily="18" charset="0"/>
                        </a:rPr>
                        <m:t> </m:t>
                      </m:r>
                      <m:r>
                        <a:rPr lang="es-MX" b="1" i="1" smtClean="0">
                          <a:latin typeface="Cambria Math" panose="02040503050406030204" pitchFamily="18" charset="0"/>
                        </a:rPr>
                        <m:t>𝑪</m:t>
                      </m:r>
                    </m:oMath>
                  </m:oMathPara>
                </a14:m>
                <a:endParaRPr lang="es-ES" dirty="0"/>
              </a:p>
            </p:txBody>
          </p:sp>
        </mc:Choice>
        <mc:Fallback>
          <p:sp>
            <p:nvSpPr>
              <p:cNvPr id="11" name="Conector 10"/>
              <p:cNvSpPr>
                <a:spLocks noRot="1" noChangeAspect="1" noMove="1" noResize="1" noEditPoints="1" noAdjustHandles="1" noChangeArrowheads="1" noChangeShapeType="1" noTextEdit="1"/>
              </p:cNvSpPr>
              <p:nvPr/>
            </p:nvSpPr>
            <p:spPr>
              <a:xfrm>
                <a:off x="4634568" y="3212976"/>
                <a:ext cx="1080120" cy="1080120"/>
              </a:xfrm>
              <a:prstGeom prst="flowChartConnector">
                <a:avLst/>
              </a:prstGeom>
              <a:blipFill rotWithShape="0">
                <a:blip r:embed="rId4"/>
                <a:stretch>
                  <a:fillRect l="-3867"/>
                </a:stretch>
              </a:blipFill>
              <a:ln>
                <a:solidFill>
                  <a:schemeClr val="tx2">
                    <a:lumMod val="60000"/>
                    <a:lumOff val="40000"/>
                  </a:schemeClr>
                </a:solidFill>
              </a:ln>
            </p:spPr>
            <p:txBody>
              <a:bodyPr/>
              <a:lstStyle/>
              <a:p>
                <a:r>
                  <a:rPr lang="es-MX">
                    <a:noFill/>
                  </a:rPr>
                  <a:t> </a:t>
                </a:r>
              </a:p>
            </p:txBody>
          </p:sp>
        </mc:Fallback>
      </mc:AlternateContent>
      <mc:AlternateContent xmlns:mc="http://schemas.openxmlformats.org/markup-compatibility/2006">
        <mc:Choice xmlns:a14="http://schemas.microsoft.com/office/drawing/2010/main" Requires="a14">
          <p:sp>
            <p:nvSpPr>
              <p:cNvPr id="12" name="Conector 11"/>
              <p:cNvSpPr/>
              <p:nvPr/>
            </p:nvSpPr>
            <p:spPr>
              <a:xfrm>
                <a:off x="2808077" y="2672916"/>
                <a:ext cx="1080120" cy="1080120"/>
              </a:xfrm>
              <a:prstGeom prst="flowChartConnector">
                <a:avLst/>
              </a:prstGeom>
            </p:spPr>
            <p:style>
              <a:lnRef idx="2">
                <a:schemeClr val="accent3"/>
              </a:lnRef>
              <a:fillRef idx="1">
                <a:schemeClr val="lt1"/>
              </a:fillRef>
              <a:effectRef idx="0">
                <a:schemeClr val="accent3"/>
              </a:effectRef>
              <a:fontRef idx="minor">
                <a:schemeClr val="dk1"/>
              </a:fontRef>
            </p:style>
            <p:txBody>
              <a:bodyPr rtlCol="0" anchor="ctr"/>
              <a:lstStyle/>
              <a:p>
                <a:pPr algn="ctr"/>
                <a14:m>
                  <m:oMathPara xmlns:m="http://schemas.openxmlformats.org/officeDocument/2006/math">
                    <m:oMathParaPr>
                      <m:jc m:val="centerGroup"/>
                    </m:oMathParaPr>
                    <m:oMath xmlns:m="http://schemas.openxmlformats.org/officeDocument/2006/math">
                      <m:r>
                        <a:rPr lang="es-MX" i="1" smtClean="0">
                          <a:latin typeface="Cambria Math" panose="02040503050406030204" pitchFamily="18" charset="0"/>
                        </a:rPr>
                        <m:t>𝑂𝑓𝑒𝑟𝑡𝑎</m:t>
                      </m:r>
                      <m:r>
                        <a:rPr lang="es-MX" i="1" smtClean="0">
                          <a:latin typeface="Cambria Math" panose="02040503050406030204" pitchFamily="18" charset="0"/>
                        </a:rPr>
                        <m:t> </m:t>
                      </m:r>
                      <m:r>
                        <a:rPr lang="es-MX" b="1" i="1" smtClean="0">
                          <a:latin typeface="Cambria Math" panose="02040503050406030204" pitchFamily="18" charset="0"/>
                        </a:rPr>
                        <m:t>𝑨</m:t>
                      </m:r>
                    </m:oMath>
                  </m:oMathPara>
                </a14:m>
                <a:endParaRPr lang="es-ES" dirty="0"/>
              </a:p>
            </p:txBody>
          </p:sp>
        </mc:Choice>
        <mc:Fallback>
          <p:sp>
            <p:nvSpPr>
              <p:cNvPr id="12" name="Conector 11"/>
              <p:cNvSpPr>
                <a:spLocks noRot="1" noChangeAspect="1" noMove="1" noResize="1" noEditPoints="1" noAdjustHandles="1" noChangeArrowheads="1" noChangeShapeType="1" noTextEdit="1"/>
              </p:cNvSpPr>
              <p:nvPr/>
            </p:nvSpPr>
            <p:spPr>
              <a:xfrm>
                <a:off x="2808077" y="2672916"/>
                <a:ext cx="1080120" cy="1080120"/>
              </a:xfrm>
              <a:prstGeom prst="flowChartConnector">
                <a:avLst/>
              </a:prstGeom>
              <a:blipFill rotWithShape="0">
                <a:blip r:embed="rId5"/>
                <a:stretch>
                  <a:fillRect l="-4420"/>
                </a:stretch>
              </a:blipFill>
            </p:spPr>
            <p:txBody>
              <a:bodyPr/>
              <a:lstStyle/>
              <a:p>
                <a:r>
                  <a:rPr lang="es-MX">
                    <a:noFill/>
                  </a:rPr>
                  <a:t> </a:t>
                </a:r>
              </a:p>
            </p:txBody>
          </p:sp>
        </mc:Fallback>
      </mc:AlternateContent>
      <mc:AlternateContent xmlns:mc="http://schemas.openxmlformats.org/markup-compatibility/2006">
        <mc:Choice xmlns:a14="http://schemas.microsoft.com/office/drawing/2010/main" Requires="a14">
          <p:sp>
            <p:nvSpPr>
              <p:cNvPr id="13" name="Conector 12"/>
              <p:cNvSpPr/>
              <p:nvPr/>
            </p:nvSpPr>
            <p:spPr>
              <a:xfrm>
                <a:off x="4031940" y="2176588"/>
                <a:ext cx="1080120" cy="1080120"/>
              </a:xfrm>
              <a:prstGeom prst="flowChartConnector">
                <a:avLst/>
              </a:prstGeom>
              <a:ln>
                <a:solidFill>
                  <a:schemeClr val="tx2">
                    <a:lumMod val="60000"/>
                    <a:lumOff val="40000"/>
                  </a:schemeClr>
                </a:solidFill>
              </a:ln>
            </p:spPr>
            <p:style>
              <a:lnRef idx="2">
                <a:schemeClr val="accent3"/>
              </a:lnRef>
              <a:fillRef idx="1">
                <a:schemeClr val="lt1"/>
              </a:fillRef>
              <a:effectRef idx="0">
                <a:schemeClr val="accent3"/>
              </a:effectRef>
              <a:fontRef idx="minor">
                <a:schemeClr val="dk1"/>
              </a:fontRef>
            </p:style>
            <p:txBody>
              <a:bodyPr rtlCol="0" anchor="ctr"/>
              <a:lstStyle/>
              <a:p>
                <a:pPr algn="ctr"/>
                <a14:m>
                  <m:oMathPara xmlns:m="http://schemas.openxmlformats.org/officeDocument/2006/math">
                    <m:oMathParaPr>
                      <m:jc m:val="centerGroup"/>
                    </m:oMathParaPr>
                    <m:oMath xmlns:m="http://schemas.openxmlformats.org/officeDocument/2006/math">
                      <m:r>
                        <a:rPr lang="es-MX" i="1" smtClean="0">
                          <a:latin typeface="Cambria Math" panose="02040503050406030204" pitchFamily="18" charset="0"/>
                        </a:rPr>
                        <m:t>𝑂𝑓𝑒𝑟𝑡𝑎</m:t>
                      </m:r>
                      <m:r>
                        <a:rPr lang="es-MX" i="1" smtClean="0">
                          <a:latin typeface="Cambria Math" panose="02040503050406030204" pitchFamily="18" charset="0"/>
                        </a:rPr>
                        <m:t> </m:t>
                      </m:r>
                      <m:r>
                        <a:rPr lang="es-MX" b="1" i="1" smtClean="0">
                          <a:latin typeface="Cambria Math" panose="02040503050406030204" pitchFamily="18" charset="0"/>
                        </a:rPr>
                        <m:t>𝑩</m:t>
                      </m:r>
                    </m:oMath>
                  </m:oMathPara>
                </a14:m>
                <a:endParaRPr lang="es-ES" dirty="0"/>
              </a:p>
            </p:txBody>
          </p:sp>
        </mc:Choice>
        <mc:Fallback>
          <p:sp>
            <p:nvSpPr>
              <p:cNvPr id="13" name="Conector 12"/>
              <p:cNvSpPr>
                <a:spLocks noRot="1" noChangeAspect="1" noMove="1" noResize="1" noEditPoints="1" noAdjustHandles="1" noChangeArrowheads="1" noChangeShapeType="1" noTextEdit="1"/>
              </p:cNvSpPr>
              <p:nvPr/>
            </p:nvSpPr>
            <p:spPr>
              <a:xfrm>
                <a:off x="4031940" y="2176588"/>
                <a:ext cx="1080120" cy="1080120"/>
              </a:xfrm>
              <a:prstGeom prst="flowChartConnector">
                <a:avLst/>
              </a:prstGeom>
              <a:blipFill rotWithShape="0">
                <a:blip r:embed="rId6"/>
                <a:stretch>
                  <a:fillRect l="-4396"/>
                </a:stretch>
              </a:blipFill>
              <a:ln>
                <a:solidFill>
                  <a:schemeClr val="tx2">
                    <a:lumMod val="60000"/>
                    <a:lumOff val="40000"/>
                  </a:schemeClr>
                </a:solidFill>
              </a:ln>
            </p:spPr>
            <p:txBody>
              <a:bodyPr/>
              <a:lstStyle/>
              <a:p>
                <a:r>
                  <a:rPr lang="es-MX">
                    <a:noFill/>
                  </a:rPr>
                  <a:t> </a:t>
                </a:r>
              </a:p>
            </p:txBody>
          </p:sp>
        </mc:Fallback>
      </mc:AlternateContent>
    </p:spTree>
    <p:extLst>
      <p:ext uri="{BB962C8B-B14F-4D97-AF65-F5344CB8AC3E}">
        <p14:creationId xmlns:p14="http://schemas.microsoft.com/office/powerpoint/2010/main" val="2672074328"/>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75656" y="1484784"/>
            <a:ext cx="6120680" cy="4284476"/>
          </a:xfrm>
          <a:prstGeom prst="rect">
            <a:avLst/>
          </a:prstGeom>
        </p:spPr>
      </p:pic>
      <mc:AlternateContent xmlns:mc="http://schemas.openxmlformats.org/markup-compatibility/2006">
        <mc:Choice xmlns:a14="http://schemas.microsoft.com/office/drawing/2010/main" Requires="a14">
          <p:sp>
            <p:nvSpPr>
              <p:cNvPr id="7" name="Conector 6"/>
              <p:cNvSpPr/>
              <p:nvPr/>
            </p:nvSpPr>
            <p:spPr>
              <a:xfrm>
                <a:off x="4355976" y="4143792"/>
                <a:ext cx="1080120" cy="1080120"/>
              </a:xfrm>
              <a:prstGeom prst="flowChartConnector">
                <a:avLst/>
              </a:prstGeom>
            </p:spPr>
            <p:style>
              <a:lnRef idx="2">
                <a:schemeClr val="accent3"/>
              </a:lnRef>
              <a:fillRef idx="1">
                <a:schemeClr val="lt1"/>
              </a:fillRef>
              <a:effectRef idx="0">
                <a:schemeClr val="accent3"/>
              </a:effectRef>
              <a:fontRef idx="minor">
                <a:schemeClr val="dk1"/>
              </a:fontRef>
            </p:style>
            <p:txBody>
              <a:bodyPr rtlCol="0" anchor="ctr"/>
              <a:lstStyle/>
              <a:p>
                <a:pPr algn="ctr"/>
                <a14:m>
                  <m:oMathPara xmlns:m="http://schemas.openxmlformats.org/officeDocument/2006/math">
                    <m:oMathParaPr>
                      <m:jc m:val="centerGroup"/>
                    </m:oMathParaPr>
                    <m:oMath xmlns:m="http://schemas.openxmlformats.org/officeDocument/2006/math">
                      <m:r>
                        <a:rPr lang="es-MX" i="1" smtClean="0">
                          <a:latin typeface="Cambria Math" panose="02040503050406030204" pitchFamily="18" charset="0"/>
                        </a:rPr>
                        <m:t>𝑂𝑓𝑒𝑟𝑡𝑎</m:t>
                      </m:r>
                      <m:r>
                        <a:rPr lang="es-MX" i="1" smtClean="0">
                          <a:latin typeface="Cambria Math" panose="02040503050406030204" pitchFamily="18" charset="0"/>
                        </a:rPr>
                        <m:t> </m:t>
                      </m:r>
                      <m:r>
                        <a:rPr lang="es-MX" b="1" i="1" smtClean="0">
                          <a:latin typeface="Cambria Math" panose="02040503050406030204" pitchFamily="18" charset="0"/>
                        </a:rPr>
                        <m:t>𝑨</m:t>
                      </m:r>
                    </m:oMath>
                  </m:oMathPara>
                </a14:m>
                <a:endParaRPr lang="es-ES" dirty="0"/>
              </a:p>
            </p:txBody>
          </p:sp>
        </mc:Choice>
        <mc:Fallback>
          <p:sp>
            <p:nvSpPr>
              <p:cNvPr id="7" name="Conector 6"/>
              <p:cNvSpPr>
                <a:spLocks noRot="1" noChangeAspect="1" noMove="1" noResize="1" noEditPoints="1" noAdjustHandles="1" noChangeArrowheads="1" noChangeShapeType="1" noTextEdit="1"/>
              </p:cNvSpPr>
              <p:nvPr/>
            </p:nvSpPr>
            <p:spPr>
              <a:xfrm>
                <a:off x="4355976" y="4143792"/>
                <a:ext cx="1080120" cy="1080120"/>
              </a:xfrm>
              <a:prstGeom prst="flowChartConnector">
                <a:avLst/>
              </a:prstGeom>
              <a:blipFill rotWithShape="0">
                <a:blip r:embed="rId3"/>
                <a:stretch>
                  <a:fillRect l="-4420"/>
                </a:stretch>
              </a:blipFill>
            </p:spPr>
            <p:txBody>
              <a:bodyPr/>
              <a:lstStyle/>
              <a:p>
                <a:r>
                  <a:rPr lang="es-MX">
                    <a:noFill/>
                  </a:rPr>
                  <a:t> </a:t>
                </a:r>
              </a:p>
            </p:txBody>
          </p:sp>
        </mc:Fallback>
      </mc:AlternateContent>
      <p:sp>
        <p:nvSpPr>
          <p:cNvPr id="10" name="Título 1"/>
          <p:cNvSpPr>
            <a:spLocks noGrp="1"/>
          </p:cNvSpPr>
          <p:nvPr>
            <p:ph type="title"/>
          </p:nvPr>
        </p:nvSpPr>
        <p:spPr>
          <a:xfrm>
            <a:off x="4067944" y="332656"/>
            <a:ext cx="4618856" cy="864096"/>
          </a:xfrm>
        </p:spPr>
        <p:txBody>
          <a:bodyPr/>
          <a:lstStyle/>
          <a:p>
            <a:r>
              <a:rPr lang="es-MX" dirty="0"/>
              <a:t>Ofertas </a:t>
            </a:r>
            <a:r>
              <a:rPr lang="es-MX" dirty="0" smtClean="0"/>
              <a:t>condicionadas</a:t>
            </a:r>
            <a:endParaRPr lang="es-MX" dirty="0"/>
          </a:p>
        </p:txBody>
      </p:sp>
      <mc:AlternateContent xmlns:mc="http://schemas.openxmlformats.org/markup-compatibility/2006">
        <mc:Choice xmlns:a14="http://schemas.microsoft.com/office/drawing/2010/main" Requires="a14">
          <p:sp>
            <p:nvSpPr>
              <p:cNvPr id="14" name="Conector 13"/>
              <p:cNvSpPr/>
              <p:nvPr/>
            </p:nvSpPr>
            <p:spPr>
              <a:xfrm>
                <a:off x="6516216" y="3501008"/>
                <a:ext cx="1080120" cy="1080120"/>
              </a:xfrm>
              <a:prstGeom prst="flowChartConnector">
                <a:avLst/>
              </a:prstGeom>
              <a:ln>
                <a:solidFill>
                  <a:schemeClr val="tx2">
                    <a:lumMod val="60000"/>
                    <a:lumOff val="40000"/>
                  </a:schemeClr>
                </a:solidFill>
              </a:ln>
            </p:spPr>
            <p:style>
              <a:lnRef idx="2">
                <a:schemeClr val="accent3"/>
              </a:lnRef>
              <a:fillRef idx="1">
                <a:schemeClr val="lt1"/>
              </a:fillRef>
              <a:effectRef idx="0">
                <a:schemeClr val="accent3"/>
              </a:effectRef>
              <a:fontRef idx="minor">
                <a:schemeClr val="dk1"/>
              </a:fontRef>
            </p:style>
            <p:txBody>
              <a:bodyPr rtlCol="0" anchor="ctr"/>
              <a:lstStyle/>
              <a:p>
                <a:pPr algn="ctr"/>
                <a14:m>
                  <m:oMathPara xmlns:m="http://schemas.openxmlformats.org/officeDocument/2006/math">
                    <m:oMathParaPr>
                      <m:jc m:val="centerGroup"/>
                    </m:oMathParaPr>
                    <m:oMath xmlns:m="http://schemas.openxmlformats.org/officeDocument/2006/math">
                      <m:r>
                        <a:rPr lang="es-MX" i="1" smtClean="0">
                          <a:latin typeface="Cambria Math" panose="02040503050406030204" pitchFamily="18" charset="0"/>
                        </a:rPr>
                        <m:t>𝑂𝑓𝑒𝑟𝑡𝑎</m:t>
                      </m:r>
                      <m:r>
                        <a:rPr lang="es-MX" i="1" smtClean="0">
                          <a:latin typeface="Cambria Math" panose="02040503050406030204" pitchFamily="18" charset="0"/>
                        </a:rPr>
                        <m:t> </m:t>
                      </m:r>
                      <m:r>
                        <a:rPr lang="es-MX" b="1" i="1" smtClean="0">
                          <a:latin typeface="Cambria Math" panose="02040503050406030204" pitchFamily="18" charset="0"/>
                        </a:rPr>
                        <m:t>𝑩</m:t>
                      </m:r>
                    </m:oMath>
                  </m:oMathPara>
                </a14:m>
                <a:endParaRPr lang="es-ES" dirty="0"/>
              </a:p>
            </p:txBody>
          </p:sp>
        </mc:Choice>
        <mc:Fallback>
          <p:sp>
            <p:nvSpPr>
              <p:cNvPr id="14" name="Conector 13"/>
              <p:cNvSpPr>
                <a:spLocks noRot="1" noChangeAspect="1" noMove="1" noResize="1" noEditPoints="1" noAdjustHandles="1" noChangeArrowheads="1" noChangeShapeType="1" noTextEdit="1"/>
              </p:cNvSpPr>
              <p:nvPr/>
            </p:nvSpPr>
            <p:spPr>
              <a:xfrm>
                <a:off x="6516216" y="3501008"/>
                <a:ext cx="1080120" cy="1080120"/>
              </a:xfrm>
              <a:prstGeom prst="flowChartConnector">
                <a:avLst/>
              </a:prstGeom>
              <a:blipFill rotWithShape="0">
                <a:blip r:embed="rId4"/>
                <a:stretch>
                  <a:fillRect l="-4972"/>
                </a:stretch>
              </a:blipFill>
              <a:ln>
                <a:solidFill>
                  <a:schemeClr val="tx2">
                    <a:lumMod val="60000"/>
                    <a:lumOff val="40000"/>
                  </a:schemeClr>
                </a:solidFill>
              </a:ln>
            </p:spPr>
            <p:txBody>
              <a:bodyPr/>
              <a:lstStyle/>
              <a:p>
                <a:r>
                  <a:rPr lang="es-MX">
                    <a:noFill/>
                  </a:rPr>
                  <a:t> </a:t>
                </a:r>
              </a:p>
            </p:txBody>
          </p:sp>
        </mc:Fallback>
      </mc:AlternateContent>
      <mc:AlternateContent xmlns:mc="http://schemas.openxmlformats.org/markup-compatibility/2006">
        <mc:Choice xmlns:a14="http://schemas.microsoft.com/office/drawing/2010/main" Requires="a14">
          <p:sp>
            <p:nvSpPr>
              <p:cNvPr id="22" name="Conector 21"/>
              <p:cNvSpPr/>
              <p:nvPr/>
            </p:nvSpPr>
            <p:spPr>
              <a:xfrm>
                <a:off x="2823330" y="1984028"/>
                <a:ext cx="1080120" cy="1080120"/>
              </a:xfrm>
              <a:prstGeom prst="flowChartConnector">
                <a:avLst/>
              </a:prstGeom>
              <a:ln>
                <a:solidFill>
                  <a:schemeClr val="accent6">
                    <a:lumMod val="75000"/>
                  </a:schemeClr>
                </a:solidFill>
              </a:ln>
            </p:spPr>
            <p:style>
              <a:lnRef idx="2">
                <a:schemeClr val="accent3"/>
              </a:lnRef>
              <a:fillRef idx="1">
                <a:schemeClr val="lt1"/>
              </a:fillRef>
              <a:effectRef idx="0">
                <a:schemeClr val="accent3"/>
              </a:effectRef>
              <a:fontRef idx="minor">
                <a:schemeClr val="dk1"/>
              </a:fontRef>
            </p:style>
            <p:txBody>
              <a:bodyPr rtlCol="0" anchor="ctr"/>
              <a:lstStyle/>
              <a:p>
                <a:pPr algn="ctr"/>
                <a14:m>
                  <m:oMathPara xmlns:m="http://schemas.openxmlformats.org/officeDocument/2006/math">
                    <m:oMathParaPr>
                      <m:jc m:val="centerGroup"/>
                    </m:oMathParaPr>
                    <m:oMath xmlns:m="http://schemas.openxmlformats.org/officeDocument/2006/math">
                      <m:r>
                        <a:rPr lang="es-MX" i="1" smtClean="0">
                          <a:latin typeface="Cambria Math" panose="02040503050406030204" pitchFamily="18" charset="0"/>
                        </a:rPr>
                        <m:t>𝑂𝑓𝑒𝑟𝑡𝑎</m:t>
                      </m:r>
                      <m:r>
                        <a:rPr lang="es-MX" i="1" smtClean="0">
                          <a:latin typeface="Cambria Math" panose="02040503050406030204" pitchFamily="18" charset="0"/>
                        </a:rPr>
                        <m:t> </m:t>
                      </m:r>
                      <m:r>
                        <a:rPr lang="es-MX" b="1" i="1" smtClean="0">
                          <a:latin typeface="Cambria Math" panose="02040503050406030204" pitchFamily="18" charset="0"/>
                        </a:rPr>
                        <m:t>𝑪</m:t>
                      </m:r>
                    </m:oMath>
                  </m:oMathPara>
                </a14:m>
                <a:endParaRPr lang="es-ES" dirty="0"/>
              </a:p>
            </p:txBody>
          </p:sp>
        </mc:Choice>
        <mc:Fallback>
          <p:sp>
            <p:nvSpPr>
              <p:cNvPr id="22" name="Conector 21"/>
              <p:cNvSpPr>
                <a:spLocks noRot="1" noChangeAspect="1" noMove="1" noResize="1" noEditPoints="1" noAdjustHandles="1" noChangeArrowheads="1" noChangeShapeType="1" noTextEdit="1"/>
              </p:cNvSpPr>
              <p:nvPr/>
            </p:nvSpPr>
            <p:spPr>
              <a:xfrm>
                <a:off x="2823330" y="1984028"/>
                <a:ext cx="1080120" cy="1080120"/>
              </a:xfrm>
              <a:prstGeom prst="flowChartConnector">
                <a:avLst/>
              </a:prstGeom>
              <a:blipFill rotWithShape="0">
                <a:blip r:embed="rId5"/>
                <a:stretch>
                  <a:fillRect l="-3867"/>
                </a:stretch>
              </a:blipFill>
              <a:ln>
                <a:solidFill>
                  <a:schemeClr val="accent6">
                    <a:lumMod val="75000"/>
                  </a:schemeClr>
                </a:solidFill>
              </a:ln>
            </p:spPr>
            <p:txBody>
              <a:bodyPr/>
              <a:lstStyle/>
              <a:p>
                <a:r>
                  <a:rPr lang="es-MX">
                    <a:noFill/>
                  </a:rPr>
                  <a:t> </a:t>
                </a:r>
              </a:p>
            </p:txBody>
          </p:sp>
        </mc:Fallback>
      </mc:AlternateContent>
      <p:cxnSp>
        <p:nvCxnSpPr>
          <p:cNvPr id="24" name="Conector curvado 23"/>
          <p:cNvCxnSpPr>
            <a:stCxn id="14" idx="1"/>
            <a:endCxn id="22" idx="6"/>
          </p:cNvCxnSpPr>
          <p:nvPr/>
        </p:nvCxnSpPr>
        <p:spPr>
          <a:xfrm rot="16200000" flipV="1">
            <a:off x="4721373" y="1706165"/>
            <a:ext cx="1135100" cy="2770946"/>
          </a:xfrm>
          <a:prstGeom prst="curvedConnector2">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6" name="Conector curvado 25"/>
          <p:cNvCxnSpPr>
            <a:stCxn id="7" idx="2"/>
            <a:endCxn id="22" idx="4"/>
          </p:cNvCxnSpPr>
          <p:nvPr/>
        </p:nvCxnSpPr>
        <p:spPr>
          <a:xfrm rot="10800000">
            <a:off x="3363390" y="3064148"/>
            <a:ext cx="992586" cy="1619704"/>
          </a:xfrm>
          <a:prstGeom prst="curvedConnector2">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522786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6"/>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MX" dirty="0"/>
              <a:t>Ofertas </a:t>
            </a:r>
            <a:r>
              <a:rPr lang="es-MX" dirty="0"/>
              <a:t>c</a:t>
            </a:r>
            <a:r>
              <a:rPr lang="es-MX" dirty="0" smtClean="0"/>
              <a:t>ondicionadas</a:t>
            </a:r>
            <a:endParaRPr lang="es-MX" dirty="0"/>
          </a:p>
        </p:txBody>
      </p:sp>
      <mc:AlternateContent xmlns:mc="http://schemas.openxmlformats.org/markup-compatibility/2006">
        <mc:Choice xmlns:a14="http://schemas.microsoft.com/office/drawing/2010/main" Requires="a14">
          <p:sp>
            <p:nvSpPr>
              <p:cNvPr id="4" name="CuadroTexto 3"/>
              <p:cNvSpPr txBox="1"/>
              <p:nvPr/>
            </p:nvSpPr>
            <p:spPr>
              <a:xfrm>
                <a:off x="467544" y="1392901"/>
                <a:ext cx="8219256" cy="1800493"/>
              </a:xfrm>
              <a:prstGeom prst="rect">
                <a:avLst/>
              </a:prstGeom>
              <a:noFill/>
            </p:spPr>
            <p:txBody>
              <a:bodyPr wrap="square" rtlCol="0">
                <a:spAutoFit/>
              </a:bodyPr>
              <a:lstStyle/>
              <a:p>
                <a:pPr algn="just"/>
                <a:r>
                  <a:rPr lang="es-MX" dirty="0" smtClean="0"/>
                  <a:t>Se dice que una Oferta de Venta está </a:t>
                </a:r>
                <a:r>
                  <a:rPr lang="es-MX" b="1" dirty="0"/>
                  <a:t>condicionada</a:t>
                </a:r>
                <a:r>
                  <a:rPr lang="es-MX" dirty="0"/>
                  <a:t> a un conjunto de ofertas de venta, </a:t>
                </a:r>
              </a:p>
              <a:p>
                <a:pPr algn="just"/>
                <a:endParaRPr lang="es-MX" dirty="0"/>
              </a:p>
              <a:p>
                <a:pPr algn="ctr"/>
                <a:r>
                  <a:rPr lang="es-MX" sz="2100" dirty="0"/>
                  <a:t> </a:t>
                </a:r>
                <a14:m>
                  <m:oMath xmlns:m="http://schemas.openxmlformats.org/officeDocument/2006/math">
                    <m:r>
                      <a:rPr lang="es-MX" sz="2100" i="1">
                        <a:latin typeface="Cambria Math" panose="02040503050406030204" pitchFamily="18" charset="0"/>
                      </a:rPr>
                      <m:t>𝑂𝑓𝑒𝑟𝑡𝑎</m:t>
                    </m:r>
                    <m:r>
                      <a:rPr lang="es-MX" sz="2100" i="1">
                        <a:latin typeface="Cambria Math" panose="02040503050406030204" pitchFamily="18" charset="0"/>
                      </a:rPr>
                      <m:t> </m:t>
                    </m:r>
                    <m:r>
                      <a:rPr lang="es-MX" sz="2100" b="1" i="1" smtClean="0">
                        <a:latin typeface="Cambria Math" panose="02040503050406030204" pitchFamily="18" charset="0"/>
                      </a:rPr>
                      <m:t>𝑪</m:t>
                    </m:r>
                    <m:r>
                      <a:rPr lang="es-MX" sz="2100" b="0" i="1" smtClean="0">
                        <a:latin typeface="Cambria Math" panose="02040503050406030204" pitchFamily="18" charset="0"/>
                      </a:rPr>
                      <m:t>    </m:t>
                    </m:r>
                    <m:r>
                      <m:rPr>
                        <m:sty m:val="p"/>
                      </m:rPr>
                      <a:rPr lang="es-MX" sz="2100" b="0" i="0" smtClean="0">
                        <a:solidFill>
                          <a:srgbClr val="C00000"/>
                        </a:solidFill>
                        <a:latin typeface="Cambria Math" panose="02040503050406030204" pitchFamily="18" charset="0"/>
                      </a:rPr>
                      <m:t>condicionada</m:t>
                    </m:r>
                    <m:r>
                      <a:rPr lang="es-MX" sz="2100" b="0" i="0" smtClean="0">
                        <a:solidFill>
                          <a:srgbClr val="C00000"/>
                        </a:solidFill>
                        <a:latin typeface="Cambria Math" panose="02040503050406030204" pitchFamily="18" charset="0"/>
                      </a:rPr>
                      <m:t> </m:t>
                    </m:r>
                    <m:r>
                      <m:rPr>
                        <m:sty m:val="p"/>
                      </m:rPr>
                      <a:rPr lang="es-MX" sz="2100" b="0" i="0" smtClean="0">
                        <a:solidFill>
                          <a:srgbClr val="C00000"/>
                        </a:solidFill>
                        <a:latin typeface="Cambria Math" panose="02040503050406030204" pitchFamily="18" charset="0"/>
                      </a:rPr>
                      <m:t>a</m:t>
                    </m:r>
                    <m:r>
                      <a:rPr lang="es-MX" sz="2100" b="0" i="1" smtClean="0">
                        <a:latin typeface="Cambria Math" panose="02040503050406030204" pitchFamily="18" charset="0"/>
                      </a:rPr>
                      <m:t>  {</m:t>
                    </m:r>
                    <m:r>
                      <a:rPr lang="es-MX" sz="2100" b="0" i="1" smtClean="0">
                        <a:latin typeface="Cambria Math" panose="02040503050406030204" pitchFamily="18" charset="0"/>
                      </a:rPr>
                      <m:t>𝑂𝑓𝑒𝑟𝑡𝑎</m:t>
                    </m:r>
                    <m:r>
                      <a:rPr lang="es-MX" sz="2100" b="0" i="1" smtClean="0">
                        <a:latin typeface="Cambria Math" panose="02040503050406030204" pitchFamily="18" charset="0"/>
                      </a:rPr>
                      <m:t> </m:t>
                    </m:r>
                    <m:r>
                      <a:rPr lang="es-MX" sz="2100" b="1" i="1" smtClean="0">
                        <a:latin typeface="Cambria Math" panose="02040503050406030204" pitchFamily="18" charset="0"/>
                      </a:rPr>
                      <m:t>𝑨</m:t>
                    </m:r>
                    <m:r>
                      <a:rPr lang="es-MX" sz="2100" b="0" i="1" smtClean="0">
                        <a:latin typeface="Cambria Math" panose="02040503050406030204" pitchFamily="18" charset="0"/>
                      </a:rPr>
                      <m:t>,  </m:t>
                    </m:r>
                    <m:r>
                      <a:rPr lang="es-MX" sz="2100" b="0" i="1" smtClean="0">
                        <a:latin typeface="Cambria Math" panose="02040503050406030204" pitchFamily="18" charset="0"/>
                      </a:rPr>
                      <m:t>𝑂𝑓𝑒𝑟𝑡𝑎</m:t>
                    </m:r>
                    <m:r>
                      <a:rPr lang="es-MX" sz="2100" b="0" i="1" smtClean="0">
                        <a:latin typeface="Cambria Math" panose="02040503050406030204" pitchFamily="18" charset="0"/>
                      </a:rPr>
                      <m:t> </m:t>
                    </m:r>
                    <m:r>
                      <a:rPr lang="es-MX" sz="2100" b="1" i="1" smtClean="0">
                        <a:latin typeface="Cambria Math" panose="02040503050406030204" pitchFamily="18" charset="0"/>
                      </a:rPr>
                      <m:t>𝑩</m:t>
                    </m:r>
                    <m:r>
                      <a:rPr lang="es-MX" sz="2100" b="0" i="1" smtClean="0">
                        <a:latin typeface="Cambria Math" panose="02040503050406030204" pitchFamily="18" charset="0"/>
                      </a:rPr>
                      <m:t>}</m:t>
                    </m:r>
                  </m:oMath>
                </a14:m>
                <a:r>
                  <a:rPr lang="es-ES" sz="2100" dirty="0"/>
                  <a:t>,</a:t>
                </a:r>
              </a:p>
              <a:p>
                <a:pPr algn="just"/>
                <a:endParaRPr lang="es-MX" dirty="0"/>
              </a:p>
              <a:p>
                <a:pPr algn="just"/>
                <a:r>
                  <a:rPr lang="es-MX" dirty="0"/>
                  <a:t>si la </a:t>
                </a:r>
                <a14:m>
                  <m:oMath xmlns:m="http://schemas.openxmlformats.org/officeDocument/2006/math">
                    <m:r>
                      <a:rPr lang="es-MX" i="1">
                        <a:latin typeface="Cambria Math" panose="02040503050406030204" pitchFamily="18" charset="0"/>
                      </a:rPr>
                      <m:t>𝑂𝑓𝑒𝑟𝑡𝑎</m:t>
                    </m:r>
                    <m:r>
                      <a:rPr lang="es-MX" i="1">
                        <a:latin typeface="Cambria Math" panose="02040503050406030204" pitchFamily="18" charset="0"/>
                      </a:rPr>
                      <m:t> </m:t>
                    </m:r>
                    <m:r>
                      <a:rPr lang="es-MX" b="1" i="1">
                        <a:latin typeface="Cambria Math" panose="02040503050406030204" pitchFamily="18" charset="0"/>
                      </a:rPr>
                      <m:t>𝑨</m:t>
                    </m:r>
                    <m:r>
                      <a:rPr lang="es-MX" i="1">
                        <a:latin typeface="Cambria Math" panose="02040503050406030204" pitchFamily="18" charset="0"/>
                      </a:rPr>
                      <m:t> </m:t>
                    </m:r>
                  </m:oMath>
                </a14:m>
                <a:r>
                  <a:rPr lang="es-MX" dirty="0"/>
                  <a:t> no puede ser elegida como ganador sin que las ofertas del conjunto sean también declaradas como ganadoras. </a:t>
                </a:r>
                <a:endParaRPr lang="es-ES" dirty="0"/>
              </a:p>
            </p:txBody>
          </p:sp>
        </mc:Choice>
        <mc:Fallback>
          <p:sp>
            <p:nvSpPr>
              <p:cNvPr id="4" name="CuadroTexto 3"/>
              <p:cNvSpPr txBox="1">
                <a:spLocks noRot="1" noChangeAspect="1" noMove="1" noResize="1" noEditPoints="1" noAdjustHandles="1" noChangeArrowheads="1" noChangeShapeType="1" noTextEdit="1"/>
              </p:cNvSpPr>
              <p:nvPr/>
            </p:nvSpPr>
            <p:spPr>
              <a:xfrm>
                <a:off x="467544" y="1392901"/>
                <a:ext cx="8219256" cy="1800493"/>
              </a:xfrm>
              <a:prstGeom prst="rect">
                <a:avLst/>
              </a:prstGeom>
              <a:blipFill rotWithShape="0">
                <a:blip r:embed="rId2"/>
                <a:stretch>
                  <a:fillRect l="-668" t="-1689" r="-593" b="-4392"/>
                </a:stretch>
              </a:blipFill>
            </p:spPr>
            <p:txBody>
              <a:bodyPr/>
              <a:lstStyle/>
              <a:p>
                <a:r>
                  <a:rPr lang="es-MX">
                    <a:noFill/>
                  </a:rPr>
                  <a:t> </a:t>
                </a:r>
              </a:p>
            </p:txBody>
          </p:sp>
        </mc:Fallback>
      </mc:AlternateContent>
      <p:sp>
        <p:nvSpPr>
          <p:cNvPr id="5" name="Elipse 4"/>
          <p:cNvSpPr/>
          <p:nvPr/>
        </p:nvSpPr>
        <p:spPr>
          <a:xfrm>
            <a:off x="5004048" y="3420976"/>
            <a:ext cx="3312368" cy="2600312"/>
          </a:xfrm>
          <a:prstGeom prst="ellipse">
            <a:avLst/>
          </a:prstGeom>
          <a:ln w="3175"/>
        </p:spPr>
        <p:style>
          <a:lnRef idx="2">
            <a:schemeClr val="dk1"/>
          </a:lnRef>
          <a:fillRef idx="1">
            <a:schemeClr val="lt1"/>
          </a:fillRef>
          <a:effectRef idx="0">
            <a:schemeClr val="dk1"/>
          </a:effectRef>
          <a:fontRef idx="minor">
            <a:schemeClr val="dk1"/>
          </a:fontRef>
        </p:style>
        <p:txBody>
          <a:bodyPr rtlCol="0" anchor="ctr"/>
          <a:lstStyle/>
          <a:p>
            <a:pPr algn="ctr"/>
            <a:endParaRPr lang="es-ES"/>
          </a:p>
        </p:txBody>
      </p:sp>
      <mc:AlternateContent xmlns:mc="http://schemas.openxmlformats.org/markup-compatibility/2006">
        <mc:Choice xmlns:a14="http://schemas.microsoft.com/office/drawing/2010/main" Requires="a14">
          <p:sp>
            <p:nvSpPr>
              <p:cNvPr id="6" name="Elipse 5"/>
              <p:cNvSpPr/>
              <p:nvPr/>
            </p:nvSpPr>
            <p:spPr>
              <a:xfrm>
                <a:off x="1187624" y="4340598"/>
                <a:ext cx="1146589" cy="761067"/>
              </a:xfrm>
              <a:prstGeom prst="ellipse">
                <a:avLst/>
              </a:prstGeom>
              <a:noFill/>
              <a:ln w="3175"/>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14:m>
                  <m:oMathPara xmlns:m="http://schemas.openxmlformats.org/officeDocument/2006/math">
                    <m:oMathParaPr>
                      <m:jc m:val="centerGroup"/>
                    </m:oMathParaPr>
                    <m:oMath xmlns:m="http://schemas.openxmlformats.org/officeDocument/2006/math">
                      <m:r>
                        <a:rPr lang="es-MX" i="1" smtClean="0">
                          <a:solidFill>
                            <a:schemeClr val="tx1"/>
                          </a:solidFill>
                          <a:latin typeface="Cambria Math" panose="02040503050406030204" pitchFamily="18" charset="0"/>
                        </a:rPr>
                        <m:t>𝑂𝑓𝑒𝑟𝑡𝑎</m:t>
                      </m:r>
                      <m:r>
                        <a:rPr lang="es-MX" i="1" smtClean="0">
                          <a:solidFill>
                            <a:schemeClr val="tx1"/>
                          </a:solidFill>
                          <a:latin typeface="Cambria Math" panose="02040503050406030204" pitchFamily="18" charset="0"/>
                        </a:rPr>
                        <m:t> </m:t>
                      </m:r>
                      <m:r>
                        <a:rPr lang="es-MX" b="1" i="1" smtClean="0">
                          <a:solidFill>
                            <a:schemeClr val="tx1"/>
                          </a:solidFill>
                          <a:latin typeface="Cambria Math" panose="02040503050406030204" pitchFamily="18" charset="0"/>
                        </a:rPr>
                        <m:t>𝑪</m:t>
                      </m:r>
                    </m:oMath>
                  </m:oMathPara>
                </a14:m>
                <a:endParaRPr lang="es-ES" b="1" i="1" dirty="0">
                  <a:solidFill>
                    <a:schemeClr val="tx1"/>
                  </a:solidFill>
                </a:endParaRPr>
              </a:p>
            </p:txBody>
          </p:sp>
        </mc:Choice>
        <mc:Fallback>
          <p:sp>
            <p:nvSpPr>
              <p:cNvPr id="6" name="Elipse 5"/>
              <p:cNvSpPr>
                <a:spLocks noRot="1" noChangeAspect="1" noMove="1" noResize="1" noEditPoints="1" noAdjustHandles="1" noChangeArrowheads="1" noChangeShapeType="1" noTextEdit="1"/>
              </p:cNvSpPr>
              <p:nvPr/>
            </p:nvSpPr>
            <p:spPr>
              <a:xfrm>
                <a:off x="1187624" y="4340598"/>
                <a:ext cx="1146589" cy="761067"/>
              </a:xfrm>
              <a:prstGeom prst="ellipse">
                <a:avLst/>
              </a:prstGeom>
              <a:blipFill rotWithShape="0">
                <a:blip r:embed="rId3"/>
                <a:stretch>
                  <a:fillRect l="-2116"/>
                </a:stretch>
              </a:blipFill>
              <a:ln w="3175"/>
            </p:spPr>
            <p:txBody>
              <a:bodyPr/>
              <a:lstStyle/>
              <a:p>
                <a:r>
                  <a:rPr lang="es-MX">
                    <a:noFill/>
                  </a:rPr>
                  <a:t> </a:t>
                </a:r>
              </a:p>
            </p:txBody>
          </p:sp>
        </mc:Fallback>
      </mc:AlternateContent>
      <mc:AlternateContent xmlns:mc="http://schemas.openxmlformats.org/markup-compatibility/2006">
        <mc:Choice xmlns:a14="http://schemas.microsoft.com/office/drawing/2010/main" Requires="a14">
          <p:sp>
            <p:nvSpPr>
              <p:cNvPr id="8" name="Elipse 7"/>
              <p:cNvSpPr/>
              <p:nvPr/>
            </p:nvSpPr>
            <p:spPr>
              <a:xfrm>
                <a:off x="6139930" y="5013176"/>
                <a:ext cx="1146589" cy="761067"/>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14:m>
                  <m:oMathPara xmlns:m="http://schemas.openxmlformats.org/officeDocument/2006/math">
                    <m:oMathParaPr>
                      <m:jc m:val="centerGroup"/>
                    </m:oMathParaPr>
                    <m:oMath xmlns:m="http://schemas.openxmlformats.org/officeDocument/2006/math">
                      <m:r>
                        <a:rPr lang="es-MX" i="1" smtClean="0">
                          <a:latin typeface="Cambria Math" panose="02040503050406030204" pitchFamily="18" charset="0"/>
                        </a:rPr>
                        <m:t>𝑂𝑓𝑒𝑟𝑡𝑎</m:t>
                      </m:r>
                      <m:r>
                        <a:rPr lang="es-MX" i="1" smtClean="0">
                          <a:latin typeface="Cambria Math" panose="02040503050406030204" pitchFamily="18" charset="0"/>
                        </a:rPr>
                        <m:t> </m:t>
                      </m:r>
                      <m:r>
                        <a:rPr lang="es-MX" b="1" i="1" smtClean="0">
                          <a:latin typeface="Cambria Math" panose="02040503050406030204" pitchFamily="18" charset="0"/>
                        </a:rPr>
                        <m:t>𝑨</m:t>
                      </m:r>
                    </m:oMath>
                  </m:oMathPara>
                </a14:m>
                <a:endParaRPr lang="es-ES" dirty="0"/>
              </a:p>
            </p:txBody>
          </p:sp>
        </mc:Choice>
        <mc:Fallback>
          <p:sp>
            <p:nvSpPr>
              <p:cNvPr id="8" name="Elipse 7"/>
              <p:cNvSpPr>
                <a:spLocks noRot="1" noChangeAspect="1" noMove="1" noResize="1" noEditPoints="1" noAdjustHandles="1" noChangeArrowheads="1" noChangeShapeType="1" noTextEdit="1"/>
              </p:cNvSpPr>
              <p:nvPr/>
            </p:nvSpPr>
            <p:spPr>
              <a:xfrm>
                <a:off x="6139930" y="5013176"/>
                <a:ext cx="1146589" cy="761067"/>
              </a:xfrm>
              <a:prstGeom prst="ellipse">
                <a:avLst/>
              </a:prstGeom>
              <a:blipFill rotWithShape="0">
                <a:blip r:embed="rId4"/>
                <a:stretch>
                  <a:fillRect l="-1042"/>
                </a:stretch>
              </a:blipFill>
            </p:spPr>
            <p:txBody>
              <a:bodyPr/>
              <a:lstStyle/>
              <a:p>
                <a:r>
                  <a:rPr lang="es-MX">
                    <a:noFill/>
                  </a:rPr>
                  <a:t> </a:t>
                </a:r>
              </a:p>
            </p:txBody>
          </p:sp>
        </mc:Fallback>
      </mc:AlternateContent>
      <mc:AlternateContent xmlns:mc="http://schemas.openxmlformats.org/markup-compatibility/2006">
        <mc:Choice xmlns:a14="http://schemas.microsoft.com/office/drawing/2010/main" Requires="a14">
          <p:sp>
            <p:nvSpPr>
              <p:cNvPr id="9" name="Elipse 8"/>
              <p:cNvSpPr/>
              <p:nvPr/>
            </p:nvSpPr>
            <p:spPr>
              <a:xfrm>
                <a:off x="6076499" y="3727292"/>
                <a:ext cx="1146589" cy="76106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14:m>
                  <m:oMathPara xmlns:m="http://schemas.openxmlformats.org/officeDocument/2006/math">
                    <m:oMathParaPr>
                      <m:jc m:val="centerGroup"/>
                    </m:oMathParaPr>
                    <m:oMath xmlns:m="http://schemas.openxmlformats.org/officeDocument/2006/math">
                      <m:r>
                        <a:rPr lang="es-MX" i="1" smtClean="0">
                          <a:latin typeface="Cambria Math" panose="02040503050406030204" pitchFamily="18" charset="0"/>
                        </a:rPr>
                        <m:t>𝑂𝑓𝑒𝑟𝑡𝑎</m:t>
                      </m:r>
                      <m:r>
                        <a:rPr lang="es-MX" b="0" i="1" smtClean="0">
                          <a:latin typeface="Cambria Math" panose="02040503050406030204" pitchFamily="18" charset="0"/>
                        </a:rPr>
                        <m:t> </m:t>
                      </m:r>
                      <m:r>
                        <a:rPr lang="es-MX" b="1" i="1" smtClean="0">
                          <a:latin typeface="Cambria Math" panose="02040503050406030204" pitchFamily="18" charset="0"/>
                        </a:rPr>
                        <m:t>𝑩</m:t>
                      </m:r>
                      <m:r>
                        <a:rPr lang="es-MX" i="1">
                          <a:latin typeface="Cambria Math" panose="02040503050406030204" pitchFamily="18" charset="0"/>
                        </a:rPr>
                        <m:t> </m:t>
                      </m:r>
                    </m:oMath>
                  </m:oMathPara>
                </a14:m>
                <a:endParaRPr lang="es-ES" dirty="0"/>
              </a:p>
            </p:txBody>
          </p:sp>
        </mc:Choice>
        <mc:Fallback>
          <p:sp>
            <p:nvSpPr>
              <p:cNvPr id="9" name="Elipse 8"/>
              <p:cNvSpPr>
                <a:spLocks noRot="1" noChangeAspect="1" noMove="1" noResize="1" noEditPoints="1" noAdjustHandles="1" noChangeArrowheads="1" noChangeShapeType="1" noTextEdit="1"/>
              </p:cNvSpPr>
              <p:nvPr/>
            </p:nvSpPr>
            <p:spPr>
              <a:xfrm>
                <a:off x="6076499" y="3727292"/>
                <a:ext cx="1146589" cy="761067"/>
              </a:xfrm>
              <a:prstGeom prst="ellipse">
                <a:avLst/>
              </a:prstGeom>
              <a:blipFill rotWithShape="0">
                <a:blip r:embed="rId5"/>
                <a:stretch>
                  <a:fillRect l="-4167"/>
                </a:stretch>
              </a:blipFill>
            </p:spPr>
            <p:txBody>
              <a:bodyPr/>
              <a:lstStyle/>
              <a:p>
                <a:r>
                  <a:rPr lang="es-MX">
                    <a:noFill/>
                  </a:rPr>
                  <a:t> </a:t>
                </a:r>
              </a:p>
            </p:txBody>
          </p:sp>
        </mc:Fallback>
      </mc:AlternateContent>
      <mc:AlternateContent xmlns:mc="http://schemas.openxmlformats.org/markup-compatibility/2006">
        <mc:Choice xmlns:a14="http://schemas.microsoft.com/office/drawing/2010/main" Requires="a14">
          <p:sp>
            <p:nvSpPr>
              <p:cNvPr id="10" name="Rectángulo 9"/>
              <p:cNvSpPr/>
              <p:nvPr/>
            </p:nvSpPr>
            <p:spPr>
              <a:xfrm>
                <a:off x="2913232" y="4536466"/>
                <a:ext cx="1514752" cy="369332"/>
              </a:xfrm>
              <a:prstGeom prst="rect">
                <a:avLst/>
              </a:prstGeom>
            </p:spPr>
            <p:txBody>
              <a:bodyPr wrap="square">
                <a:spAutoFit/>
              </a:bodyPr>
              <a:lstStyle/>
              <a:p>
                <a:pPr/>
                <a14:m>
                  <m:oMathPara xmlns:m="http://schemas.openxmlformats.org/officeDocument/2006/math">
                    <m:oMathParaPr>
                      <m:jc m:val="centerGroup"/>
                    </m:oMathParaPr>
                    <m:oMath xmlns:m="http://schemas.openxmlformats.org/officeDocument/2006/math">
                      <m:r>
                        <m:rPr>
                          <m:sty m:val="p"/>
                        </m:rPr>
                        <a:rPr lang="es-MX">
                          <a:solidFill>
                            <a:srgbClr val="C00000"/>
                          </a:solidFill>
                          <a:latin typeface="Cambria Math" panose="02040503050406030204" pitchFamily="18" charset="0"/>
                        </a:rPr>
                        <m:t>condicionada</m:t>
                      </m:r>
                      <m:r>
                        <a:rPr lang="es-MX">
                          <a:solidFill>
                            <a:srgbClr val="C00000"/>
                          </a:solidFill>
                          <a:latin typeface="Cambria Math" panose="02040503050406030204" pitchFamily="18" charset="0"/>
                        </a:rPr>
                        <m:t> </m:t>
                      </m:r>
                      <m:r>
                        <m:rPr>
                          <m:sty m:val="p"/>
                        </m:rPr>
                        <a:rPr lang="es-MX">
                          <a:solidFill>
                            <a:srgbClr val="C00000"/>
                          </a:solidFill>
                          <a:latin typeface="Cambria Math" panose="02040503050406030204" pitchFamily="18" charset="0"/>
                        </a:rPr>
                        <m:t>a</m:t>
                      </m:r>
                    </m:oMath>
                  </m:oMathPara>
                </a14:m>
                <a:endParaRPr lang="es-ES" dirty="0"/>
              </a:p>
            </p:txBody>
          </p:sp>
        </mc:Choice>
        <mc:Fallback>
          <p:sp>
            <p:nvSpPr>
              <p:cNvPr id="10" name="Rectángulo 9"/>
              <p:cNvSpPr>
                <a:spLocks noRot="1" noChangeAspect="1" noMove="1" noResize="1" noEditPoints="1" noAdjustHandles="1" noChangeArrowheads="1" noChangeShapeType="1" noTextEdit="1"/>
              </p:cNvSpPr>
              <p:nvPr/>
            </p:nvSpPr>
            <p:spPr>
              <a:xfrm>
                <a:off x="2913232" y="4536466"/>
                <a:ext cx="1514752" cy="369332"/>
              </a:xfrm>
              <a:prstGeom prst="rect">
                <a:avLst/>
              </a:prstGeom>
              <a:blipFill rotWithShape="0">
                <a:blip r:embed="rId6"/>
                <a:stretch>
                  <a:fillRect r="-7258"/>
                </a:stretch>
              </a:blipFill>
            </p:spPr>
            <p:txBody>
              <a:bodyPr/>
              <a:lstStyle/>
              <a:p>
                <a:r>
                  <a:rPr lang="es-MX">
                    <a:noFill/>
                  </a:rPr>
                  <a:t> </a:t>
                </a:r>
              </a:p>
            </p:txBody>
          </p:sp>
        </mc:Fallback>
      </mc:AlternateContent>
    </p:spTree>
    <p:extLst>
      <p:ext uri="{BB962C8B-B14F-4D97-AF65-F5344CB8AC3E}">
        <p14:creationId xmlns:p14="http://schemas.microsoft.com/office/powerpoint/2010/main" val="137713611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p:cNvSpPr>
            <a:spLocks noGrp="1"/>
          </p:cNvSpPr>
          <p:nvPr>
            <p:ph type="ctrTitle"/>
          </p:nvPr>
        </p:nvSpPr>
        <p:spPr>
          <a:xfrm>
            <a:off x="755576" y="3933056"/>
            <a:ext cx="7772400" cy="1470025"/>
          </a:xfrm>
        </p:spPr>
        <p:txBody>
          <a:bodyPr>
            <a:normAutofit/>
          </a:bodyPr>
          <a:lstStyle/>
          <a:p>
            <a:r>
              <a:rPr lang="es-MX" sz="4000" dirty="0"/>
              <a:t>CONVOCATORIA DE LA SUBASTA DE LARGO PLAZO</a:t>
            </a:r>
          </a:p>
        </p:txBody>
      </p:sp>
    </p:spTree>
    <p:extLst>
      <p:ext uri="{BB962C8B-B14F-4D97-AF65-F5344CB8AC3E}">
        <p14:creationId xmlns:p14="http://schemas.microsoft.com/office/powerpoint/2010/main" val="1868449150"/>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Diagrama 4"/>
          <p:cNvGraphicFramePr/>
          <p:nvPr>
            <p:extLst/>
          </p:nvPr>
        </p:nvGraphicFramePr>
        <p:xfrm>
          <a:off x="467544" y="1782108"/>
          <a:ext cx="4824536" cy="388147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9" name="CuadroTexto 8"/>
          <p:cNvSpPr txBox="1"/>
          <p:nvPr/>
        </p:nvSpPr>
        <p:spPr>
          <a:xfrm>
            <a:off x="2483768" y="1412776"/>
            <a:ext cx="2232248" cy="369332"/>
          </a:xfrm>
          <a:prstGeom prst="rect">
            <a:avLst/>
          </a:prstGeom>
          <a:noFill/>
        </p:spPr>
        <p:txBody>
          <a:bodyPr wrap="square" rtlCol="0">
            <a:spAutoFit/>
          </a:bodyPr>
          <a:lstStyle/>
          <a:p>
            <a:r>
              <a:rPr lang="es-MX" dirty="0"/>
              <a:t>ZONAS DE POTENCIA</a:t>
            </a:r>
          </a:p>
        </p:txBody>
      </p:sp>
      <p:sp>
        <p:nvSpPr>
          <p:cNvPr id="10" name="CuadroTexto 9"/>
          <p:cNvSpPr txBox="1"/>
          <p:nvPr/>
        </p:nvSpPr>
        <p:spPr>
          <a:xfrm>
            <a:off x="5436096" y="1411360"/>
            <a:ext cx="1584176" cy="646331"/>
          </a:xfrm>
          <a:prstGeom prst="rect">
            <a:avLst/>
          </a:prstGeom>
          <a:noFill/>
        </p:spPr>
        <p:txBody>
          <a:bodyPr wrap="square" rtlCol="0">
            <a:spAutoFit/>
          </a:bodyPr>
          <a:lstStyle/>
          <a:p>
            <a:pPr algn="ctr"/>
            <a:r>
              <a:rPr lang="es-MX" dirty="0"/>
              <a:t>ZONAS DE </a:t>
            </a:r>
          </a:p>
          <a:p>
            <a:pPr algn="ctr"/>
            <a:r>
              <a:rPr lang="es-MX" dirty="0"/>
              <a:t>EXPORTACIÓN</a:t>
            </a:r>
          </a:p>
        </p:txBody>
      </p:sp>
      <p:sp>
        <p:nvSpPr>
          <p:cNvPr id="11" name="CuadroTexto 10"/>
          <p:cNvSpPr txBox="1"/>
          <p:nvPr/>
        </p:nvSpPr>
        <p:spPr>
          <a:xfrm>
            <a:off x="7164288" y="1411359"/>
            <a:ext cx="1584176" cy="646331"/>
          </a:xfrm>
          <a:prstGeom prst="rect">
            <a:avLst/>
          </a:prstGeom>
          <a:noFill/>
        </p:spPr>
        <p:txBody>
          <a:bodyPr wrap="square" rtlCol="0">
            <a:spAutoFit/>
          </a:bodyPr>
          <a:lstStyle/>
          <a:p>
            <a:pPr algn="ctr"/>
            <a:r>
              <a:rPr lang="es-MX" dirty="0"/>
              <a:t>SUBZONAS DE </a:t>
            </a:r>
          </a:p>
          <a:p>
            <a:pPr algn="ctr"/>
            <a:r>
              <a:rPr lang="es-MX" dirty="0"/>
              <a:t>EXPORTACIÓN</a:t>
            </a:r>
          </a:p>
        </p:txBody>
      </p:sp>
      <p:sp>
        <p:nvSpPr>
          <p:cNvPr id="12" name="Rectángulo redondeado 11"/>
          <p:cNvSpPr/>
          <p:nvPr/>
        </p:nvSpPr>
        <p:spPr>
          <a:xfrm>
            <a:off x="5796136" y="2204864"/>
            <a:ext cx="936104" cy="576064"/>
          </a:xfrm>
          <a:prstGeom prst="round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s-MX" dirty="0"/>
              <a:t>7</a:t>
            </a:r>
          </a:p>
        </p:txBody>
      </p:sp>
      <p:sp>
        <p:nvSpPr>
          <p:cNvPr id="13" name="Rectángulo redondeado 12"/>
          <p:cNvSpPr/>
          <p:nvPr/>
        </p:nvSpPr>
        <p:spPr>
          <a:xfrm>
            <a:off x="5796136" y="3356992"/>
            <a:ext cx="936104" cy="576064"/>
          </a:xfrm>
          <a:prstGeom prst="round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s-MX" dirty="0"/>
              <a:t>1</a:t>
            </a:r>
          </a:p>
        </p:txBody>
      </p:sp>
      <p:sp>
        <p:nvSpPr>
          <p:cNvPr id="14" name="Rectángulo redondeado 13"/>
          <p:cNvSpPr/>
          <p:nvPr/>
        </p:nvSpPr>
        <p:spPr>
          <a:xfrm>
            <a:off x="5796136" y="4509120"/>
            <a:ext cx="936104" cy="576064"/>
          </a:xfrm>
          <a:prstGeom prst="round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s-MX" dirty="0"/>
              <a:t>1</a:t>
            </a:r>
          </a:p>
        </p:txBody>
      </p:sp>
      <p:sp>
        <p:nvSpPr>
          <p:cNvPr id="16" name="Rectángulo redondeado 15"/>
          <p:cNvSpPr/>
          <p:nvPr/>
        </p:nvSpPr>
        <p:spPr>
          <a:xfrm>
            <a:off x="7452320" y="2204864"/>
            <a:ext cx="1008112" cy="576064"/>
          </a:xfrm>
          <a:prstGeom prst="round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es-MX" dirty="0"/>
              <a:t>29</a:t>
            </a:r>
          </a:p>
        </p:txBody>
      </p:sp>
      <p:sp>
        <p:nvSpPr>
          <p:cNvPr id="17" name="Rectángulo redondeado 16"/>
          <p:cNvSpPr/>
          <p:nvPr/>
        </p:nvSpPr>
        <p:spPr>
          <a:xfrm>
            <a:off x="7452320" y="3356992"/>
            <a:ext cx="1008112" cy="576064"/>
          </a:xfrm>
          <a:prstGeom prst="round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es-MX" dirty="0"/>
              <a:t>4</a:t>
            </a:r>
          </a:p>
        </p:txBody>
      </p:sp>
      <p:sp>
        <p:nvSpPr>
          <p:cNvPr id="18" name="Rectángulo redondeado 17"/>
          <p:cNvSpPr/>
          <p:nvPr/>
        </p:nvSpPr>
        <p:spPr>
          <a:xfrm>
            <a:off x="7452320" y="4509120"/>
            <a:ext cx="1008112" cy="576064"/>
          </a:xfrm>
          <a:prstGeom prst="round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es-MX" dirty="0"/>
              <a:t>4</a:t>
            </a:r>
          </a:p>
        </p:txBody>
      </p:sp>
      <p:sp>
        <p:nvSpPr>
          <p:cNvPr id="19" name="CuadroTexto 18"/>
          <p:cNvSpPr txBox="1"/>
          <p:nvPr/>
        </p:nvSpPr>
        <p:spPr>
          <a:xfrm>
            <a:off x="2123728" y="5589240"/>
            <a:ext cx="1080120" cy="369332"/>
          </a:xfrm>
          <a:prstGeom prst="rect">
            <a:avLst/>
          </a:prstGeom>
          <a:noFill/>
        </p:spPr>
        <p:txBody>
          <a:bodyPr wrap="square" rtlCol="0">
            <a:spAutoFit/>
          </a:bodyPr>
          <a:lstStyle/>
          <a:p>
            <a:r>
              <a:rPr lang="es-MX" dirty="0"/>
              <a:t>TOTALES:</a:t>
            </a:r>
          </a:p>
        </p:txBody>
      </p:sp>
      <p:sp>
        <p:nvSpPr>
          <p:cNvPr id="20" name="Rectángulo redondeado 19"/>
          <p:cNvSpPr/>
          <p:nvPr/>
        </p:nvSpPr>
        <p:spPr>
          <a:xfrm>
            <a:off x="3923928" y="5521878"/>
            <a:ext cx="936104" cy="504056"/>
          </a:xfrm>
          <a:prstGeom prst="round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es-MX" dirty="0"/>
              <a:t>3</a:t>
            </a:r>
          </a:p>
        </p:txBody>
      </p:sp>
      <p:sp>
        <p:nvSpPr>
          <p:cNvPr id="21" name="Rectángulo redondeado 20"/>
          <p:cNvSpPr/>
          <p:nvPr/>
        </p:nvSpPr>
        <p:spPr>
          <a:xfrm>
            <a:off x="5796136" y="5521878"/>
            <a:ext cx="936104" cy="504056"/>
          </a:xfrm>
          <a:prstGeom prst="round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es-MX" dirty="0"/>
              <a:t>9</a:t>
            </a:r>
          </a:p>
        </p:txBody>
      </p:sp>
      <p:sp>
        <p:nvSpPr>
          <p:cNvPr id="22" name="Rectángulo redondeado 21"/>
          <p:cNvSpPr/>
          <p:nvPr/>
        </p:nvSpPr>
        <p:spPr>
          <a:xfrm>
            <a:off x="7452320" y="5506205"/>
            <a:ext cx="1008112" cy="504056"/>
          </a:xfrm>
          <a:prstGeom prst="round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es-MX" dirty="0"/>
              <a:t>37</a:t>
            </a:r>
          </a:p>
        </p:txBody>
      </p:sp>
      <p:sp>
        <p:nvSpPr>
          <p:cNvPr id="23" name="Título 1"/>
          <p:cNvSpPr>
            <a:spLocks noGrp="1"/>
          </p:cNvSpPr>
          <p:nvPr>
            <p:ph type="title"/>
          </p:nvPr>
        </p:nvSpPr>
        <p:spPr>
          <a:xfrm>
            <a:off x="4067944" y="332656"/>
            <a:ext cx="4618856" cy="864096"/>
          </a:xfrm>
        </p:spPr>
        <p:txBody>
          <a:bodyPr/>
          <a:lstStyle/>
          <a:p>
            <a:r>
              <a:rPr lang="es-MX" dirty="0"/>
              <a:t>Zonas y </a:t>
            </a:r>
            <a:r>
              <a:rPr lang="es-MX" dirty="0" err="1"/>
              <a:t>Subzonas</a:t>
            </a:r>
            <a:r>
              <a:rPr lang="es-MX" dirty="0"/>
              <a:t> de Exportación</a:t>
            </a:r>
          </a:p>
        </p:txBody>
      </p:sp>
    </p:spTree>
    <p:extLst>
      <p:ext uri="{BB962C8B-B14F-4D97-AF65-F5344CB8AC3E}">
        <p14:creationId xmlns:p14="http://schemas.microsoft.com/office/powerpoint/2010/main" val="3035934354"/>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Imagen 19" descr="zonasprecio"/>
          <p:cNvPicPr/>
          <p:nvPr/>
        </p:nvPicPr>
        <p:blipFill rotWithShape="1">
          <a:blip r:embed="rId3">
            <a:extLst>
              <a:ext uri="{28A0092B-C50C-407E-A947-70E740481C1C}">
                <a14:useLocalDpi xmlns:a14="http://schemas.microsoft.com/office/drawing/2010/main" val="0"/>
              </a:ext>
            </a:extLst>
          </a:blip>
          <a:srcRect t="2204" r="27073"/>
          <a:stretch/>
        </p:blipFill>
        <p:spPr bwMode="auto">
          <a:xfrm>
            <a:off x="4355976" y="3499981"/>
            <a:ext cx="4325651" cy="2497812"/>
          </a:xfrm>
          <a:prstGeom prst="rect">
            <a:avLst/>
          </a:prstGeom>
          <a:noFill/>
          <a:ln w="28575" cap="rnd">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effectLst/>
          <a:extLst>
            <a:ext uri="{53640926-AAD7-44D8-BBD7-CCE9431645EC}">
              <a14:shadowObscured xmlns:a14="http://schemas.microsoft.com/office/drawing/2010/main"/>
            </a:ext>
          </a:extLst>
        </p:spPr>
        <p:style>
          <a:lnRef idx="2">
            <a:schemeClr val="dk1"/>
          </a:lnRef>
          <a:fillRef idx="1">
            <a:schemeClr val="lt1"/>
          </a:fillRef>
          <a:effectRef idx="0">
            <a:schemeClr val="dk1"/>
          </a:effectRef>
          <a:fontRef idx="minor">
            <a:schemeClr val="dk1"/>
          </a:fontRef>
        </p:style>
      </p:pic>
      <p:sp>
        <p:nvSpPr>
          <p:cNvPr id="5" name="CuadroTexto 4"/>
          <p:cNvSpPr txBox="1"/>
          <p:nvPr/>
        </p:nvSpPr>
        <p:spPr>
          <a:xfrm>
            <a:off x="467544" y="1372126"/>
            <a:ext cx="2736304" cy="369332"/>
          </a:xfrm>
          <a:prstGeom prst="rect">
            <a:avLst/>
          </a:prstGeom>
          <a:noFill/>
        </p:spPr>
        <p:txBody>
          <a:bodyPr wrap="square" rtlCol="0">
            <a:spAutoFit/>
          </a:bodyPr>
          <a:lstStyle/>
          <a:p>
            <a:r>
              <a:rPr lang="es-MX" b="1" dirty="0"/>
              <a:t>Por Zonas de Exportación</a:t>
            </a:r>
          </a:p>
        </p:txBody>
      </p:sp>
      <p:sp>
        <p:nvSpPr>
          <p:cNvPr id="6" name="CuadroTexto 5"/>
          <p:cNvSpPr txBox="1"/>
          <p:nvPr/>
        </p:nvSpPr>
        <p:spPr>
          <a:xfrm>
            <a:off x="467544" y="1818871"/>
            <a:ext cx="8214083" cy="338554"/>
          </a:xfrm>
          <a:prstGeom prst="rect">
            <a:avLst/>
          </a:prstGeom>
          <a:noFill/>
        </p:spPr>
        <p:txBody>
          <a:bodyPr wrap="square" rtlCol="0">
            <a:spAutoFit/>
          </a:bodyPr>
          <a:lstStyle/>
          <a:p>
            <a:r>
              <a:rPr lang="es-MX" sz="1600" dirty="0"/>
              <a:t>Existe una Capacidad de Integración de Energía Eléctrica Acumulable por Zona de Exportación:</a:t>
            </a:r>
            <a:endParaRPr lang="es-MX" sz="1600" b="1" dirty="0"/>
          </a:p>
        </p:txBody>
      </p:sp>
      <p:sp>
        <p:nvSpPr>
          <p:cNvPr id="9" name="Rectángulo 8"/>
          <p:cNvSpPr/>
          <p:nvPr/>
        </p:nvSpPr>
        <p:spPr>
          <a:xfrm>
            <a:off x="487701" y="3654032"/>
            <a:ext cx="3508235" cy="2062103"/>
          </a:xfrm>
          <a:prstGeom prst="rect">
            <a:avLst/>
          </a:prstGeom>
        </p:spPr>
        <p:txBody>
          <a:bodyPr wrap="square">
            <a:spAutoFit/>
          </a:bodyPr>
          <a:lstStyle/>
          <a:p>
            <a:pPr marL="285750" indent="-285750" algn="just">
              <a:buFont typeface="Wingdings" panose="05000000000000000000" pitchFamily="2" charset="2"/>
              <a:buChar char="ü"/>
            </a:pPr>
            <a:r>
              <a:rPr lang="es-MX" sz="1600" dirty="0"/>
              <a:t>Estas Capacidades de Exportación podrán ser </a:t>
            </a:r>
            <a:r>
              <a:rPr lang="es-MX" sz="1600" dirty="0">
                <a:latin typeface="Calibri" panose="020F0502020204030204" pitchFamily="34" charset="0"/>
                <a:ea typeface="Calibri" panose="020F0502020204030204" pitchFamily="34" charset="0"/>
                <a:cs typeface="Times New Roman" panose="02020603050405020304" pitchFamily="18" charset="0"/>
              </a:rPr>
              <a:t>actualizadas </a:t>
            </a:r>
            <a:r>
              <a:rPr lang="es-MX" sz="1600" dirty="0"/>
              <a:t>según calendario de la SLP-2017.</a:t>
            </a:r>
          </a:p>
          <a:p>
            <a:pPr marL="285750" indent="-285750" algn="just">
              <a:buFont typeface="Wingdings" panose="05000000000000000000" pitchFamily="2" charset="2"/>
              <a:buChar char="ü"/>
            </a:pPr>
            <a:r>
              <a:rPr lang="es-MX" sz="1600" dirty="0"/>
              <a:t>La capacidad disponible definida no eximen al licitante de realizar las obras de refuerzos a la red necesarias de la o las centrales eléctricas asociadas a la OV</a:t>
            </a:r>
          </a:p>
        </p:txBody>
      </p:sp>
      <p:sp>
        <p:nvSpPr>
          <p:cNvPr id="10" name="Elipse 9"/>
          <p:cNvSpPr/>
          <p:nvPr/>
        </p:nvSpPr>
        <p:spPr>
          <a:xfrm>
            <a:off x="1299295" y="2122202"/>
            <a:ext cx="1548172" cy="1152128"/>
          </a:xfrm>
          <a:prstGeom prst="ellipse">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es-MX"/>
          </a:p>
        </p:txBody>
      </p:sp>
      <p:sp>
        <p:nvSpPr>
          <p:cNvPr id="11" name="CuadroTexto 10"/>
          <p:cNvSpPr txBox="1"/>
          <p:nvPr/>
        </p:nvSpPr>
        <p:spPr>
          <a:xfrm>
            <a:off x="1375991" y="2313553"/>
            <a:ext cx="1368152" cy="1015663"/>
          </a:xfrm>
          <a:prstGeom prst="rect">
            <a:avLst/>
          </a:prstGeom>
          <a:noFill/>
        </p:spPr>
        <p:txBody>
          <a:bodyPr wrap="square" rtlCol="0">
            <a:spAutoFit/>
          </a:bodyPr>
          <a:lstStyle/>
          <a:p>
            <a:pPr algn="ctr"/>
            <a:r>
              <a:rPr lang="es-MX" sz="1200" b="1" dirty="0"/>
              <a:t>Capacidad de Exportación por Zonas de Exportación sin prelación</a:t>
            </a:r>
          </a:p>
        </p:txBody>
      </p:sp>
      <p:sp>
        <p:nvSpPr>
          <p:cNvPr id="12" name="Igual que 11"/>
          <p:cNvSpPr/>
          <p:nvPr/>
        </p:nvSpPr>
        <p:spPr>
          <a:xfrm>
            <a:off x="3019139" y="2482241"/>
            <a:ext cx="360040" cy="432048"/>
          </a:xfrm>
          <a:prstGeom prst="mathEqual">
            <a:avLst>
              <a:gd name="adj1" fmla="val 16137"/>
              <a:gd name="adj2" fmla="val 11760"/>
            </a:avLst>
          </a:prstGeom>
          <a:solidFill>
            <a:schemeClr val="tx1">
              <a:lumMod val="95000"/>
              <a:lumOff val="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solidFill>
                <a:schemeClr val="tx1"/>
              </a:solidFill>
            </a:endParaRPr>
          </a:p>
        </p:txBody>
      </p:sp>
      <p:sp>
        <p:nvSpPr>
          <p:cNvPr id="13" name="Elipse 12"/>
          <p:cNvSpPr/>
          <p:nvPr/>
        </p:nvSpPr>
        <p:spPr>
          <a:xfrm>
            <a:off x="3550851" y="2122202"/>
            <a:ext cx="1624869" cy="1152128"/>
          </a:xfrm>
          <a:prstGeom prst="ellipse">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es-MX"/>
          </a:p>
        </p:txBody>
      </p:sp>
      <p:sp>
        <p:nvSpPr>
          <p:cNvPr id="14" name="CuadroTexto 13"/>
          <p:cNvSpPr txBox="1"/>
          <p:nvPr/>
        </p:nvSpPr>
        <p:spPr>
          <a:xfrm>
            <a:off x="3684642" y="2282765"/>
            <a:ext cx="1368152" cy="830997"/>
          </a:xfrm>
          <a:prstGeom prst="rect">
            <a:avLst/>
          </a:prstGeom>
          <a:noFill/>
        </p:spPr>
        <p:txBody>
          <a:bodyPr wrap="square" rtlCol="0">
            <a:spAutoFit/>
          </a:bodyPr>
          <a:lstStyle/>
          <a:p>
            <a:pPr algn="ctr"/>
            <a:r>
              <a:rPr lang="es-MX" sz="1200" b="1" dirty="0"/>
              <a:t>Capacidad de Exportación Existente en la Zona.</a:t>
            </a:r>
          </a:p>
        </p:txBody>
      </p:sp>
      <p:sp>
        <p:nvSpPr>
          <p:cNvPr id="17" name="Elipse 16"/>
          <p:cNvSpPr/>
          <p:nvPr/>
        </p:nvSpPr>
        <p:spPr>
          <a:xfrm>
            <a:off x="5887450" y="2122202"/>
            <a:ext cx="1656184" cy="1152128"/>
          </a:xfrm>
          <a:prstGeom prst="ellipse">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lang="es-MX"/>
          </a:p>
        </p:txBody>
      </p:sp>
      <p:sp>
        <p:nvSpPr>
          <p:cNvPr id="18" name="CuadroTexto 17"/>
          <p:cNvSpPr txBox="1"/>
          <p:nvPr/>
        </p:nvSpPr>
        <p:spPr>
          <a:xfrm>
            <a:off x="5910764" y="2190431"/>
            <a:ext cx="1687017" cy="830997"/>
          </a:xfrm>
          <a:prstGeom prst="rect">
            <a:avLst/>
          </a:prstGeom>
          <a:noFill/>
        </p:spPr>
        <p:txBody>
          <a:bodyPr wrap="square" rtlCol="0">
            <a:spAutoFit/>
          </a:bodyPr>
          <a:lstStyle/>
          <a:p>
            <a:pPr algn="ctr"/>
            <a:r>
              <a:rPr lang="es-MX" sz="1200" b="1" dirty="0"/>
              <a:t>Capacidad de Exportación ya asignada </a:t>
            </a:r>
            <a:r>
              <a:rPr lang="es-MX" sz="1200" b="1" dirty="0">
                <a:effectLst>
                  <a:outerShdw blurRad="38100" dist="38100" dir="2700000" algn="tl">
                    <a:srgbClr val="000000">
                      <a:alpha val="43137"/>
                    </a:srgbClr>
                  </a:outerShdw>
                </a:effectLst>
              </a:rPr>
              <a:t>(generadores  con Prelación)</a:t>
            </a:r>
          </a:p>
        </p:txBody>
      </p:sp>
      <p:sp>
        <p:nvSpPr>
          <p:cNvPr id="19" name="Menos 18"/>
          <p:cNvSpPr/>
          <p:nvPr/>
        </p:nvSpPr>
        <p:spPr>
          <a:xfrm>
            <a:off x="5345220" y="2543643"/>
            <a:ext cx="396044" cy="291103"/>
          </a:xfrm>
          <a:prstGeom prst="mathMinus">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21" name="Título 1"/>
          <p:cNvSpPr>
            <a:spLocks noGrp="1"/>
          </p:cNvSpPr>
          <p:nvPr>
            <p:ph type="title"/>
          </p:nvPr>
        </p:nvSpPr>
        <p:spPr>
          <a:xfrm>
            <a:off x="3080803" y="332656"/>
            <a:ext cx="5667661" cy="864096"/>
          </a:xfrm>
        </p:spPr>
        <p:txBody>
          <a:bodyPr/>
          <a:lstStyle/>
          <a:p>
            <a:r>
              <a:rPr lang="es-MX" sz="2200" dirty="0"/>
              <a:t> Prelación de Centrales Eléctricas e Impacto de capacidades de Exportación e Interconexión</a:t>
            </a:r>
          </a:p>
        </p:txBody>
      </p:sp>
      <p:pic>
        <p:nvPicPr>
          <p:cNvPr id="16" name="Imagen 15"/>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363285" y="4938295"/>
            <a:ext cx="1524165" cy="1059498"/>
          </a:xfrm>
          <a:prstGeom prst="rect">
            <a:avLst/>
          </a:prstGeom>
          <a:noFill/>
          <a:ln>
            <a:noFill/>
          </a:ln>
        </p:spPr>
      </p:pic>
    </p:spTree>
    <p:extLst>
      <p:ext uri="{BB962C8B-B14F-4D97-AF65-F5344CB8AC3E}">
        <p14:creationId xmlns:p14="http://schemas.microsoft.com/office/powerpoint/2010/main" val="2639241585"/>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MX" dirty="0"/>
              <a:t>Sub Zonas de Exportación</a:t>
            </a:r>
          </a:p>
        </p:txBody>
      </p:sp>
      <p:grpSp>
        <p:nvGrpSpPr>
          <p:cNvPr id="4" name="Group 36"/>
          <p:cNvGrpSpPr>
            <a:grpSpLocks/>
          </p:cNvGrpSpPr>
          <p:nvPr/>
        </p:nvGrpSpPr>
        <p:grpSpPr bwMode="auto">
          <a:xfrm>
            <a:off x="1368689" y="1546108"/>
            <a:ext cx="3954598" cy="4505179"/>
            <a:chOff x="677" y="768"/>
            <a:chExt cx="1015" cy="1623"/>
          </a:xfrm>
          <a:gradFill>
            <a:gsLst>
              <a:gs pos="0">
                <a:schemeClr val="accent4">
                  <a:lumMod val="60000"/>
                  <a:lumOff val="40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5" name="Freeform 37"/>
            <p:cNvSpPr>
              <a:spLocks/>
            </p:cNvSpPr>
            <p:nvPr/>
          </p:nvSpPr>
          <p:spPr bwMode="auto">
            <a:xfrm>
              <a:off x="677" y="768"/>
              <a:ext cx="562" cy="734"/>
            </a:xfrm>
            <a:custGeom>
              <a:avLst/>
              <a:gdLst>
                <a:gd name="T0" fmla="*/ 7 w 562"/>
                <a:gd name="T1" fmla="*/ 0 h 734"/>
                <a:gd name="T2" fmla="*/ 417 w 562"/>
                <a:gd name="T3" fmla="*/ 0 h 734"/>
                <a:gd name="T4" fmla="*/ 374 w 562"/>
                <a:gd name="T5" fmla="*/ 57 h 734"/>
                <a:gd name="T6" fmla="*/ 345 w 562"/>
                <a:gd name="T7" fmla="*/ 57 h 734"/>
                <a:gd name="T8" fmla="*/ 345 w 562"/>
                <a:gd name="T9" fmla="*/ 251 h 734"/>
                <a:gd name="T10" fmla="*/ 331 w 562"/>
                <a:gd name="T11" fmla="*/ 280 h 734"/>
                <a:gd name="T12" fmla="*/ 359 w 562"/>
                <a:gd name="T13" fmla="*/ 287 h 734"/>
                <a:gd name="T14" fmla="*/ 359 w 562"/>
                <a:gd name="T15" fmla="*/ 345 h 734"/>
                <a:gd name="T16" fmla="*/ 345 w 562"/>
                <a:gd name="T17" fmla="*/ 381 h 734"/>
                <a:gd name="T18" fmla="*/ 345 w 562"/>
                <a:gd name="T19" fmla="*/ 409 h 734"/>
                <a:gd name="T20" fmla="*/ 367 w 562"/>
                <a:gd name="T21" fmla="*/ 460 h 734"/>
                <a:gd name="T22" fmla="*/ 381 w 562"/>
                <a:gd name="T23" fmla="*/ 503 h 734"/>
                <a:gd name="T24" fmla="*/ 417 w 562"/>
                <a:gd name="T25" fmla="*/ 546 h 734"/>
                <a:gd name="T26" fmla="*/ 438 w 562"/>
                <a:gd name="T27" fmla="*/ 568 h 734"/>
                <a:gd name="T28" fmla="*/ 489 w 562"/>
                <a:gd name="T29" fmla="*/ 647 h 734"/>
                <a:gd name="T30" fmla="*/ 539 w 562"/>
                <a:gd name="T31" fmla="*/ 704 h 734"/>
                <a:gd name="T32" fmla="*/ 561 w 562"/>
                <a:gd name="T33" fmla="*/ 733 h 734"/>
                <a:gd name="T34" fmla="*/ 345 w 562"/>
                <a:gd name="T35" fmla="*/ 733 h 734"/>
                <a:gd name="T36" fmla="*/ 345 w 562"/>
                <a:gd name="T37" fmla="*/ 668 h 734"/>
                <a:gd name="T38" fmla="*/ 316 w 562"/>
                <a:gd name="T39" fmla="*/ 611 h 734"/>
                <a:gd name="T40" fmla="*/ 295 w 562"/>
                <a:gd name="T41" fmla="*/ 568 h 734"/>
                <a:gd name="T42" fmla="*/ 208 w 562"/>
                <a:gd name="T43" fmla="*/ 546 h 734"/>
                <a:gd name="T44" fmla="*/ 194 w 562"/>
                <a:gd name="T45" fmla="*/ 546 h 734"/>
                <a:gd name="T46" fmla="*/ 158 w 562"/>
                <a:gd name="T47" fmla="*/ 488 h 734"/>
                <a:gd name="T48" fmla="*/ 158 w 562"/>
                <a:gd name="T49" fmla="*/ 460 h 734"/>
                <a:gd name="T50" fmla="*/ 100 w 562"/>
                <a:gd name="T51" fmla="*/ 345 h 734"/>
                <a:gd name="T52" fmla="*/ 100 w 562"/>
                <a:gd name="T53" fmla="*/ 287 h 734"/>
                <a:gd name="T54" fmla="*/ 79 w 562"/>
                <a:gd name="T55" fmla="*/ 258 h 734"/>
                <a:gd name="T56" fmla="*/ 79 w 562"/>
                <a:gd name="T57" fmla="*/ 244 h 734"/>
                <a:gd name="T58" fmla="*/ 72 w 562"/>
                <a:gd name="T59" fmla="*/ 201 h 734"/>
                <a:gd name="T60" fmla="*/ 72 w 562"/>
                <a:gd name="T61" fmla="*/ 165 h 734"/>
                <a:gd name="T62" fmla="*/ 43 w 562"/>
                <a:gd name="T63" fmla="*/ 129 h 734"/>
                <a:gd name="T64" fmla="*/ 43 w 562"/>
                <a:gd name="T65" fmla="*/ 57 h 734"/>
                <a:gd name="T66" fmla="*/ 28 w 562"/>
                <a:gd name="T67" fmla="*/ 28 h 734"/>
                <a:gd name="T68" fmla="*/ 14 w 562"/>
                <a:gd name="T69" fmla="*/ 28 h 734"/>
                <a:gd name="T70" fmla="*/ 0 w 562"/>
                <a:gd name="T71" fmla="*/ 0 h 734"/>
                <a:gd name="T72" fmla="*/ 7 w 562"/>
                <a:gd name="T73" fmla="*/ 0 h 73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562"/>
                <a:gd name="T112" fmla="*/ 0 h 734"/>
                <a:gd name="T113" fmla="*/ 562 w 562"/>
                <a:gd name="T114" fmla="*/ 734 h 73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562" h="734">
                  <a:moveTo>
                    <a:pt x="7" y="0"/>
                  </a:moveTo>
                  <a:lnTo>
                    <a:pt x="417" y="0"/>
                  </a:lnTo>
                  <a:lnTo>
                    <a:pt x="374" y="57"/>
                  </a:lnTo>
                  <a:lnTo>
                    <a:pt x="345" y="57"/>
                  </a:lnTo>
                  <a:lnTo>
                    <a:pt x="345" y="251"/>
                  </a:lnTo>
                  <a:lnTo>
                    <a:pt x="331" y="280"/>
                  </a:lnTo>
                  <a:lnTo>
                    <a:pt x="359" y="287"/>
                  </a:lnTo>
                  <a:lnTo>
                    <a:pt x="359" y="345"/>
                  </a:lnTo>
                  <a:lnTo>
                    <a:pt x="345" y="381"/>
                  </a:lnTo>
                  <a:lnTo>
                    <a:pt x="345" y="409"/>
                  </a:lnTo>
                  <a:lnTo>
                    <a:pt x="367" y="460"/>
                  </a:lnTo>
                  <a:lnTo>
                    <a:pt x="381" y="503"/>
                  </a:lnTo>
                  <a:lnTo>
                    <a:pt x="417" y="546"/>
                  </a:lnTo>
                  <a:lnTo>
                    <a:pt x="438" y="568"/>
                  </a:lnTo>
                  <a:lnTo>
                    <a:pt x="489" y="647"/>
                  </a:lnTo>
                  <a:lnTo>
                    <a:pt x="539" y="704"/>
                  </a:lnTo>
                  <a:lnTo>
                    <a:pt x="561" y="733"/>
                  </a:lnTo>
                  <a:lnTo>
                    <a:pt x="345" y="733"/>
                  </a:lnTo>
                  <a:lnTo>
                    <a:pt x="345" y="668"/>
                  </a:lnTo>
                  <a:lnTo>
                    <a:pt x="316" y="611"/>
                  </a:lnTo>
                  <a:lnTo>
                    <a:pt x="295" y="568"/>
                  </a:lnTo>
                  <a:lnTo>
                    <a:pt x="208" y="546"/>
                  </a:lnTo>
                  <a:lnTo>
                    <a:pt x="194" y="546"/>
                  </a:lnTo>
                  <a:lnTo>
                    <a:pt x="158" y="488"/>
                  </a:lnTo>
                  <a:lnTo>
                    <a:pt x="158" y="460"/>
                  </a:lnTo>
                  <a:lnTo>
                    <a:pt x="100" y="345"/>
                  </a:lnTo>
                  <a:lnTo>
                    <a:pt x="100" y="287"/>
                  </a:lnTo>
                  <a:lnTo>
                    <a:pt x="79" y="258"/>
                  </a:lnTo>
                  <a:lnTo>
                    <a:pt x="79" y="244"/>
                  </a:lnTo>
                  <a:lnTo>
                    <a:pt x="72" y="201"/>
                  </a:lnTo>
                  <a:lnTo>
                    <a:pt x="72" y="165"/>
                  </a:lnTo>
                  <a:lnTo>
                    <a:pt x="43" y="129"/>
                  </a:lnTo>
                  <a:lnTo>
                    <a:pt x="43" y="57"/>
                  </a:lnTo>
                  <a:lnTo>
                    <a:pt x="28" y="28"/>
                  </a:lnTo>
                  <a:lnTo>
                    <a:pt x="14" y="28"/>
                  </a:lnTo>
                  <a:lnTo>
                    <a:pt x="0" y="0"/>
                  </a:lnTo>
                  <a:lnTo>
                    <a:pt x="7" y="0"/>
                  </a:lnTo>
                </a:path>
              </a:pathLst>
            </a:custGeom>
            <a:grpFill/>
            <a:ln w="9525">
              <a:miter lim="800000"/>
              <a:headEnd/>
              <a:tailEnd/>
            </a:ln>
            <a:scene3d>
              <a:camera prst="legacyObliqueTopRight"/>
              <a:lightRig rig="legacyFlat3" dir="b"/>
            </a:scene3d>
            <a:sp3d extrusionH="254000" prstMaterial="legacyMatte">
              <a:bevelT w="13500" h="13500" prst="angle"/>
              <a:bevelB w="13500" h="13500" prst="angle"/>
              <a:extrusionClr>
                <a:schemeClr val="accent4">
                  <a:lumMod val="75000"/>
                </a:schemeClr>
              </a:extrusionClr>
            </a:sp3d>
          </p:spPr>
          <p:txBody>
            <a:bodyPr>
              <a:flatTx/>
            </a:bodyPr>
            <a:lstStyle/>
            <a:p>
              <a:endParaRPr lang="es-MX"/>
            </a:p>
          </p:txBody>
        </p:sp>
        <p:sp>
          <p:nvSpPr>
            <p:cNvPr id="6" name="Freeform 38"/>
            <p:cNvSpPr>
              <a:spLocks/>
            </p:cNvSpPr>
            <p:nvPr/>
          </p:nvSpPr>
          <p:spPr bwMode="auto">
            <a:xfrm>
              <a:off x="885" y="1491"/>
              <a:ext cx="807" cy="900"/>
            </a:xfrm>
            <a:custGeom>
              <a:avLst/>
              <a:gdLst>
                <a:gd name="T0" fmla="*/ 353 w 807"/>
                <a:gd name="T1" fmla="*/ 86 h 900"/>
                <a:gd name="T2" fmla="*/ 468 w 807"/>
                <a:gd name="T3" fmla="*/ 245 h 900"/>
                <a:gd name="T4" fmla="*/ 504 w 807"/>
                <a:gd name="T5" fmla="*/ 295 h 900"/>
                <a:gd name="T6" fmla="*/ 518 w 807"/>
                <a:gd name="T7" fmla="*/ 352 h 900"/>
                <a:gd name="T8" fmla="*/ 547 w 807"/>
                <a:gd name="T9" fmla="*/ 439 h 900"/>
                <a:gd name="T10" fmla="*/ 576 w 807"/>
                <a:gd name="T11" fmla="*/ 474 h 900"/>
                <a:gd name="T12" fmla="*/ 583 w 807"/>
                <a:gd name="T13" fmla="*/ 496 h 900"/>
                <a:gd name="T14" fmla="*/ 612 w 807"/>
                <a:gd name="T15" fmla="*/ 561 h 900"/>
                <a:gd name="T16" fmla="*/ 662 w 807"/>
                <a:gd name="T17" fmla="*/ 640 h 900"/>
                <a:gd name="T18" fmla="*/ 741 w 807"/>
                <a:gd name="T19" fmla="*/ 748 h 900"/>
                <a:gd name="T20" fmla="*/ 777 w 807"/>
                <a:gd name="T21" fmla="*/ 762 h 900"/>
                <a:gd name="T22" fmla="*/ 806 w 807"/>
                <a:gd name="T23" fmla="*/ 812 h 900"/>
                <a:gd name="T24" fmla="*/ 748 w 807"/>
                <a:gd name="T25" fmla="*/ 877 h 900"/>
                <a:gd name="T26" fmla="*/ 662 w 807"/>
                <a:gd name="T27" fmla="*/ 899 h 900"/>
                <a:gd name="T28" fmla="*/ 626 w 807"/>
                <a:gd name="T29" fmla="*/ 827 h 900"/>
                <a:gd name="T30" fmla="*/ 604 w 807"/>
                <a:gd name="T31" fmla="*/ 791 h 900"/>
                <a:gd name="T32" fmla="*/ 583 w 807"/>
                <a:gd name="T33" fmla="*/ 776 h 900"/>
                <a:gd name="T34" fmla="*/ 569 w 807"/>
                <a:gd name="T35" fmla="*/ 726 h 900"/>
                <a:gd name="T36" fmla="*/ 511 w 807"/>
                <a:gd name="T37" fmla="*/ 676 h 900"/>
                <a:gd name="T38" fmla="*/ 432 w 807"/>
                <a:gd name="T39" fmla="*/ 604 h 900"/>
                <a:gd name="T40" fmla="*/ 338 w 807"/>
                <a:gd name="T41" fmla="*/ 532 h 900"/>
                <a:gd name="T42" fmla="*/ 310 w 807"/>
                <a:gd name="T43" fmla="*/ 503 h 900"/>
                <a:gd name="T44" fmla="*/ 367 w 807"/>
                <a:gd name="T45" fmla="*/ 403 h 900"/>
                <a:gd name="T46" fmla="*/ 324 w 807"/>
                <a:gd name="T47" fmla="*/ 331 h 900"/>
                <a:gd name="T48" fmla="*/ 274 w 807"/>
                <a:gd name="T49" fmla="*/ 273 h 900"/>
                <a:gd name="T50" fmla="*/ 187 w 807"/>
                <a:gd name="T51" fmla="*/ 252 h 900"/>
                <a:gd name="T52" fmla="*/ 58 w 807"/>
                <a:gd name="T53" fmla="*/ 151 h 900"/>
                <a:gd name="T54" fmla="*/ 29 w 807"/>
                <a:gd name="T55" fmla="*/ 108 h 900"/>
                <a:gd name="T56" fmla="*/ 0 w 807"/>
                <a:gd name="T57" fmla="*/ 50 h 900"/>
                <a:gd name="T58" fmla="*/ 36 w 807"/>
                <a:gd name="T59" fmla="*/ 0 h 900"/>
                <a:gd name="T60" fmla="*/ 137 w 807"/>
                <a:gd name="T61" fmla="*/ 43 h 900"/>
                <a:gd name="T62" fmla="*/ 353 w 807"/>
                <a:gd name="T63" fmla="*/ 7 h 90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807"/>
                <a:gd name="T97" fmla="*/ 0 h 900"/>
                <a:gd name="T98" fmla="*/ 807 w 807"/>
                <a:gd name="T99" fmla="*/ 900 h 90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807" h="900">
                  <a:moveTo>
                    <a:pt x="353" y="7"/>
                  </a:moveTo>
                  <a:lnTo>
                    <a:pt x="353" y="86"/>
                  </a:lnTo>
                  <a:lnTo>
                    <a:pt x="453" y="237"/>
                  </a:lnTo>
                  <a:lnTo>
                    <a:pt x="468" y="245"/>
                  </a:lnTo>
                  <a:lnTo>
                    <a:pt x="489" y="245"/>
                  </a:lnTo>
                  <a:lnTo>
                    <a:pt x="504" y="295"/>
                  </a:lnTo>
                  <a:lnTo>
                    <a:pt x="511" y="324"/>
                  </a:lnTo>
                  <a:lnTo>
                    <a:pt x="518" y="352"/>
                  </a:lnTo>
                  <a:lnTo>
                    <a:pt x="525" y="439"/>
                  </a:lnTo>
                  <a:lnTo>
                    <a:pt x="547" y="439"/>
                  </a:lnTo>
                  <a:lnTo>
                    <a:pt x="569" y="446"/>
                  </a:lnTo>
                  <a:lnTo>
                    <a:pt x="576" y="474"/>
                  </a:lnTo>
                  <a:lnTo>
                    <a:pt x="576" y="496"/>
                  </a:lnTo>
                  <a:lnTo>
                    <a:pt x="583" y="496"/>
                  </a:lnTo>
                  <a:lnTo>
                    <a:pt x="604" y="525"/>
                  </a:lnTo>
                  <a:lnTo>
                    <a:pt x="612" y="561"/>
                  </a:lnTo>
                  <a:lnTo>
                    <a:pt x="619" y="640"/>
                  </a:lnTo>
                  <a:lnTo>
                    <a:pt x="662" y="640"/>
                  </a:lnTo>
                  <a:lnTo>
                    <a:pt x="734" y="676"/>
                  </a:lnTo>
                  <a:lnTo>
                    <a:pt x="741" y="748"/>
                  </a:lnTo>
                  <a:lnTo>
                    <a:pt x="777" y="748"/>
                  </a:lnTo>
                  <a:lnTo>
                    <a:pt x="777" y="762"/>
                  </a:lnTo>
                  <a:lnTo>
                    <a:pt x="806" y="762"/>
                  </a:lnTo>
                  <a:lnTo>
                    <a:pt x="806" y="812"/>
                  </a:lnTo>
                  <a:lnTo>
                    <a:pt x="784" y="877"/>
                  </a:lnTo>
                  <a:lnTo>
                    <a:pt x="748" y="877"/>
                  </a:lnTo>
                  <a:lnTo>
                    <a:pt x="741" y="899"/>
                  </a:lnTo>
                  <a:lnTo>
                    <a:pt x="662" y="899"/>
                  </a:lnTo>
                  <a:lnTo>
                    <a:pt x="633" y="855"/>
                  </a:lnTo>
                  <a:lnTo>
                    <a:pt x="626" y="827"/>
                  </a:lnTo>
                  <a:lnTo>
                    <a:pt x="626" y="812"/>
                  </a:lnTo>
                  <a:lnTo>
                    <a:pt x="604" y="791"/>
                  </a:lnTo>
                  <a:lnTo>
                    <a:pt x="597" y="791"/>
                  </a:lnTo>
                  <a:lnTo>
                    <a:pt x="583" y="776"/>
                  </a:lnTo>
                  <a:lnTo>
                    <a:pt x="576" y="755"/>
                  </a:lnTo>
                  <a:lnTo>
                    <a:pt x="569" y="726"/>
                  </a:lnTo>
                  <a:lnTo>
                    <a:pt x="540" y="697"/>
                  </a:lnTo>
                  <a:lnTo>
                    <a:pt x="511" y="676"/>
                  </a:lnTo>
                  <a:lnTo>
                    <a:pt x="446" y="647"/>
                  </a:lnTo>
                  <a:lnTo>
                    <a:pt x="432" y="604"/>
                  </a:lnTo>
                  <a:lnTo>
                    <a:pt x="346" y="589"/>
                  </a:lnTo>
                  <a:lnTo>
                    <a:pt x="338" y="532"/>
                  </a:lnTo>
                  <a:lnTo>
                    <a:pt x="310" y="525"/>
                  </a:lnTo>
                  <a:lnTo>
                    <a:pt x="310" y="503"/>
                  </a:lnTo>
                  <a:lnTo>
                    <a:pt x="338" y="503"/>
                  </a:lnTo>
                  <a:lnTo>
                    <a:pt x="367" y="403"/>
                  </a:lnTo>
                  <a:lnTo>
                    <a:pt x="353" y="403"/>
                  </a:lnTo>
                  <a:lnTo>
                    <a:pt x="324" y="331"/>
                  </a:lnTo>
                  <a:lnTo>
                    <a:pt x="295" y="316"/>
                  </a:lnTo>
                  <a:lnTo>
                    <a:pt x="274" y="273"/>
                  </a:lnTo>
                  <a:lnTo>
                    <a:pt x="209" y="252"/>
                  </a:lnTo>
                  <a:lnTo>
                    <a:pt x="187" y="252"/>
                  </a:lnTo>
                  <a:lnTo>
                    <a:pt x="79" y="165"/>
                  </a:lnTo>
                  <a:lnTo>
                    <a:pt x="58" y="151"/>
                  </a:lnTo>
                  <a:lnTo>
                    <a:pt x="36" y="115"/>
                  </a:lnTo>
                  <a:lnTo>
                    <a:pt x="29" y="108"/>
                  </a:lnTo>
                  <a:lnTo>
                    <a:pt x="22" y="94"/>
                  </a:lnTo>
                  <a:lnTo>
                    <a:pt x="0" y="50"/>
                  </a:lnTo>
                  <a:lnTo>
                    <a:pt x="0" y="0"/>
                  </a:lnTo>
                  <a:lnTo>
                    <a:pt x="36" y="0"/>
                  </a:lnTo>
                  <a:lnTo>
                    <a:pt x="43" y="7"/>
                  </a:lnTo>
                  <a:lnTo>
                    <a:pt x="137" y="43"/>
                  </a:lnTo>
                  <a:lnTo>
                    <a:pt x="137" y="7"/>
                  </a:lnTo>
                  <a:lnTo>
                    <a:pt x="353" y="7"/>
                  </a:lnTo>
                </a:path>
              </a:pathLst>
            </a:custGeom>
            <a:grpFill/>
            <a:ln w="9525">
              <a:miter lim="800000"/>
              <a:headEnd/>
              <a:tailEnd/>
            </a:ln>
            <a:scene3d>
              <a:camera prst="legacyObliqueTopRight"/>
              <a:lightRig rig="legacyFlat3" dir="b"/>
            </a:scene3d>
            <a:sp3d extrusionH="254000" prstMaterial="legacyMatte">
              <a:bevelT w="13500" h="13500" prst="angle"/>
              <a:bevelB w="13500" h="13500" prst="angle"/>
              <a:extrusionClr>
                <a:schemeClr val="accent4">
                  <a:lumMod val="75000"/>
                </a:schemeClr>
              </a:extrusionClr>
            </a:sp3d>
          </p:spPr>
          <p:txBody>
            <a:bodyPr>
              <a:flatTx/>
            </a:bodyPr>
            <a:lstStyle/>
            <a:p>
              <a:endParaRPr lang="es-MX"/>
            </a:p>
          </p:txBody>
        </p:sp>
      </p:grpSp>
      <p:sp>
        <p:nvSpPr>
          <p:cNvPr id="9" name="Forma libre 8"/>
          <p:cNvSpPr/>
          <p:nvPr/>
        </p:nvSpPr>
        <p:spPr>
          <a:xfrm>
            <a:off x="2483768" y="1546108"/>
            <a:ext cx="521846" cy="539535"/>
          </a:xfrm>
          <a:custGeom>
            <a:avLst/>
            <a:gdLst>
              <a:gd name="connsiteX0" fmla="*/ 0 w 982494"/>
              <a:gd name="connsiteY0" fmla="*/ 175098 h 908716"/>
              <a:gd name="connsiteX1" fmla="*/ 0 w 982494"/>
              <a:gd name="connsiteY1" fmla="*/ 175098 h 908716"/>
              <a:gd name="connsiteX2" fmla="*/ 38911 w 982494"/>
              <a:gd name="connsiteY2" fmla="*/ 301557 h 908716"/>
              <a:gd name="connsiteX3" fmla="*/ 48639 w 982494"/>
              <a:gd name="connsiteY3" fmla="*/ 350195 h 908716"/>
              <a:gd name="connsiteX4" fmla="*/ 68094 w 982494"/>
              <a:gd name="connsiteY4" fmla="*/ 428017 h 908716"/>
              <a:gd name="connsiteX5" fmla="*/ 77822 w 982494"/>
              <a:gd name="connsiteY5" fmla="*/ 476655 h 908716"/>
              <a:gd name="connsiteX6" fmla="*/ 97277 w 982494"/>
              <a:gd name="connsiteY6" fmla="*/ 505838 h 908716"/>
              <a:gd name="connsiteX7" fmla="*/ 116732 w 982494"/>
              <a:gd name="connsiteY7" fmla="*/ 583659 h 908716"/>
              <a:gd name="connsiteX8" fmla="*/ 136188 w 982494"/>
              <a:gd name="connsiteY8" fmla="*/ 661481 h 908716"/>
              <a:gd name="connsiteX9" fmla="*/ 175098 w 982494"/>
              <a:gd name="connsiteY9" fmla="*/ 719846 h 908716"/>
              <a:gd name="connsiteX10" fmla="*/ 204281 w 982494"/>
              <a:gd name="connsiteY10" fmla="*/ 768485 h 908716"/>
              <a:gd name="connsiteX11" fmla="*/ 214009 w 982494"/>
              <a:gd name="connsiteY11" fmla="*/ 797668 h 908716"/>
              <a:gd name="connsiteX12" fmla="*/ 282103 w 982494"/>
              <a:gd name="connsiteY12" fmla="*/ 875489 h 908716"/>
              <a:gd name="connsiteX13" fmla="*/ 311285 w 982494"/>
              <a:gd name="connsiteY13" fmla="*/ 885217 h 908716"/>
              <a:gd name="connsiteX14" fmla="*/ 330741 w 982494"/>
              <a:gd name="connsiteY14" fmla="*/ 904672 h 908716"/>
              <a:gd name="connsiteX15" fmla="*/ 564205 w 982494"/>
              <a:gd name="connsiteY15" fmla="*/ 875489 h 908716"/>
              <a:gd name="connsiteX16" fmla="*/ 583660 w 982494"/>
              <a:gd name="connsiteY16" fmla="*/ 846306 h 908716"/>
              <a:gd name="connsiteX17" fmla="*/ 603115 w 982494"/>
              <a:gd name="connsiteY17" fmla="*/ 768485 h 908716"/>
              <a:gd name="connsiteX18" fmla="*/ 622571 w 982494"/>
              <a:gd name="connsiteY18" fmla="*/ 739302 h 908716"/>
              <a:gd name="connsiteX19" fmla="*/ 632298 w 982494"/>
              <a:gd name="connsiteY19" fmla="*/ 710119 h 908716"/>
              <a:gd name="connsiteX20" fmla="*/ 651754 w 982494"/>
              <a:gd name="connsiteY20" fmla="*/ 690664 h 908716"/>
              <a:gd name="connsiteX21" fmla="*/ 690664 w 982494"/>
              <a:gd name="connsiteY21" fmla="*/ 642025 h 908716"/>
              <a:gd name="connsiteX22" fmla="*/ 700392 w 982494"/>
              <a:gd name="connsiteY22" fmla="*/ 612842 h 908716"/>
              <a:gd name="connsiteX23" fmla="*/ 739303 w 982494"/>
              <a:gd name="connsiteY23" fmla="*/ 554476 h 908716"/>
              <a:gd name="connsiteX24" fmla="*/ 749030 w 982494"/>
              <a:gd name="connsiteY24" fmla="*/ 525293 h 908716"/>
              <a:gd name="connsiteX25" fmla="*/ 700392 w 982494"/>
              <a:gd name="connsiteY25" fmla="*/ 418289 h 908716"/>
              <a:gd name="connsiteX26" fmla="*/ 680937 w 982494"/>
              <a:gd name="connsiteY26" fmla="*/ 389106 h 908716"/>
              <a:gd name="connsiteX27" fmla="*/ 671209 w 982494"/>
              <a:gd name="connsiteY27" fmla="*/ 359923 h 908716"/>
              <a:gd name="connsiteX28" fmla="*/ 768485 w 982494"/>
              <a:gd name="connsiteY28" fmla="*/ 350195 h 908716"/>
              <a:gd name="connsiteX29" fmla="*/ 797668 w 982494"/>
              <a:gd name="connsiteY29" fmla="*/ 330740 h 908716"/>
              <a:gd name="connsiteX30" fmla="*/ 856034 w 982494"/>
              <a:gd name="connsiteY30" fmla="*/ 301557 h 908716"/>
              <a:gd name="connsiteX31" fmla="*/ 894945 w 982494"/>
              <a:gd name="connsiteY31" fmla="*/ 272374 h 908716"/>
              <a:gd name="connsiteX32" fmla="*/ 943583 w 982494"/>
              <a:gd name="connsiteY32" fmla="*/ 262646 h 908716"/>
              <a:gd name="connsiteX33" fmla="*/ 972766 w 982494"/>
              <a:gd name="connsiteY33" fmla="*/ 252919 h 908716"/>
              <a:gd name="connsiteX34" fmla="*/ 982494 w 982494"/>
              <a:gd name="connsiteY34" fmla="*/ 214008 h 908716"/>
              <a:gd name="connsiteX35" fmla="*/ 972766 w 982494"/>
              <a:gd name="connsiteY35" fmla="*/ 165370 h 908716"/>
              <a:gd name="connsiteX36" fmla="*/ 914400 w 982494"/>
              <a:gd name="connsiteY36" fmla="*/ 87549 h 908716"/>
              <a:gd name="connsiteX37" fmla="*/ 885217 w 982494"/>
              <a:gd name="connsiteY37" fmla="*/ 77821 h 908716"/>
              <a:gd name="connsiteX38" fmla="*/ 749030 w 982494"/>
              <a:gd name="connsiteY38" fmla="*/ 48638 h 908716"/>
              <a:gd name="connsiteX39" fmla="*/ 680937 w 982494"/>
              <a:gd name="connsiteY39" fmla="*/ 38910 h 908716"/>
              <a:gd name="connsiteX40" fmla="*/ 428017 w 982494"/>
              <a:gd name="connsiteY40" fmla="*/ 29183 h 908716"/>
              <a:gd name="connsiteX41" fmla="*/ 389107 w 982494"/>
              <a:gd name="connsiteY41" fmla="*/ 19455 h 908716"/>
              <a:gd name="connsiteX42" fmla="*/ 330741 w 982494"/>
              <a:gd name="connsiteY42" fmla="*/ 0 h 908716"/>
              <a:gd name="connsiteX43" fmla="*/ 233464 w 982494"/>
              <a:gd name="connsiteY43" fmla="*/ 9727 h 908716"/>
              <a:gd name="connsiteX44" fmla="*/ 194554 w 982494"/>
              <a:gd name="connsiteY44" fmla="*/ 29183 h 908716"/>
              <a:gd name="connsiteX45" fmla="*/ 97277 w 982494"/>
              <a:gd name="connsiteY45" fmla="*/ 58366 h 908716"/>
              <a:gd name="connsiteX46" fmla="*/ 77822 w 982494"/>
              <a:gd name="connsiteY46" fmla="*/ 116732 h 908716"/>
              <a:gd name="connsiteX47" fmla="*/ 0 w 982494"/>
              <a:gd name="connsiteY47" fmla="*/ 175098 h 908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982494" h="908716">
                <a:moveTo>
                  <a:pt x="0" y="175098"/>
                </a:moveTo>
                <a:lnTo>
                  <a:pt x="0" y="175098"/>
                </a:lnTo>
                <a:cubicBezTo>
                  <a:pt x="12970" y="217251"/>
                  <a:pt x="27107" y="259063"/>
                  <a:pt x="38911" y="301557"/>
                </a:cubicBezTo>
                <a:cubicBezTo>
                  <a:pt x="43336" y="317488"/>
                  <a:pt x="44921" y="334085"/>
                  <a:pt x="48639" y="350195"/>
                </a:cubicBezTo>
                <a:cubicBezTo>
                  <a:pt x="54652" y="376249"/>
                  <a:pt x="62081" y="401963"/>
                  <a:pt x="68094" y="428017"/>
                </a:cubicBezTo>
                <a:cubicBezTo>
                  <a:pt x="71812" y="444127"/>
                  <a:pt x="72017" y="461174"/>
                  <a:pt x="77822" y="476655"/>
                </a:cubicBezTo>
                <a:cubicBezTo>
                  <a:pt x="81927" y="487602"/>
                  <a:pt x="90792" y="496110"/>
                  <a:pt x="97277" y="505838"/>
                </a:cubicBezTo>
                <a:cubicBezTo>
                  <a:pt x="103762" y="531778"/>
                  <a:pt x="111488" y="557440"/>
                  <a:pt x="116732" y="583659"/>
                </a:cubicBezTo>
                <a:cubicBezTo>
                  <a:pt x="119427" y="597136"/>
                  <a:pt x="126840" y="644654"/>
                  <a:pt x="136188" y="661481"/>
                </a:cubicBezTo>
                <a:cubicBezTo>
                  <a:pt x="147543" y="681921"/>
                  <a:pt x="167704" y="697664"/>
                  <a:pt x="175098" y="719846"/>
                </a:cubicBezTo>
                <a:cubicBezTo>
                  <a:pt x="187726" y="757730"/>
                  <a:pt x="177576" y="741778"/>
                  <a:pt x="204281" y="768485"/>
                </a:cubicBezTo>
                <a:cubicBezTo>
                  <a:pt x="207524" y="778213"/>
                  <a:pt x="209029" y="788705"/>
                  <a:pt x="214009" y="797668"/>
                </a:cubicBezTo>
                <a:cubicBezTo>
                  <a:pt x="236459" y="838077"/>
                  <a:pt x="244938" y="856906"/>
                  <a:pt x="282103" y="875489"/>
                </a:cubicBezTo>
                <a:cubicBezTo>
                  <a:pt x="291274" y="880075"/>
                  <a:pt x="301558" y="881974"/>
                  <a:pt x="311285" y="885217"/>
                </a:cubicBezTo>
                <a:cubicBezTo>
                  <a:pt x="317770" y="891702"/>
                  <a:pt x="321580" y="904236"/>
                  <a:pt x="330741" y="904672"/>
                </a:cubicBezTo>
                <a:cubicBezTo>
                  <a:pt x="487703" y="912146"/>
                  <a:pt x="471107" y="912727"/>
                  <a:pt x="564205" y="875489"/>
                </a:cubicBezTo>
                <a:cubicBezTo>
                  <a:pt x="570690" y="865761"/>
                  <a:pt x="579665" y="857293"/>
                  <a:pt x="583660" y="846306"/>
                </a:cubicBezTo>
                <a:cubicBezTo>
                  <a:pt x="592798" y="821177"/>
                  <a:pt x="588283" y="790733"/>
                  <a:pt x="603115" y="768485"/>
                </a:cubicBezTo>
                <a:lnTo>
                  <a:pt x="622571" y="739302"/>
                </a:lnTo>
                <a:cubicBezTo>
                  <a:pt x="625813" y="729574"/>
                  <a:pt x="627022" y="718912"/>
                  <a:pt x="632298" y="710119"/>
                </a:cubicBezTo>
                <a:cubicBezTo>
                  <a:pt x="637017" y="702255"/>
                  <a:pt x="646025" y="697826"/>
                  <a:pt x="651754" y="690664"/>
                </a:cubicBezTo>
                <a:cubicBezTo>
                  <a:pt x="700850" y="629295"/>
                  <a:pt x="643681" y="689011"/>
                  <a:pt x="690664" y="642025"/>
                </a:cubicBezTo>
                <a:cubicBezTo>
                  <a:pt x="693907" y="632297"/>
                  <a:pt x="695412" y="621805"/>
                  <a:pt x="700392" y="612842"/>
                </a:cubicBezTo>
                <a:cubicBezTo>
                  <a:pt x="711748" y="592402"/>
                  <a:pt x="739303" y="554476"/>
                  <a:pt x="739303" y="554476"/>
                </a:cubicBezTo>
                <a:cubicBezTo>
                  <a:pt x="742545" y="544748"/>
                  <a:pt x="749030" y="535547"/>
                  <a:pt x="749030" y="525293"/>
                </a:cubicBezTo>
                <a:cubicBezTo>
                  <a:pt x="749030" y="475195"/>
                  <a:pt x="728233" y="460051"/>
                  <a:pt x="700392" y="418289"/>
                </a:cubicBezTo>
                <a:cubicBezTo>
                  <a:pt x="693907" y="408561"/>
                  <a:pt x="684634" y="400197"/>
                  <a:pt x="680937" y="389106"/>
                </a:cubicBezTo>
                <a:lnTo>
                  <a:pt x="671209" y="359923"/>
                </a:lnTo>
                <a:cubicBezTo>
                  <a:pt x="703634" y="356680"/>
                  <a:pt x="736732" y="357523"/>
                  <a:pt x="768485" y="350195"/>
                </a:cubicBezTo>
                <a:cubicBezTo>
                  <a:pt x="779877" y="347566"/>
                  <a:pt x="787448" y="336418"/>
                  <a:pt x="797668" y="330740"/>
                </a:cubicBezTo>
                <a:cubicBezTo>
                  <a:pt x="816682" y="320176"/>
                  <a:pt x="837382" y="312748"/>
                  <a:pt x="856034" y="301557"/>
                </a:cubicBezTo>
                <a:cubicBezTo>
                  <a:pt x="869936" y="293216"/>
                  <a:pt x="880130" y="278959"/>
                  <a:pt x="894945" y="272374"/>
                </a:cubicBezTo>
                <a:cubicBezTo>
                  <a:pt x="910054" y="265659"/>
                  <a:pt x="927543" y="266656"/>
                  <a:pt x="943583" y="262646"/>
                </a:cubicBezTo>
                <a:cubicBezTo>
                  <a:pt x="953531" y="260159"/>
                  <a:pt x="963038" y="256161"/>
                  <a:pt x="972766" y="252919"/>
                </a:cubicBezTo>
                <a:cubicBezTo>
                  <a:pt x="976009" y="239949"/>
                  <a:pt x="982494" y="227378"/>
                  <a:pt x="982494" y="214008"/>
                </a:cubicBezTo>
                <a:cubicBezTo>
                  <a:pt x="982494" y="197474"/>
                  <a:pt x="979608" y="180422"/>
                  <a:pt x="972766" y="165370"/>
                </a:cubicBezTo>
                <a:cubicBezTo>
                  <a:pt x="970953" y="161382"/>
                  <a:pt x="933844" y="99215"/>
                  <a:pt x="914400" y="87549"/>
                </a:cubicBezTo>
                <a:cubicBezTo>
                  <a:pt x="905607" y="82273"/>
                  <a:pt x="895110" y="80519"/>
                  <a:pt x="885217" y="77821"/>
                </a:cubicBezTo>
                <a:cubicBezTo>
                  <a:pt x="819190" y="59814"/>
                  <a:pt x="810956" y="58165"/>
                  <a:pt x="749030" y="48638"/>
                </a:cubicBezTo>
                <a:cubicBezTo>
                  <a:pt x="726369" y="45151"/>
                  <a:pt x="703823" y="40297"/>
                  <a:pt x="680937" y="38910"/>
                </a:cubicBezTo>
                <a:cubicBezTo>
                  <a:pt x="596723" y="33806"/>
                  <a:pt x="512324" y="32425"/>
                  <a:pt x="428017" y="29183"/>
                </a:cubicBezTo>
                <a:cubicBezTo>
                  <a:pt x="415047" y="25940"/>
                  <a:pt x="401912" y="23297"/>
                  <a:pt x="389107" y="19455"/>
                </a:cubicBezTo>
                <a:cubicBezTo>
                  <a:pt x="369464" y="13562"/>
                  <a:pt x="330741" y="0"/>
                  <a:pt x="330741" y="0"/>
                </a:cubicBezTo>
                <a:cubicBezTo>
                  <a:pt x="298315" y="3242"/>
                  <a:pt x="265328" y="2899"/>
                  <a:pt x="233464" y="9727"/>
                </a:cubicBezTo>
                <a:cubicBezTo>
                  <a:pt x="219285" y="12765"/>
                  <a:pt x="208018" y="23797"/>
                  <a:pt x="194554" y="29183"/>
                </a:cubicBezTo>
                <a:cubicBezTo>
                  <a:pt x="155088" y="44970"/>
                  <a:pt x="135493" y="48812"/>
                  <a:pt x="97277" y="58366"/>
                </a:cubicBezTo>
                <a:cubicBezTo>
                  <a:pt x="86650" y="111501"/>
                  <a:pt x="99240" y="95312"/>
                  <a:pt x="77822" y="116732"/>
                </a:cubicBezTo>
                <a:lnTo>
                  <a:pt x="0" y="175098"/>
                </a:lnTo>
                <a:close/>
              </a:path>
            </a:pathLst>
          </a:custGeom>
          <a:solidFill>
            <a:schemeClr val="accent3">
              <a:lumMod val="40000"/>
              <a:lumOff val="60000"/>
              <a:alpha val="74000"/>
            </a:schemeClr>
          </a:solidFill>
          <a:ln w="12700">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10" name="Forma libre 9"/>
          <p:cNvSpPr/>
          <p:nvPr/>
        </p:nvSpPr>
        <p:spPr>
          <a:xfrm rot="19310787">
            <a:off x="2119559" y="1516122"/>
            <a:ext cx="646368" cy="1168012"/>
          </a:xfrm>
          <a:custGeom>
            <a:avLst/>
            <a:gdLst>
              <a:gd name="connsiteX0" fmla="*/ 0 w 982494"/>
              <a:gd name="connsiteY0" fmla="*/ 175098 h 908716"/>
              <a:gd name="connsiteX1" fmla="*/ 0 w 982494"/>
              <a:gd name="connsiteY1" fmla="*/ 175098 h 908716"/>
              <a:gd name="connsiteX2" fmla="*/ 38911 w 982494"/>
              <a:gd name="connsiteY2" fmla="*/ 301557 h 908716"/>
              <a:gd name="connsiteX3" fmla="*/ 48639 w 982494"/>
              <a:gd name="connsiteY3" fmla="*/ 350195 h 908716"/>
              <a:gd name="connsiteX4" fmla="*/ 68094 w 982494"/>
              <a:gd name="connsiteY4" fmla="*/ 428017 h 908716"/>
              <a:gd name="connsiteX5" fmla="*/ 77822 w 982494"/>
              <a:gd name="connsiteY5" fmla="*/ 476655 h 908716"/>
              <a:gd name="connsiteX6" fmla="*/ 97277 w 982494"/>
              <a:gd name="connsiteY6" fmla="*/ 505838 h 908716"/>
              <a:gd name="connsiteX7" fmla="*/ 116732 w 982494"/>
              <a:gd name="connsiteY7" fmla="*/ 583659 h 908716"/>
              <a:gd name="connsiteX8" fmla="*/ 136188 w 982494"/>
              <a:gd name="connsiteY8" fmla="*/ 661481 h 908716"/>
              <a:gd name="connsiteX9" fmla="*/ 175098 w 982494"/>
              <a:gd name="connsiteY9" fmla="*/ 719846 h 908716"/>
              <a:gd name="connsiteX10" fmla="*/ 204281 w 982494"/>
              <a:gd name="connsiteY10" fmla="*/ 768485 h 908716"/>
              <a:gd name="connsiteX11" fmla="*/ 214009 w 982494"/>
              <a:gd name="connsiteY11" fmla="*/ 797668 h 908716"/>
              <a:gd name="connsiteX12" fmla="*/ 282103 w 982494"/>
              <a:gd name="connsiteY12" fmla="*/ 875489 h 908716"/>
              <a:gd name="connsiteX13" fmla="*/ 311285 w 982494"/>
              <a:gd name="connsiteY13" fmla="*/ 885217 h 908716"/>
              <a:gd name="connsiteX14" fmla="*/ 330741 w 982494"/>
              <a:gd name="connsiteY14" fmla="*/ 904672 h 908716"/>
              <a:gd name="connsiteX15" fmla="*/ 564205 w 982494"/>
              <a:gd name="connsiteY15" fmla="*/ 875489 h 908716"/>
              <a:gd name="connsiteX16" fmla="*/ 583660 w 982494"/>
              <a:gd name="connsiteY16" fmla="*/ 846306 h 908716"/>
              <a:gd name="connsiteX17" fmla="*/ 603115 w 982494"/>
              <a:gd name="connsiteY17" fmla="*/ 768485 h 908716"/>
              <a:gd name="connsiteX18" fmla="*/ 622571 w 982494"/>
              <a:gd name="connsiteY18" fmla="*/ 739302 h 908716"/>
              <a:gd name="connsiteX19" fmla="*/ 632298 w 982494"/>
              <a:gd name="connsiteY19" fmla="*/ 710119 h 908716"/>
              <a:gd name="connsiteX20" fmla="*/ 651754 w 982494"/>
              <a:gd name="connsiteY20" fmla="*/ 690664 h 908716"/>
              <a:gd name="connsiteX21" fmla="*/ 690664 w 982494"/>
              <a:gd name="connsiteY21" fmla="*/ 642025 h 908716"/>
              <a:gd name="connsiteX22" fmla="*/ 700392 w 982494"/>
              <a:gd name="connsiteY22" fmla="*/ 612842 h 908716"/>
              <a:gd name="connsiteX23" fmla="*/ 739303 w 982494"/>
              <a:gd name="connsiteY23" fmla="*/ 554476 h 908716"/>
              <a:gd name="connsiteX24" fmla="*/ 749030 w 982494"/>
              <a:gd name="connsiteY24" fmla="*/ 525293 h 908716"/>
              <a:gd name="connsiteX25" fmla="*/ 700392 w 982494"/>
              <a:gd name="connsiteY25" fmla="*/ 418289 h 908716"/>
              <a:gd name="connsiteX26" fmla="*/ 680937 w 982494"/>
              <a:gd name="connsiteY26" fmla="*/ 389106 h 908716"/>
              <a:gd name="connsiteX27" fmla="*/ 671209 w 982494"/>
              <a:gd name="connsiteY27" fmla="*/ 359923 h 908716"/>
              <a:gd name="connsiteX28" fmla="*/ 768485 w 982494"/>
              <a:gd name="connsiteY28" fmla="*/ 350195 h 908716"/>
              <a:gd name="connsiteX29" fmla="*/ 797668 w 982494"/>
              <a:gd name="connsiteY29" fmla="*/ 330740 h 908716"/>
              <a:gd name="connsiteX30" fmla="*/ 856034 w 982494"/>
              <a:gd name="connsiteY30" fmla="*/ 301557 h 908716"/>
              <a:gd name="connsiteX31" fmla="*/ 894945 w 982494"/>
              <a:gd name="connsiteY31" fmla="*/ 272374 h 908716"/>
              <a:gd name="connsiteX32" fmla="*/ 943583 w 982494"/>
              <a:gd name="connsiteY32" fmla="*/ 262646 h 908716"/>
              <a:gd name="connsiteX33" fmla="*/ 972766 w 982494"/>
              <a:gd name="connsiteY33" fmla="*/ 252919 h 908716"/>
              <a:gd name="connsiteX34" fmla="*/ 982494 w 982494"/>
              <a:gd name="connsiteY34" fmla="*/ 214008 h 908716"/>
              <a:gd name="connsiteX35" fmla="*/ 972766 w 982494"/>
              <a:gd name="connsiteY35" fmla="*/ 165370 h 908716"/>
              <a:gd name="connsiteX36" fmla="*/ 914400 w 982494"/>
              <a:gd name="connsiteY36" fmla="*/ 87549 h 908716"/>
              <a:gd name="connsiteX37" fmla="*/ 885217 w 982494"/>
              <a:gd name="connsiteY37" fmla="*/ 77821 h 908716"/>
              <a:gd name="connsiteX38" fmla="*/ 749030 w 982494"/>
              <a:gd name="connsiteY38" fmla="*/ 48638 h 908716"/>
              <a:gd name="connsiteX39" fmla="*/ 680937 w 982494"/>
              <a:gd name="connsiteY39" fmla="*/ 38910 h 908716"/>
              <a:gd name="connsiteX40" fmla="*/ 428017 w 982494"/>
              <a:gd name="connsiteY40" fmla="*/ 29183 h 908716"/>
              <a:gd name="connsiteX41" fmla="*/ 389107 w 982494"/>
              <a:gd name="connsiteY41" fmla="*/ 19455 h 908716"/>
              <a:gd name="connsiteX42" fmla="*/ 330741 w 982494"/>
              <a:gd name="connsiteY42" fmla="*/ 0 h 908716"/>
              <a:gd name="connsiteX43" fmla="*/ 233464 w 982494"/>
              <a:gd name="connsiteY43" fmla="*/ 9727 h 908716"/>
              <a:gd name="connsiteX44" fmla="*/ 194554 w 982494"/>
              <a:gd name="connsiteY44" fmla="*/ 29183 h 908716"/>
              <a:gd name="connsiteX45" fmla="*/ 97277 w 982494"/>
              <a:gd name="connsiteY45" fmla="*/ 58366 h 908716"/>
              <a:gd name="connsiteX46" fmla="*/ 77822 w 982494"/>
              <a:gd name="connsiteY46" fmla="*/ 116732 h 908716"/>
              <a:gd name="connsiteX47" fmla="*/ 0 w 982494"/>
              <a:gd name="connsiteY47" fmla="*/ 175098 h 908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982494" h="908716">
                <a:moveTo>
                  <a:pt x="0" y="175098"/>
                </a:moveTo>
                <a:lnTo>
                  <a:pt x="0" y="175098"/>
                </a:lnTo>
                <a:cubicBezTo>
                  <a:pt x="12970" y="217251"/>
                  <a:pt x="27107" y="259063"/>
                  <a:pt x="38911" y="301557"/>
                </a:cubicBezTo>
                <a:cubicBezTo>
                  <a:pt x="43336" y="317488"/>
                  <a:pt x="44921" y="334085"/>
                  <a:pt x="48639" y="350195"/>
                </a:cubicBezTo>
                <a:cubicBezTo>
                  <a:pt x="54652" y="376249"/>
                  <a:pt x="62081" y="401963"/>
                  <a:pt x="68094" y="428017"/>
                </a:cubicBezTo>
                <a:cubicBezTo>
                  <a:pt x="71812" y="444127"/>
                  <a:pt x="72017" y="461174"/>
                  <a:pt x="77822" y="476655"/>
                </a:cubicBezTo>
                <a:cubicBezTo>
                  <a:pt x="81927" y="487602"/>
                  <a:pt x="90792" y="496110"/>
                  <a:pt x="97277" y="505838"/>
                </a:cubicBezTo>
                <a:cubicBezTo>
                  <a:pt x="103762" y="531778"/>
                  <a:pt x="111488" y="557440"/>
                  <a:pt x="116732" y="583659"/>
                </a:cubicBezTo>
                <a:cubicBezTo>
                  <a:pt x="119427" y="597136"/>
                  <a:pt x="126840" y="644654"/>
                  <a:pt x="136188" y="661481"/>
                </a:cubicBezTo>
                <a:cubicBezTo>
                  <a:pt x="147543" y="681921"/>
                  <a:pt x="167704" y="697664"/>
                  <a:pt x="175098" y="719846"/>
                </a:cubicBezTo>
                <a:cubicBezTo>
                  <a:pt x="187726" y="757730"/>
                  <a:pt x="177576" y="741778"/>
                  <a:pt x="204281" y="768485"/>
                </a:cubicBezTo>
                <a:cubicBezTo>
                  <a:pt x="207524" y="778213"/>
                  <a:pt x="209029" y="788705"/>
                  <a:pt x="214009" y="797668"/>
                </a:cubicBezTo>
                <a:cubicBezTo>
                  <a:pt x="236459" y="838077"/>
                  <a:pt x="244938" y="856906"/>
                  <a:pt x="282103" y="875489"/>
                </a:cubicBezTo>
                <a:cubicBezTo>
                  <a:pt x="291274" y="880075"/>
                  <a:pt x="301558" y="881974"/>
                  <a:pt x="311285" y="885217"/>
                </a:cubicBezTo>
                <a:cubicBezTo>
                  <a:pt x="317770" y="891702"/>
                  <a:pt x="321580" y="904236"/>
                  <a:pt x="330741" y="904672"/>
                </a:cubicBezTo>
                <a:cubicBezTo>
                  <a:pt x="487703" y="912146"/>
                  <a:pt x="471107" y="912727"/>
                  <a:pt x="564205" y="875489"/>
                </a:cubicBezTo>
                <a:cubicBezTo>
                  <a:pt x="570690" y="865761"/>
                  <a:pt x="579665" y="857293"/>
                  <a:pt x="583660" y="846306"/>
                </a:cubicBezTo>
                <a:cubicBezTo>
                  <a:pt x="592798" y="821177"/>
                  <a:pt x="588283" y="790733"/>
                  <a:pt x="603115" y="768485"/>
                </a:cubicBezTo>
                <a:lnTo>
                  <a:pt x="622571" y="739302"/>
                </a:lnTo>
                <a:cubicBezTo>
                  <a:pt x="625813" y="729574"/>
                  <a:pt x="627022" y="718912"/>
                  <a:pt x="632298" y="710119"/>
                </a:cubicBezTo>
                <a:cubicBezTo>
                  <a:pt x="637017" y="702255"/>
                  <a:pt x="646025" y="697826"/>
                  <a:pt x="651754" y="690664"/>
                </a:cubicBezTo>
                <a:cubicBezTo>
                  <a:pt x="700850" y="629295"/>
                  <a:pt x="643681" y="689011"/>
                  <a:pt x="690664" y="642025"/>
                </a:cubicBezTo>
                <a:cubicBezTo>
                  <a:pt x="693907" y="632297"/>
                  <a:pt x="695412" y="621805"/>
                  <a:pt x="700392" y="612842"/>
                </a:cubicBezTo>
                <a:cubicBezTo>
                  <a:pt x="711748" y="592402"/>
                  <a:pt x="739303" y="554476"/>
                  <a:pt x="739303" y="554476"/>
                </a:cubicBezTo>
                <a:cubicBezTo>
                  <a:pt x="742545" y="544748"/>
                  <a:pt x="749030" y="535547"/>
                  <a:pt x="749030" y="525293"/>
                </a:cubicBezTo>
                <a:cubicBezTo>
                  <a:pt x="749030" y="475195"/>
                  <a:pt x="728233" y="460051"/>
                  <a:pt x="700392" y="418289"/>
                </a:cubicBezTo>
                <a:cubicBezTo>
                  <a:pt x="693907" y="408561"/>
                  <a:pt x="684634" y="400197"/>
                  <a:pt x="680937" y="389106"/>
                </a:cubicBezTo>
                <a:lnTo>
                  <a:pt x="671209" y="359923"/>
                </a:lnTo>
                <a:cubicBezTo>
                  <a:pt x="703634" y="356680"/>
                  <a:pt x="736732" y="357523"/>
                  <a:pt x="768485" y="350195"/>
                </a:cubicBezTo>
                <a:cubicBezTo>
                  <a:pt x="779877" y="347566"/>
                  <a:pt x="787448" y="336418"/>
                  <a:pt x="797668" y="330740"/>
                </a:cubicBezTo>
                <a:cubicBezTo>
                  <a:pt x="816682" y="320176"/>
                  <a:pt x="837382" y="312748"/>
                  <a:pt x="856034" y="301557"/>
                </a:cubicBezTo>
                <a:cubicBezTo>
                  <a:pt x="869936" y="293216"/>
                  <a:pt x="880130" y="278959"/>
                  <a:pt x="894945" y="272374"/>
                </a:cubicBezTo>
                <a:cubicBezTo>
                  <a:pt x="910054" y="265659"/>
                  <a:pt x="927543" y="266656"/>
                  <a:pt x="943583" y="262646"/>
                </a:cubicBezTo>
                <a:cubicBezTo>
                  <a:pt x="953531" y="260159"/>
                  <a:pt x="963038" y="256161"/>
                  <a:pt x="972766" y="252919"/>
                </a:cubicBezTo>
                <a:cubicBezTo>
                  <a:pt x="976009" y="239949"/>
                  <a:pt x="982494" y="227378"/>
                  <a:pt x="982494" y="214008"/>
                </a:cubicBezTo>
                <a:cubicBezTo>
                  <a:pt x="982494" y="197474"/>
                  <a:pt x="979608" y="180422"/>
                  <a:pt x="972766" y="165370"/>
                </a:cubicBezTo>
                <a:cubicBezTo>
                  <a:pt x="970953" y="161382"/>
                  <a:pt x="933844" y="99215"/>
                  <a:pt x="914400" y="87549"/>
                </a:cubicBezTo>
                <a:cubicBezTo>
                  <a:pt x="905607" y="82273"/>
                  <a:pt x="895110" y="80519"/>
                  <a:pt x="885217" y="77821"/>
                </a:cubicBezTo>
                <a:cubicBezTo>
                  <a:pt x="819190" y="59814"/>
                  <a:pt x="810956" y="58165"/>
                  <a:pt x="749030" y="48638"/>
                </a:cubicBezTo>
                <a:cubicBezTo>
                  <a:pt x="726369" y="45151"/>
                  <a:pt x="703823" y="40297"/>
                  <a:pt x="680937" y="38910"/>
                </a:cubicBezTo>
                <a:cubicBezTo>
                  <a:pt x="596723" y="33806"/>
                  <a:pt x="512324" y="32425"/>
                  <a:pt x="428017" y="29183"/>
                </a:cubicBezTo>
                <a:cubicBezTo>
                  <a:pt x="415047" y="25940"/>
                  <a:pt x="401912" y="23297"/>
                  <a:pt x="389107" y="19455"/>
                </a:cubicBezTo>
                <a:cubicBezTo>
                  <a:pt x="369464" y="13562"/>
                  <a:pt x="330741" y="0"/>
                  <a:pt x="330741" y="0"/>
                </a:cubicBezTo>
                <a:cubicBezTo>
                  <a:pt x="298315" y="3242"/>
                  <a:pt x="265328" y="2899"/>
                  <a:pt x="233464" y="9727"/>
                </a:cubicBezTo>
                <a:cubicBezTo>
                  <a:pt x="219285" y="12765"/>
                  <a:pt x="208018" y="23797"/>
                  <a:pt x="194554" y="29183"/>
                </a:cubicBezTo>
                <a:cubicBezTo>
                  <a:pt x="155088" y="44970"/>
                  <a:pt x="135493" y="48812"/>
                  <a:pt x="97277" y="58366"/>
                </a:cubicBezTo>
                <a:cubicBezTo>
                  <a:pt x="86650" y="111501"/>
                  <a:pt x="99240" y="95312"/>
                  <a:pt x="77822" y="116732"/>
                </a:cubicBezTo>
                <a:lnTo>
                  <a:pt x="0" y="175098"/>
                </a:lnTo>
                <a:close/>
              </a:path>
            </a:pathLst>
          </a:custGeom>
          <a:solidFill>
            <a:schemeClr val="accent2">
              <a:lumMod val="40000"/>
              <a:lumOff val="60000"/>
              <a:alpha val="74000"/>
            </a:schemeClr>
          </a:solidFill>
          <a:ln w="12700">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12" name="Forma libre 11"/>
          <p:cNvSpPr/>
          <p:nvPr/>
        </p:nvSpPr>
        <p:spPr>
          <a:xfrm>
            <a:off x="1838528" y="2286589"/>
            <a:ext cx="1326062" cy="1157001"/>
          </a:xfrm>
          <a:custGeom>
            <a:avLst/>
            <a:gdLst>
              <a:gd name="connsiteX0" fmla="*/ 262646 w 1488332"/>
              <a:gd name="connsiteY0" fmla="*/ 0 h 1245140"/>
              <a:gd name="connsiteX1" fmla="*/ 262646 w 1488332"/>
              <a:gd name="connsiteY1" fmla="*/ 0 h 1245140"/>
              <a:gd name="connsiteX2" fmla="*/ 107004 w 1488332"/>
              <a:gd name="connsiteY2" fmla="*/ 9728 h 1245140"/>
              <a:gd name="connsiteX3" fmla="*/ 0 w 1488332"/>
              <a:gd name="connsiteY3" fmla="*/ 77821 h 1245140"/>
              <a:gd name="connsiteX4" fmla="*/ 136187 w 1488332"/>
              <a:gd name="connsiteY4" fmla="*/ 476655 h 1245140"/>
              <a:gd name="connsiteX5" fmla="*/ 359923 w 1488332"/>
              <a:gd name="connsiteY5" fmla="*/ 729575 h 1245140"/>
              <a:gd name="connsiteX6" fmla="*/ 583659 w 1488332"/>
              <a:gd name="connsiteY6" fmla="*/ 894945 h 1245140"/>
              <a:gd name="connsiteX7" fmla="*/ 914400 w 1488332"/>
              <a:gd name="connsiteY7" fmla="*/ 1060315 h 1245140"/>
              <a:gd name="connsiteX8" fmla="*/ 1167319 w 1488332"/>
              <a:gd name="connsiteY8" fmla="*/ 1245140 h 1245140"/>
              <a:gd name="connsiteX9" fmla="*/ 1488332 w 1488332"/>
              <a:gd name="connsiteY9" fmla="*/ 1225685 h 1245140"/>
              <a:gd name="connsiteX10" fmla="*/ 1429966 w 1488332"/>
              <a:gd name="connsiteY10" fmla="*/ 1147864 h 1245140"/>
              <a:gd name="connsiteX11" fmla="*/ 1352144 w 1488332"/>
              <a:gd name="connsiteY11" fmla="*/ 1099226 h 1245140"/>
              <a:gd name="connsiteX12" fmla="*/ 1118681 w 1488332"/>
              <a:gd name="connsiteY12" fmla="*/ 875489 h 1245140"/>
              <a:gd name="connsiteX13" fmla="*/ 982493 w 1488332"/>
              <a:gd name="connsiteY13" fmla="*/ 428017 h 1245140"/>
              <a:gd name="connsiteX14" fmla="*/ 778212 w 1488332"/>
              <a:gd name="connsiteY14" fmla="*/ 379379 h 1245140"/>
              <a:gd name="connsiteX15" fmla="*/ 262646 w 1488332"/>
              <a:gd name="connsiteY15" fmla="*/ 0 h 12451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488332" h="1245140">
                <a:moveTo>
                  <a:pt x="262646" y="0"/>
                </a:moveTo>
                <a:lnTo>
                  <a:pt x="262646" y="0"/>
                </a:lnTo>
                <a:cubicBezTo>
                  <a:pt x="126488" y="10474"/>
                  <a:pt x="178465" y="9728"/>
                  <a:pt x="107004" y="9728"/>
                </a:cubicBezTo>
                <a:lnTo>
                  <a:pt x="0" y="77821"/>
                </a:lnTo>
                <a:lnTo>
                  <a:pt x="136187" y="476655"/>
                </a:lnTo>
                <a:lnTo>
                  <a:pt x="359923" y="729575"/>
                </a:lnTo>
                <a:lnTo>
                  <a:pt x="583659" y="894945"/>
                </a:lnTo>
                <a:lnTo>
                  <a:pt x="914400" y="1060315"/>
                </a:lnTo>
                <a:lnTo>
                  <a:pt x="1167319" y="1245140"/>
                </a:lnTo>
                <a:lnTo>
                  <a:pt x="1488332" y="1225685"/>
                </a:lnTo>
                <a:cubicBezTo>
                  <a:pt x="1468877" y="1199745"/>
                  <a:pt x="1453727" y="1169928"/>
                  <a:pt x="1429966" y="1147864"/>
                </a:cubicBezTo>
                <a:cubicBezTo>
                  <a:pt x="1407549" y="1127049"/>
                  <a:pt x="1352144" y="1099226"/>
                  <a:pt x="1352144" y="1099226"/>
                </a:cubicBezTo>
                <a:lnTo>
                  <a:pt x="1118681" y="875489"/>
                </a:lnTo>
                <a:lnTo>
                  <a:pt x="982493" y="428017"/>
                </a:lnTo>
                <a:lnTo>
                  <a:pt x="778212" y="379379"/>
                </a:lnTo>
                <a:lnTo>
                  <a:pt x="262646" y="0"/>
                </a:lnTo>
                <a:close/>
              </a:path>
            </a:pathLst>
          </a:custGeom>
          <a:solidFill>
            <a:schemeClr val="tx2">
              <a:lumMod val="40000"/>
              <a:lumOff val="60000"/>
              <a:alpha val="75000"/>
            </a:schemeClr>
          </a:solidFill>
          <a:ln w="12700">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13" name="Forma libre 12"/>
          <p:cNvSpPr/>
          <p:nvPr/>
        </p:nvSpPr>
        <p:spPr>
          <a:xfrm>
            <a:off x="1536970" y="1575881"/>
            <a:ext cx="564204" cy="680936"/>
          </a:xfrm>
          <a:custGeom>
            <a:avLst/>
            <a:gdLst>
              <a:gd name="connsiteX0" fmla="*/ 252919 w 564204"/>
              <a:gd name="connsiteY0" fmla="*/ 680936 h 680936"/>
              <a:gd name="connsiteX1" fmla="*/ 505839 w 564204"/>
              <a:gd name="connsiteY1" fmla="*/ 535021 h 680936"/>
              <a:gd name="connsiteX2" fmla="*/ 311285 w 564204"/>
              <a:gd name="connsiteY2" fmla="*/ 321013 h 680936"/>
              <a:gd name="connsiteX3" fmla="*/ 301558 w 564204"/>
              <a:gd name="connsiteY3" fmla="*/ 233464 h 680936"/>
              <a:gd name="connsiteX4" fmla="*/ 291830 w 564204"/>
              <a:gd name="connsiteY4" fmla="*/ 194553 h 680936"/>
              <a:gd name="connsiteX5" fmla="*/ 282102 w 564204"/>
              <a:gd name="connsiteY5" fmla="*/ 165370 h 680936"/>
              <a:gd name="connsiteX6" fmla="*/ 564204 w 564204"/>
              <a:gd name="connsiteY6" fmla="*/ 19455 h 680936"/>
              <a:gd name="connsiteX7" fmla="*/ 476656 w 564204"/>
              <a:gd name="connsiteY7" fmla="*/ 0 h 680936"/>
              <a:gd name="connsiteX8" fmla="*/ 0 w 564204"/>
              <a:gd name="connsiteY8" fmla="*/ 29183 h 680936"/>
              <a:gd name="connsiteX9" fmla="*/ 136187 w 564204"/>
              <a:gd name="connsiteY9" fmla="*/ 301557 h 680936"/>
              <a:gd name="connsiteX10" fmla="*/ 252919 w 564204"/>
              <a:gd name="connsiteY10" fmla="*/ 680936 h 6809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64204" h="680936">
                <a:moveTo>
                  <a:pt x="252919" y="680936"/>
                </a:moveTo>
                <a:lnTo>
                  <a:pt x="505839" y="535021"/>
                </a:lnTo>
                <a:lnTo>
                  <a:pt x="311285" y="321013"/>
                </a:lnTo>
                <a:cubicBezTo>
                  <a:pt x="308043" y="291830"/>
                  <a:pt x="306023" y="262485"/>
                  <a:pt x="301558" y="233464"/>
                </a:cubicBezTo>
                <a:cubicBezTo>
                  <a:pt x="299525" y="220250"/>
                  <a:pt x="295503" y="207408"/>
                  <a:pt x="291830" y="194553"/>
                </a:cubicBezTo>
                <a:cubicBezTo>
                  <a:pt x="289013" y="184694"/>
                  <a:pt x="282102" y="165370"/>
                  <a:pt x="282102" y="165370"/>
                </a:cubicBezTo>
                <a:lnTo>
                  <a:pt x="564204" y="19455"/>
                </a:lnTo>
                <a:lnTo>
                  <a:pt x="476656" y="0"/>
                </a:lnTo>
                <a:lnTo>
                  <a:pt x="0" y="29183"/>
                </a:lnTo>
                <a:lnTo>
                  <a:pt x="136187" y="301557"/>
                </a:lnTo>
                <a:lnTo>
                  <a:pt x="252919" y="680936"/>
                </a:lnTo>
                <a:close/>
              </a:path>
            </a:pathLst>
          </a:custGeom>
          <a:solidFill>
            <a:schemeClr val="accent6">
              <a:lumMod val="60000"/>
              <a:lumOff val="40000"/>
              <a:alpha val="75000"/>
            </a:schemeClr>
          </a:solidFill>
          <a:ln w="12700">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14" name="Forma libre 13"/>
          <p:cNvSpPr/>
          <p:nvPr/>
        </p:nvSpPr>
        <p:spPr>
          <a:xfrm>
            <a:off x="4708187" y="5476672"/>
            <a:ext cx="719847" cy="622571"/>
          </a:xfrm>
          <a:custGeom>
            <a:avLst/>
            <a:gdLst>
              <a:gd name="connsiteX0" fmla="*/ 0 w 719847"/>
              <a:gd name="connsiteY0" fmla="*/ 311285 h 622571"/>
              <a:gd name="connsiteX1" fmla="*/ 126460 w 719847"/>
              <a:gd name="connsiteY1" fmla="*/ 525294 h 622571"/>
              <a:gd name="connsiteX2" fmla="*/ 428017 w 719847"/>
              <a:gd name="connsiteY2" fmla="*/ 622571 h 622571"/>
              <a:gd name="connsiteX3" fmla="*/ 719847 w 719847"/>
              <a:gd name="connsiteY3" fmla="*/ 398834 h 622571"/>
              <a:gd name="connsiteX4" fmla="*/ 612843 w 719847"/>
              <a:gd name="connsiteY4" fmla="*/ 233464 h 622571"/>
              <a:gd name="connsiteX5" fmla="*/ 408562 w 719847"/>
              <a:gd name="connsiteY5" fmla="*/ 136188 h 622571"/>
              <a:gd name="connsiteX6" fmla="*/ 165370 w 719847"/>
              <a:gd name="connsiteY6" fmla="*/ 0 h 622571"/>
              <a:gd name="connsiteX7" fmla="*/ 0 w 719847"/>
              <a:gd name="connsiteY7" fmla="*/ 311285 h 6225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19847" h="622571">
                <a:moveTo>
                  <a:pt x="0" y="311285"/>
                </a:moveTo>
                <a:lnTo>
                  <a:pt x="126460" y="525294"/>
                </a:lnTo>
                <a:lnTo>
                  <a:pt x="428017" y="622571"/>
                </a:lnTo>
                <a:lnTo>
                  <a:pt x="719847" y="398834"/>
                </a:lnTo>
                <a:lnTo>
                  <a:pt x="612843" y="233464"/>
                </a:lnTo>
                <a:lnTo>
                  <a:pt x="408562" y="136188"/>
                </a:lnTo>
                <a:lnTo>
                  <a:pt x="165370" y="0"/>
                </a:lnTo>
                <a:lnTo>
                  <a:pt x="0" y="311285"/>
                </a:lnTo>
                <a:close/>
              </a:path>
            </a:pathLst>
          </a:custGeom>
          <a:solidFill>
            <a:schemeClr val="accent3">
              <a:lumMod val="60000"/>
              <a:lumOff val="40000"/>
              <a:alpha val="75000"/>
            </a:schemeClr>
          </a:solidFill>
          <a:ln w="12700">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15" name="Forma libre 14"/>
          <p:cNvSpPr/>
          <p:nvPr/>
        </p:nvSpPr>
        <p:spPr>
          <a:xfrm>
            <a:off x="4212077" y="5029200"/>
            <a:ext cx="933855" cy="710119"/>
          </a:xfrm>
          <a:custGeom>
            <a:avLst/>
            <a:gdLst>
              <a:gd name="connsiteX0" fmla="*/ 719846 w 933855"/>
              <a:gd name="connsiteY0" fmla="*/ 428017 h 710119"/>
              <a:gd name="connsiteX1" fmla="*/ 904672 w 933855"/>
              <a:gd name="connsiteY1" fmla="*/ 583660 h 710119"/>
              <a:gd name="connsiteX2" fmla="*/ 933855 w 933855"/>
              <a:gd name="connsiteY2" fmla="*/ 418289 h 710119"/>
              <a:gd name="connsiteX3" fmla="*/ 505838 w 933855"/>
              <a:gd name="connsiteY3" fmla="*/ 369651 h 710119"/>
              <a:gd name="connsiteX4" fmla="*/ 437744 w 933855"/>
              <a:gd name="connsiteY4" fmla="*/ 184826 h 710119"/>
              <a:gd name="connsiteX5" fmla="*/ 340468 w 933855"/>
              <a:gd name="connsiteY5" fmla="*/ 0 h 710119"/>
              <a:gd name="connsiteX6" fmla="*/ 243191 w 933855"/>
              <a:gd name="connsiteY6" fmla="*/ 175098 h 710119"/>
              <a:gd name="connsiteX7" fmla="*/ 116732 w 933855"/>
              <a:gd name="connsiteY7" fmla="*/ 214009 h 710119"/>
              <a:gd name="connsiteX8" fmla="*/ 0 w 933855"/>
              <a:gd name="connsiteY8" fmla="*/ 350196 h 710119"/>
              <a:gd name="connsiteX9" fmla="*/ 272374 w 933855"/>
              <a:gd name="connsiteY9" fmla="*/ 535021 h 710119"/>
              <a:gd name="connsiteX10" fmla="*/ 447472 w 933855"/>
              <a:gd name="connsiteY10" fmla="*/ 710119 h 710119"/>
              <a:gd name="connsiteX11" fmla="*/ 612842 w 933855"/>
              <a:gd name="connsiteY11" fmla="*/ 437745 h 710119"/>
              <a:gd name="connsiteX12" fmla="*/ 719846 w 933855"/>
              <a:gd name="connsiteY12" fmla="*/ 428017 h 7101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33855" h="710119">
                <a:moveTo>
                  <a:pt x="719846" y="428017"/>
                </a:moveTo>
                <a:lnTo>
                  <a:pt x="904672" y="583660"/>
                </a:lnTo>
                <a:lnTo>
                  <a:pt x="933855" y="418289"/>
                </a:lnTo>
                <a:lnTo>
                  <a:pt x="505838" y="369651"/>
                </a:lnTo>
                <a:lnTo>
                  <a:pt x="437744" y="184826"/>
                </a:lnTo>
                <a:lnTo>
                  <a:pt x="340468" y="0"/>
                </a:lnTo>
                <a:lnTo>
                  <a:pt x="243191" y="175098"/>
                </a:lnTo>
                <a:lnTo>
                  <a:pt x="116732" y="214009"/>
                </a:lnTo>
                <a:lnTo>
                  <a:pt x="0" y="350196"/>
                </a:lnTo>
                <a:lnTo>
                  <a:pt x="272374" y="535021"/>
                </a:lnTo>
                <a:lnTo>
                  <a:pt x="447472" y="710119"/>
                </a:lnTo>
                <a:lnTo>
                  <a:pt x="612842" y="437745"/>
                </a:lnTo>
                <a:lnTo>
                  <a:pt x="719846" y="428017"/>
                </a:lnTo>
                <a:close/>
              </a:path>
            </a:pathLst>
          </a:custGeom>
          <a:solidFill>
            <a:schemeClr val="accent5">
              <a:lumMod val="60000"/>
              <a:lumOff val="40000"/>
              <a:alpha val="50000"/>
            </a:schemeClr>
          </a:solidFill>
          <a:ln w="12700">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16" name="Forma libre 15"/>
          <p:cNvSpPr/>
          <p:nvPr/>
        </p:nvSpPr>
        <p:spPr>
          <a:xfrm>
            <a:off x="3657600" y="4679004"/>
            <a:ext cx="875489" cy="739302"/>
          </a:xfrm>
          <a:custGeom>
            <a:avLst/>
            <a:gdLst>
              <a:gd name="connsiteX0" fmla="*/ 505838 w 875489"/>
              <a:gd name="connsiteY0" fmla="*/ 739302 h 739302"/>
              <a:gd name="connsiteX1" fmla="*/ 505838 w 875489"/>
              <a:gd name="connsiteY1" fmla="*/ 739302 h 739302"/>
              <a:gd name="connsiteX2" fmla="*/ 875489 w 875489"/>
              <a:gd name="connsiteY2" fmla="*/ 379379 h 739302"/>
              <a:gd name="connsiteX3" fmla="*/ 817123 w 875489"/>
              <a:gd name="connsiteY3" fmla="*/ 175098 h 739302"/>
              <a:gd name="connsiteX4" fmla="*/ 661481 w 875489"/>
              <a:gd name="connsiteY4" fmla="*/ 175098 h 739302"/>
              <a:gd name="connsiteX5" fmla="*/ 651753 w 875489"/>
              <a:gd name="connsiteY5" fmla="*/ 0 h 739302"/>
              <a:gd name="connsiteX6" fmla="*/ 87549 w 875489"/>
              <a:gd name="connsiteY6" fmla="*/ 97277 h 739302"/>
              <a:gd name="connsiteX7" fmla="*/ 0 w 875489"/>
              <a:gd name="connsiteY7" fmla="*/ 398834 h 739302"/>
              <a:gd name="connsiteX8" fmla="*/ 204281 w 875489"/>
              <a:gd name="connsiteY8" fmla="*/ 525294 h 739302"/>
              <a:gd name="connsiteX9" fmla="*/ 369651 w 875489"/>
              <a:gd name="connsiteY9" fmla="*/ 515566 h 739302"/>
              <a:gd name="connsiteX10" fmla="*/ 505838 w 875489"/>
              <a:gd name="connsiteY10" fmla="*/ 739302 h 7393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75489" h="739302">
                <a:moveTo>
                  <a:pt x="505838" y="739302"/>
                </a:moveTo>
                <a:lnTo>
                  <a:pt x="505838" y="739302"/>
                </a:lnTo>
                <a:lnTo>
                  <a:pt x="875489" y="379379"/>
                </a:lnTo>
                <a:lnTo>
                  <a:pt x="817123" y="175098"/>
                </a:lnTo>
                <a:lnTo>
                  <a:pt x="661481" y="175098"/>
                </a:lnTo>
                <a:lnTo>
                  <a:pt x="651753" y="0"/>
                </a:lnTo>
                <a:lnTo>
                  <a:pt x="87549" y="97277"/>
                </a:lnTo>
                <a:lnTo>
                  <a:pt x="0" y="398834"/>
                </a:lnTo>
                <a:lnTo>
                  <a:pt x="204281" y="525294"/>
                </a:lnTo>
                <a:lnTo>
                  <a:pt x="369651" y="515566"/>
                </a:lnTo>
                <a:lnTo>
                  <a:pt x="505838" y="739302"/>
                </a:lnTo>
                <a:close/>
              </a:path>
            </a:pathLst>
          </a:custGeom>
          <a:solidFill>
            <a:schemeClr val="bg2">
              <a:lumMod val="75000"/>
              <a:alpha val="50000"/>
            </a:schemeClr>
          </a:solidFill>
          <a:ln w="12700">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17" name="Forma libre 16"/>
          <p:cNvSpPr/>
          <p:nvPr/>
        </p:nvSpPr>
        <p:spPr>
          <a:xfrm>
            <a:off x="2451370" y="3667328"/>
            <a:ext cx="1731529" cy="1050587"/>
          </a:xfrm>
          <a:custGeom>
            <a:avLst/>
            <a:gdLst>
              <a:gd name="connsiteX0" fmla="*/ 19456 w 1731529"/>
              <a:gd name="connsiteY0" fmla="*/ 0 h 1050587"/>
              <a:gd name="connsiteX1" fmla="*/ 19456 w 1731529"/>
              <a:gd name="connsiteY1" fmla="*/ 0 h 1050587"/>
              <a:gd name="connsiteX2" fmla="*/ 671209 w 1731529"/>
              <a:gd name="connsiteY2" fmla="*/ 58366 h 1050587"/>
              <a:gd name="connsiteX3" fmla="*/ 1167319 w 1731529"/>
              <a:gd name="connsiteY3" fmla="*/ 204281 h 1050587"/>
              <a:gd name="connsiteX4" fmla="*/ 1215958 w 1731529"/>
              <a:gd name="connsiteY4" fmla="*/ 291829 h 1050587"/>
              <a:gd name="connsiteX5" fmla="*/ 1702341 w 1731529"/>
              <a:gd name="connsiteY5" fmla="*/ 739302 h 1050587"/>
              <a:gd name="connsiteX6" fmla="*/ 1731524 w 1731529"/>
              <a:gd name="connsiteY6" fmla="*/ 826851 h 1050587"/>
              <a:gd name="connsiteX7" fmla="*/ 1371600 w 1731529"/>
              <a:gd name="connsiteY7" fmla="*/ 1050587 h 1050587"/>
              <a:gd name="connsiteX8" fmla="*/ 1235413 w 1731529"/>
              <a:gd name="connsiteY8" fmla="*/ 992221 h 1050587"/>
              <a:gd name="connsiteX9" fmla="*/ 1186775 w 1731529"/>
              <a:gd name="connsiteY9" fmla="*/ 953310 h 1050587"/>
              <a:gd name="connsiteX10" fmla="*/ 1011677 w 1731529"/>
              <a:gd name="connsiteY10" fmla="*/ 642025 h 1050587"/>
              <a:gd name="connsiteX11" fmla="*/ 914400 w 1731529"/>
              <a:gd name="connsiteY11" fmla="*/ 632298 h 1050587"/>
              <a:gd name="connsiteX12" fmla="*/ 486383 w 1731529"/>
              <a:gd name="connsiteY12" fmla="*/ 554476 h 1050587"/>
              <a:gd name="connsiteX13" fmla="*/ 389107 w 1731529"/>
              <a:gd name="connsiteY13" fmla="*/ 505838 h 1050587"/>
              <a:gd name="connsiteX14" fmla="*/ 77821 w 1731529"/>
              <a:gd name="connsiteY14" fmla="*/ 252919 h 1050587"/>
              <a:gd name="connsiteX15" fmla="*/ 0 w 1731529"/>
              <a:gd name="connsiteY15" fmla="*/ 175098 h 1050587"/>
              <a:gd name="connsiteX16" fmla="*/ 19456 w 1731529"/>
              <a:gd name="connsiteY16" fmla="*/ 0 h 10505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731529" h="1050587">
                <a:moveTo>
                  <a:pt x="19456" y="0"/>
                </a:moveTo>
                <a:lnTo>
                  <a:pt x="19456" y="0"/>
                </a:lnTo>
                <a:lnTo>
                  <a:pt x="671209" y="58366"/>
                </a:lnTo>
                <a:lnTo>
                  <a:pt x="1167319" y="204281"/>
                </a:lnTo>
                <a:cubicBezTo>
                  <a:pt x="1219727" y="277651"/>
                  <a:pt x="1215958" y="244481"/>
                  <a:pt x="1215958" y="291829"/>
                </a:cubicBezTo>
                <a:lnTo>
                  <a:pt x="1702341" y="739302"/>
                </a:lnTo>
                <a:cubicBezTo>
                  <a:pt x="1732663" y="820159"/>
                  <a:pt x="1731524" y="789419"/>
                  <a:pt x="1731524" y="826851"/>
                </a:cubicBezTo>
                <a:lnTo>
                  <a:pt x="1371600" y="1050587"/>
                </a:lnTo>
                <a:cubicBezTo>
                  <a:pt x="1326204" y="1031132"/>
                  <a:pt x="1279118" y="1015224"/>
                  <a:pt x="1235413" y="992221"/>
                </a:cubicBezTo>
                <a:cubicBezTo>
                  <a:pt x="1217040" y="982551"/>
                  <a:pt x="1186775" y="953310"/>
                  <a:pt x="1186775" y="953310"/>
                </a:cubicBezTo>
                <a:lnTo>
                  <a:pt x="1011677" y="642025"/>
                </a:lnTo>
                <a:lnTo>
                  <a:pt x="914400" y="632298"/>
                </a:lnTo>
                <a:lnTo>
                  <a:pt x="486383" y="554476"/>
                </a:lnTo>
                <a:lnTo>
                  <a:pt x="389107" y="505838"/>
                </a:lnTo>
                <a:lnTo>
                  <a:pt x="77821" y="252919"/>
                </a:lnTo>
                <a:lnTo>
                  <a:pt x="0" y="175098"/>
                </a:lnTo>
                <a:lnTo>
                  <a:pt x="19456" y="0"/>
                </a:lnTo>
                <a:close/>
              </a:path>
            </a:pathLst>
          </a:custGeom>
          <a:solidFill>
            <a:srgbClr val="FFF909">
              <a:alpha val="49804"/>
            </a:srgbClr>
          </a:solidFill>
          <a:ln w="12700">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18" name="CuadroTexto 17"/>
          <p:cNvSpPr txBox="1"/>
          <p:nvPr/>
        </p:nvSpPr>
        <p:spPr>
          <a:xfrm>
            <a:off x="2886755" y="1631209"/>
            <a:ext cx="2592288" cy="369332"/>
          </a:xfrm>
          <a:prstGeom prst="rect">
            <a:avLst/>
          </a:prstGeom>
          <a:noFill/>
        </p:spPr>
        <p:txBody>
          <a:bodyPr wrap="square" rtlCol="0">
            <a:spAutoFit/>
          </a:bodyPr>
          <a:lstStyle/>
          <a:p>
            <a:r>
              <a:rPr lang="es-MX" dirty="0"/>
              <a:t> 31 San Luis Rio Colorado</a:t>
            </a:r>
          </a:p>
        </p:txBody>
      </p:sp>
      <p:sp>
        <p:nvSpPr>
          <p:cNvPr id="19" name="CuadroTexto 18"/>
          <p:cNvSpPr txBox="1"/>
          <p:nvPr/>
        </p:nvSpPr>
        <p:spPr>
          <a:xfrm>
            <a:off x="2944510" y="2214958"/>
            <a:ext cx="1512168" cy="369332"/>
          </a:xfrm>
          <a:prstGeom prst="rect">
            <a:avLst/>
          </a:prstGeom>
          <a:noFill/>
        </p:spPr>
        <p:txBody>
          <a:bodyPr wrap="square" rtlCol="0">
            <a:spAutoFit/>
          </a:bodyPr>
          <a:lstStyle/>
          <a:p>
            <a:r>
              <a:rPr lang="es-MX" dirty="0"/>
              <a:t>30 Mexicali</a:t>
            </a:r>
          </a:p>
        </p:txBody>
      </p:sp>
      <p:sp>
        <p:nvSpPr>
          <p:cNvPr id="20" name="CuadroTexto 19"/>
          <p:cNvSpPr txBox="1"/>
          <p:nvPr/>
        </p:nvSpPr>
        <p:spPr>
          <a:xfrm>
            <a:off x="426493" y="1631209"/>
            <a:ext cx="1224136" cy="369332"/>
          </a:xfrm>
          <a:prstGeom prst="rect">
            <a:avLst/>
          </a:prstGeom>
          <a:noFill/>
        </p:spPr>
        <p:txBody>
          <a:bodyPr wrap="square" rtlCol="0">
            <a:spAutoFit/>
          </a:bodyPr>
          <a:lstStyle/>
          <a:p>
            <a:r>
              <a:rPr lang="es-MX" dirty="0"/>
              <a:t>28 Tijuana</a:t>
            </a:r>
          </a:p>
        </p:txBody>
      </p:sp>
      <p:sp>
        <p:nvSpPr>
          <p:cNvPr id="21" name="CuadroTexto 20"/>
          <p:cNvSpPr txBox="1"/>
          <p:nvPr/>
        </p:nvSpPr>
        <p:spPr>
          <a:xfrm>
            <a:off x="782233" y="2876105"/>
            <a:ext cx="1440160" cy="369332"/>
          </a:xfrm>
          <a:prstGeom prst="rect">
            <a:avLst/>
          </a:prstGeom>
          <a:noFill/>
        </p:spPr>
        <p:txBody>
          <a:bodyPr wrap="square" rtlCol="0">
            <a:spAutoFit/>
          </a:bodyPr>
          <a:lstStyle/>
          <a:p>
            <a:r>
              <a:rPr lang="es-MX" dirty="0"/>
              <a:t>29 Ensenada</a:t>
            </a:r>
          </a:p>
        </p:txBody>
      </p:sp>
      <p:sp>
        <p:nvSpPr>
          <p:cNvPr id="22" name="CuadroTexto 21"/>
          <p:cNvSpPr txBox="1"/>
          <p:nvPr/>
        </p:nvSpPr>
        <p:spPr>
          <a:xfrm>
            <a:off x="2074781" y="4182319"/>
            <a:ext cx="1339819" cy="369332"/>
          </a:xfrm>
          <a:prstGeom prst="rect">
            <a:avLst/>
          </a:prstGeom>
          <a:noFill/>
        </p:spPr>
        <p:txBody>
          <a:bodyPr wrap="square" rtlCol="0">
            <a:spAutoFit/>
          </a:bodyPr>
          <a:lstStyle/>
          <a:p>
            <a:r>
              <a:rPr lang="es-MX" dirty="0"/>
              <a:t> 37 Mulegé</a:t>
            </a:r>
          </a:p>
        </p:txBody>
      </p:sp>
      <p:sp>
        <p:nvSpPr>
          <p:cNvPr id="23" name="CuadroTexto 22"/>
          <p:cNvSpPr txBox="1"/>
          <p:nvPr/>
        </p:nvSpPr>
        <p:spPr>
          <a:xfrm>
            <a:off x="2215392" y="5169571"/>
            <a:ext cx="1738769" cy="369332"/>
          </a:xfrm>
          <a:prstGeom prst="rect">
            <a:avLst/>
          </a:prstGeom>
          <a:noFill/>
        </p:spPr>
        <p:txBody>
          <a:bodyPr wrap="square" rtlCol="0">
            <a:spAutoFit/>
          </a:bodyPr>
          <a:lstStyle/>
          <a:p>
            <a:r>
              <a:rPr lang="es-MX" dirty="0"/>
              <a:t> 34 Constitución</a:t>
            </a:r>
          </a:p>
        </p:txBody>
      </p:sp>
      <p:sp>
        <p:nvSpPr>
          <p:cNvPr id="24" name="CuadroTexto 23"/>
          <p:cNvSpPr txBox="1"/>
          <p:nvPr/>
        </p:nvSpPr>
        <p:spPr>
          <a:xfrm>
            <a:off x="4825019" y="4939989"/>
            <a:ext cx="1206029" cy="369332"/>
          </a:xfrm>
          <a:prstGeom prst="rect">
            <a:avLst/>
          </a:prstGeom>
          <a:noFill/>
        </p:spPr>
        <p:txBody>
          <a:bodyPr wrap="square" rtlCol="0">
            <a:spAutoFit/>
          </a:bodyPr>
          <a:lstStyle/>
          <a:p>
            <a:r>
              <a:rPr lang="es-MX" dirty="0"/>
              <a:t> 35 La Paz</a:t>
            </a:r>
          </a:p>
        </p:txBody>
      </p:sp>
      <p:sp>
        <p:nvSpPr>
          <p:cNvPr id="25" name="CuadroTexto 24"/>
          <p:cNvSpPr txBox="1"/>
          <p:nvPr/>
        </p:nvSpPr>
        <p:spPr>
          <a:xfrm>
            <a:off x="3345990" y="5801810"/>
            <a:ext cx="1498708" cy="369332"/>
          </a:xfrm>
          <a:prstGeom prst="rect">
            <a:avLst/>
          </a:prstGeom>
          <a:noFill/>
        </p:spPr>
        <p:txBody>
          <a:bodyPr wrap="square" rtlCol="0">
            <a:spAutoFit/>
          </a:bodyPr>
          <a:lstStyle/>
          <a:p>
            <a:r>
              <a:rPr lang="es-MX" dirty="0"/>
              <a:t> 36 Los Cabos</a:t>
            </a:r>
          </a:p>
        </p:txBody>
      </p:sp>
      <p:sp>
        <p:nvSpPr>
          <p:cNvPr id="27" name="CuadroTexto 26"/>
          <p:cNvSpPr txBox="1"/>
          <p:nvPr/>
        </p:nvSpPr>
        <p:spPr>
          <a:xfrm>
            <a:off x="6516216" y="1546108"/>
            <a:ext cx="1944216" cy="369332"/>
          </a:xfrm>
          <a:prstGeom prst="rect">
            <a:avLst/>
          </a:prstGeom>
          <a:noFill/>
        </p:spPr>
        <p:txBody>
          <a:bodyPr wrap="square" rtlCol="0">
            <a:spAutoFit/>
          </a:bodyPr>
          <a:lstStyle/>
          <a:p>
            <a:r>
              <a:rPr lang="es-MX" dirty="0"/>
              <a:t>Baja California</a:t>
            </a:r>
          </a:p>
        </p:txBody>
      </p:sp>
      <p:sp>
        <p:nvSpPr>
          <p:cNvPr id="28" name="CuadroTexto 27"/>
          <p:cNvSpPr txBox="1"/>
          <p:nvPr/>
        </p:nvSpPr>
        <p:spPr>
          <a:xfrm>
            <a:off x="6487849" y="3553037"/>
            <a:ext cx="1944216" cy="369332"/>
          </a:xfrm>
          <a:prstGeom prst="rect">
            <a:avLst/>
          </a:prstGeom>
          <a:noFill/>
        </p:spPr>
        <p:txBody>
          <a:bodyPr wrap="square" rtlCol="0">
            <a:spAutoFit/>
          </a:bodyPr>
          <a:lstStyle/>
          <a:p>
            <a:r>
              <a:rPr lang="es-MX" dirty="0"/>
              <a:t>Baja California Sur</a:t>
            </a:r>
          </a:p>
        </p:txBody>
      </p:sp>
      <p:pic>
        <p:nvPicPr>
          <p:cNvPr id="39" name="Imagen 38"/>
          <p:cNvPicPr>
            <a:picLocks noChangeAspect="1"/>
          </p:cNvPicPr>
          <p:nvPr/>
        </p:nvPicPr>
        <p:blipFill>
          <a:blip r:embed="rId2"/>
          <a:stretch>
            <a:fillRect/>
          </a:stretch>
        </p:blipFill>
        <p:spPr>
          <a:xfrm>
            <a:off x="6752602" y="4740809"/>
            <a:ext cx="1853658" cy="1260947"/>
          </a:xfrm>
          <a:prstGeom prst="rect">
            <a:avLst/>
          </a:prstGeom>
        </p:spPr>
      </p:pic>
    </p:spTree>
    <p:extLst>
      <p:ext uri="{BB962C8B-B14F-4D97-AF65-F5344CB8AC3E}">
        <p14:creationId xmlns:p14="http://schemas.microsoft.com/office/powerpoint/2010/main" val="2579980745"/>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p:cNvSpPr>
            <a:spLocks noGrp="1"/>
          </p:cNvSpPr>
          <p:nvPr>
            <p:ph type="title"/>
          </p:nvPr>
        </p:nvSpPr>
        <p:spPr>
          <a:xfrm>
            <a:off x="4067944" y="332656"/>
            <a:ext cx="4618856" cy="864096"/>
          </a:xfrm>
        </p:spPr>
        <p:txBody>
          <a:bodyPr/>
          <a:lstStyle/>
          <a:p>
            <a:r>
              <a:rPr lang="es-MX" dirty="0"/>
              <a:t>Sub Zonas de Exportación</a:t>
            </a:r>
          </a:p>
        </p:txBody>
      </p:sp>
      <p:sp>
        <p:nvSpPr>
          <p:cNvPr id="5" name="Freeform 31"/>
          <p:cNvSpPr>
            <a:spLocks/>
          </p:cNvSpPr>
          <p:nvPr/>
        </p:nvSpPr>
        <p:spPr bwMode="auto">
          <a:xfrm>
            <a:off x="454130" y="1556792"/>
            <a:ext cx="4536504" cy="4280831"/>
          </a:xfrm>
          <a:custGeom>
            <a:avLst/>
            <a:gdLst>
              <a:gd name="T0" fmla="*/ 0 w 1289"/>
              <a:gd name="T1" fmla="*/ 2147483647 h 1589"/>
              <a:gd name="T2" fmla="*/ 2147483647 w 1289"/>
              <a:gd name="T3" fmla="*/ 0 h 1589"/>
              <a:gd name="T4" fmla="*/ 2147483647 w 1289"/>
              <a:gd name="T5" fmla="*/ 2147483647 h 1589"/>
              <a:gd name="T6" fmla="*/ 2147483647 w 1289"/>
              <a:gd name="T7" fmla="*/ 2147483647 h 1589"/>
              <a:gd name="T8" fmla="*/ 2147483647 w 1289"/>
              <a:gd name="T9" fmla="*/ 2147483647 h 1589"/>
              <a:gd name="T10" fmla="*/ 2147483647 w 1289"/>
              <a:gd name="T11" fmla="*/ 2147483647 h 1589"/>
              <a:gd name="T12" fmla="*/ 2147483647 w 1289"/>
              <a:gd name="T13" fmla="*/ 2147483647 h 1589"/>
              <a:gd name="T14" fmla="*/ 2147483647 w 1289"/>
              <a:gd name="T15" fmla="*/ 2147483647 h 1589"/>
              <a:gd name="T16" fmla="*/ 2147483647 w 1289"/>
              <a:gd name="T17" fmla="*/ 2147483647 h 1589"/>
              <a:gd name="T18" fmla="*/ 2147483647 w 1289"/>
              <a:gd name="T19" fmla="*/ 2147483647 h 1589"/>
              <a:gd name="T20" fmla="*/ 2147483647 w 1289"/>
              <a:gd name="T21" fmla="*/ 2147483647 h 1589"/>
              <a:gd name="T22" fmla="*/ 2147483647 w 1289"/>
              <a:gd name="T23" fmla="*/ 2147483647 h 1589"/>
              <a:gd name="T24" fmla="*/ 2147483647 w 1289"/>
              <a:gd name="T25" fmla="*/ 2147483647 h 1589"/>
              <a:gd name="T26" fmla="*/ 2147483647 w 1289"/>
              <a:gd name="T27" fmla="*/ 2147483647 h 1589"/>
              <a:gd name="T28" fmla="*/ 2147483647 w 1289"/>
              <a:gd name="T29" fmla="*/ 2147483647 h 1589"/>
              <a:gd name="T30" fmla="*/ 2147483647 w 1289"/>
              <a:gd name="T31" fmla="*/ 2147483647 h 1589"/>
              <a:gd name="T32" fmla="*/ 2147483647 w 1289"/>
              <a:gd name="T33" fmla="*/ 2147483647 h 1589"/>
              <a:gd name="T34" fmla="*/ 2147483647 w 1289"/>
              <a:gd name="T35" fmla="*/ 2147483647 h 1589"/>
              <a:gd name="T36" fmla="*/ 2147483647 w 1289"/>
              <a:gd name="T37" fmla="*/ 2147483647 h 1589"/>
              <a:gd name="T38" fmla="*/ 2147483647 w 1289"/>
              <a:gd name="T39" fmla="*/ 2147483647 h 1589"/>
              <a:gd name="T40" fmla="*/ 2147483647 w 1289"/>
              <a:gd name="T41" fmla="*/ 2147483647 h 1589"/>
              <a:gd name="T42" fmla="*/ 2147483647 w 1289"/>
              <a:gd name="T43" fmla="*/ 2147483647 h 1589"/>
              <a:gd name="T44" fmla="*/ 2147483647 w 1289"/>
              <a:gd name="T45" fmla="*/ 2147483647 h 1589"/>
              <a:gd name="T46" fmla="*/ 2147483647 w 1289"/>
              <a:gd name="T47" fmla="*/ 2147483647 h 1589"/>
              <a:gd name="T48" fmla="*/ 2147483647 w 1289"/>
              <a:gd name="T49" fmla="*/ 2147483647 h 1589"/>
              <a:gd name="T50" fmla="*/ 2147483647 w 1289"/>
              <a:gd name="T51" fmla="*/ 2147483647 h 1589"/>
              <a:gd name="T52" fmla="*/ 2147483647 w 1289"/>
              <a:gd name="T53" fmla="*/ 2147483647 h 1589"/>
              <a:gd name="T54" fmla="*/ 2147483647 w 1289"/>
              <a:gd name="T55" fmla="*/ 2147483647 h 1589"/>
              <a:gd name="T56" fmla="*/ 2147483647 w 1289"/>
              <a:gd name="T57" fmla="*/ 2147483647 h 1589"/>
              <a:gd name="T58" fmla="*/ 2147483647 w 1289"/>
              <a:gd name="T59" fmla="*/ 2147483647 h 1589"/>
              <a:gd name="T60" fmla="*/ 2147483647 w 1289"/>
              <a:gd name="T61" fmla="*/ 2147483647 h 1589"/>
              <a:gd name="T62" fmla="*/ 2147483647 w 1289"/>
              <a:gd name="T63" fmla="*/ 2147483647 h 1589"/>
              <a:gd name="T64" fmla="*/ 2147483647 w 1289"/>
              <a:gd name="T65" fmla="*/ 2147483647 h 1589"/>
              <a:gd name="T66" fmla="*/ 2147483647 w 1289"/>
              <a:gd name="T67" fmla="*/ 2147483647 h 1589"/>
              <a:gd name="T68" fmla="*/ 2147483647 w 1289"/>
              <a:gd name="T69" fmla="*/ 2147483647 h 1589"/>
              <a:gd name="T70" fmla="*/ 2147483647 w 1289"/>
              <a:gd name="T71" fmla="*/ 2147483647 h 1589"/>
              <a:gd name="T72" fmla="*/ 2147483647 w 1289"/>
              <a:gd name="T73" fmla="*/ 2147483647 h 1589"/>
              <a:gd name="T74" fmla="*/ 2147483647 w 1289"/>
              <a:gd name="T75" fmla="*/ 2147483647 h 1589"/>
              <a:gd name="T76" fmla="*/ 2147483647 w 1289"/>
              <a:gd name="T77" fmla="*/ 2147483647 h 1589"/>
              <a:gd name="T78" fmla="*/ 2147483647 w 1289"/>
              <a:gd name="T79" fmla="*/ 2147483647 h 1589"/>
              <a:gd name="T80" fmla="*/ 2147483647 w 1289"/>
              <a:gd name="T81" fmla="*/ 2147483647 h 1589"/>
              <a:gd name="T82" fmla="*/ 2147483647 w 1289"/>
              <a:gd name="T83" fmla="*/ 2147483647 h 1589"/>
              <a:gd name="T84" fmla="*/ 2147483647 w 1289"/>
              <a:gd name="T85" fmla="*/ 2147483647 h 1589"/>
              <a:gd name="T86" fmla="*/ 2147483647 w 1289"/>
              <a:gd name="T87" fmla="*/ 2147483647 h 1589"/>
              <a:gd name="T88" fmla="*/ 2147483647 w 1289"/>
              <a:gd name="T89" fmla="*/ 2147483647 h 1589"/>
              <a:gd name="T90" fmla="*/ 2147483647 w 1289"/>
              <a:gd name="T91" fmla="*/ 2147483647 h 1589"/>
              <a:gd name="T92" fmla="*/ 2147483647 w 1289"/>
              <a:gd name="T93" fmla="*/ 2147483647 h 1589"/>
              <a:gd name="T94" fmla="*/ 2147483647 w 1289"/>
              <a:gd name="T95" fmla="*/ 2147483647 h 1589"/>
              <a:gd name="T96" fmla="*/ 2147483647 w 1289"/>
              <a:gd name="T97" fmla="*/ 2147483647 h 1589"/>
              <a:gd name="T98" fmla="*/ 2147483647 w 1289"/>
              <a:gd name="T99" fmla="*/ 2147483647 h 1589"/>
              <a:gd name="T100" fmla="*/ 2147483647 w 1289"/>
              <a:gd name="T101" fmla="*/ 2147483647 h 1589"/>
              <a:gd name="T102" fmla="*/ 2147483647 w 1289"/>
              <a:gd name="T103" fmla="*/ 2147483647 h 1589"/>
              <a:gd name="T104" fmla="*/ 2147483647 w 1289"/>
              <a:gd name="T105" fmla="*/ 2147483647 h 1589"/>
              <a:gd name="T106" fmla="*/ 2147483647 w 1289"/>
              <a:gd name="T107" fmla="*/ 2147483647 h 1589"/>
              <a:gd name="T108" fmla="*/ 2147483647 w 1289"/>
              <a:gd name="T109" fmla="*/ 2147483647 h 1589"/>
              <a:gd name="T110" fmla="*/ 2147483647 w 1289"/>
              <a:gd name="T111" fmla="*/ 2147483647 h 1589"/>
              <a:gd name="T112" fmla="*/ 2147483647 w 1289"/>
              <a:gd name="T113" fmla="*/ 2147483647 h 1589"/>
              <a:gd name="T114" fmla="*/ 2147483647 w 1289"/>
              <a:gd name="T115" fmla="*/ 2147483647 h 1589"/>
              <a:gd name="T116" fmla="*/ 2147483647 w 1289"/>
              <a:gd name="T117" fmla="*/ 2147483647 h 1589"/>
              <a:gd name="T118" fmla="*/ 2147483647 w 1289"/>
              <a:gd name="T119" fmla="*/ 2147483647 h 1589"/>
              <a:gd name="T120" fmla="*/ 2147483647 w 1289"/>
              <a:gd name="T121" fmla="*/ 2147483647 h 1589"/>
              <a:gd name="T122" fmla="*/ 0 w 1289"/>
              <a:gd name="T123" fmla="*/ 2147483647 h 1589"/>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289"/>
              <a:gd name="T187" fmla="*/ 0 h 1589"/>
              <a:gd name="T188" fmla="*/ 1289 w 1289"/>
              <a:gd name="T189" fmla="*/ 1589 h 1589"/>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289" h="1589">
                <a:moveTo>
                  <a:pt x="0" y="7"/>
                </a:moveTo>
                <a:lnTo>
                  <a:pt x="58" y="0"/>
                </a:lnTo>
                <a:lnTo>
                  <a:pt x="79" y="7"/>
                </a:lnTo>
                <a:lnTo>
                  <a:pt x="525" y="244"/>
                </a:lnTo>
                <a:lnTo>
                  <a:pt x="604" y="237"/>
                </a:lnTo>
                <a:lnTo>
                  <a:pt x="619" y="244"/>
                </a:lnTo>
                <a:lnTo>
                  <a:pt x="799" y="244"/>
                </a:lnTo>
                <a:lnTo>
                  <a:pt x="856" y="251"/>
                </a:lnTo>
                <a:lnTo>
                  <a:pt x="856" y="316"/>
                </a:lnTo>
                <a:lnTo>
                  <a:pt x="827" y="862"/>
                </a:lnTo>
                <a:lnTo>
                  <a:pt x="1288" y="1523"/>
                </a:lnTo>
                <a:lnTo>
                  <a:pt x="1144" y="1588"/>
                </a:lnTo>
                <a:lnTo>
                  <a:pt x="1101" y="1559"/>
                </a:lnTo>
                <a:lnTo>
                  <a:pt x="1072" y="1523"/>
                </a:lnTo>
                <a:lnTo>
                  <a:pt x="1072" y="1494"/>
                </a:lnTo>
                <a:lnTo>
                  <a:pt x="1014" y="1451"/>
                </a:lnTo>
                <a:lnTo>
                  <a:pt x="986" y="1437"/>
                </a:lnTo>
                <a:lnTo>
                  <a:pt x="986" y="1408"/>
                </a:lnTo>
                <a:lnTo>
                  <a:pt x="928" y="1387"/>
                </a:lnTo>
                <a:lnTo>
                  <a:pt x="928" y="1344"/>
                </a:lnTo>
                <a:lnTo>
                  <a:pt x="899" y="1329"/>
                </a:lnTo>
                <a:lnTo>
                  <a:pt x="878" y="1308"/>
                </a:lnTo>
                <a:lnTo>
                  <a:pt x="870" y="1286"/>
                </a:lnTo>
                <a:lnTo>
                  <a:pt x="763" y="1171"/>
                </a:lnTo>
                <a:lnTo>
                  <a:pt x="727" y="1171"/>
                </a:lnTo>
                <a:lnTo>
                  <a:pt x="705" y="1157"/>
                </a:lnTo>
                <a:lnTo>
                  <a:pt x="698" y="1157"/>
                </a:lnTo>
                <a:lnTo>
                  <a:pt x="676" y="1135"/>
                </a:lnTo>
                <a:lnTo>
                  <a:pt x="669" y="1114"/>
                </a:lnTo>
                <a:lnTo>
                  <a:pt x="669" y="1099"/>
                </a:lnTo>
                <a:lnTo>
                  <a:pt x="647" y="1049"/>
                </a:lnTo>
                <a:lnTo>
                  <a:pt x="669" y="1020"/>
                </a:lnTo>
                <a:lnTo>
                  <a:pt x="669" y="1006"/>
                </a:lnTo>
                <a:lnTo>
                  <a:pt x="683" y="1006"/>
                </a:lnTo>
                <a:lnTo>
                  <a:pt x="691" y="991"/>
                </a:lnTo>
                <a:lnTo>
                  <a:pt x="604" y="963"/>
                </a:lnTo>
                <a:lnTo>
                  <a:pt x="590" y="912"/>
                </a:lnTo>
                <a:lnTo>
                  <a:pt x="568" y="905"/>
                </a:lnTo>
                <a:lnTo>
                  <a:pt x="561" y="884"/>
                </a:lnTo>
                <a:lnTo>
                  <a:pt x="532" y="884"/>
                </a:lnTo>
                <a:lnTo>
                  <a:pt x="504" y="876"/>
                </a:lnTo>
                <a:lnTo>
                  <a:pt x="475" y="840"/>
                </a:lnTo>
                <a:lnTo>
                  <a:pt x="475" y="754"/>
                </a:lnTo>
                <a:lnTo>
                  <a:pt x="396" y="733"/>
                </a:lnTo>
                <a:lnTo>
                  <a:pt x="389" y="711"/>
                </a:lnTo>
                <a:lnTo>
                  <a:pt x="367" y="690"/>
                </a:lnTo>
                <a:lnTo>
                  <a:pt x="324" y="646"/>
                </a:lnTo>
                <a:lnTo>
                  <a:pt x="302" y="646"/>
                </a:lnTo>
                <a:lnTo>
                  <a:pt x="302" y="603"/>
                </a:lnTo>
                <a:lnTo>
                  <a:pt x="252" y="517"/>
                </a:lnTo>
                <a:lnTo>
                  <a:pt x="245" y="474"/>
                </a:lnTo>
                <a:lnTo>
                  <a:pt x="194" y="359"/>
                </a:lnTo>
                <a:lnTo>
                  <a:pt x="194" y="330"/>
                </a:lnTo>
                <a:lnTo>
                  <a:pt x="173" y="309"/>
                </a:lnTo>
                <a:lnTo>
                  <a:pt x="173" y="280"/>
                </a:lnTo>
                <a:lnTo>
                  <a:pt x="187" y="244"/>
                </a:lnTo>
                <a:lnTo>
                  <a:pt x="173" y="230"/>
                </a:lnTo>
                <a:lnTo>
                  <a:pt x="144" y="208"/>
                </a:lnTo>
                <a:lnTo>
                  <a:pt x="137" y="186"/>
                </a:lnTo>
                <a:lnTo>
                  <a:pt x="79" y="150"/>
                </a:lnTo>
                <a:lnTo>
                  <a:pt x="79" y="158"/>
                </a:lnTo>
                <a:lnTo>
                  <a:pt x="0" y="7"/>
                </a:lnTo>
              </a:path>
            </a:pathLst>
          </a:custGeom>
          <a:gradFill>
            <a:gsLst>
              <a:gs pos="3000">
                <a:schemeClr val="accent2">
                  <a:lumMod val="60000"/>
                  <a:lumOff val="40000"/>
                </a:schemeClr>
              </a:gs>
              <a:gs pos="0">
                <a:schemeClr val="bg1"/>
              </a:gs>
              <a:gs pos="0">
                <a:schemeClr val="bg1"/>
              </a:gs>
            </a:gsLst>
            <a:path path="rect">
              <a:fillToRect l="50000" t="50000" r="50000" b="50000"/>
            </a:path>
          </a:gradFill>
          <a:ln w="9525">
            <a:miter lim="800000"/>
            <a:headEnd/>
            <a:tailEnd/>
          </a:ln>
          <a:scene3d>
            <a:camera prst="legacyObliqueTopRight"/>
            <a:lightRig rig="legacyFlat3" dir="b"/>
          </a:scene3d>
          <a:sp3d extrusionH="254000" prstMaterial="legacyMatte">
            <a:bevelT w="13500" h="13500" prst="angle"/>
            <a:bevelB w="13500" h="13500" prst="angle"/>
            <a:extrusionClr>
              <a:schemeClr val="accent2">
                <a:lumMod val="75000"/>
              </a:schemeClr>
            </a:extrusionClr>
          </a:sp3d>
        </p:spPr>
        <p:txBody>
          <a:bodyPr>
            <a:flatTx/>
          </a:bodyPr>
          <a:lstStyle/>
          <a:p>
            <a:endParaRPr lang="es-MX"/>
          </a:p>
        </p:txBody>
      </p:sp>
      <p:sp>
        <p:nvSpPr>
          <p:cNvPr id="6" name="Forma libre 5"/>
          <p:cNvSpPr/>
          <p:nvPr/>
        </p:nvSpPr>
        <p:spPr>
          <a:xfrm>
            <a:off x="642020" y="1624519"/>
            <a:ext cx="2684834" cy="2247090"/>
          </a:xfrm>
          <a:custGeom>
            <a:avLst/>
            <a:gdLst>
              <a:gd name="connsiteX0" fmla="*/ 0 w 2684834"/>
              <a:gd name="connsiteY0" fmla="*/ 0 h 2247090"/>
              <a:gd name="connsiteX1" fmla="*/ 311285 w 2684834"/>
              <a:gd name="connsiteY1" fmla="*/ 97277 h 2247090"/>
              <a:gd name="connsiteX2" fmla="*/ 739303 w 2684834"/>
              <a:gd name="connsiteY2" fmla="*/ 379379 h 2247090"/>
              <a:gd name="connsiteX3" fmla="*/ 1011677 w 2684834"/>
              <a:gd name="connsiteY3" fmla="*/ 379379 h 2247090"/>
              <a:gd name="connsiteX4" fmla="*/ 1420239 w 2684834"/>
              <a:gd name="connsiteY4" fmla="*/ 583660 h 2247090"/>
              <a:gd name="connsiteX5" fmla="*/ 1731524 w 2684834"/>
              <a:gd name="connsiteY5" fmla="*/ 651753 h 2247090"/>
              <a:gd name="connsiteX6" fmla="*/ 1838528 w 2684834"/>
              <a:gd name="connsiteY6" fmla="*/ 642026 h 2247090"/>
              <a:gd name="connsiteX7" fmla="*/ 2247090 w 2684834"/>
              <a:gd name="connsiteY7" fmla="*/ 651753 h 2247090"/>
              <a:gd name="connsiteX8" fmla="*/ 2344366 w 2684834"/>
              <a:gd name="connsiteY8" fmla="*/ 680936 h 2247090"/>
              <a:gd name="connsiteX9" fmla="*/ 2402732 w 2684834"/>
              <a:gd name="connsiteY9" fmla="*/ 690664 h 2247090"/>
              <a:gd name="connsiteX10" fmla="*/ 2636196 w 2684834"/>
              <a:gd name="connsiteY10" fmla="*/ 671209 h 2247090"/>
              <a:gd name="connsiteX11" fmla="*/ 2684834 w 2684834"/>
              <a:gd name="connsiteY11" fmla="*/ 1245141 h 2247090"/>
              <a:gd name="connsiteX12" fmla="*/ 2684834 w 2684834"/>
              <a:gd name="connsiteY12" fmla="*/ 1789890 h 2247090"/>
              <a:gd name="connsiteX13" fmla="*/ 2490281 w 2684834"/>
              <a:gd name="connsiteY13" fmla="*/ 2071992 h 2247090"/>
              <a:gd name="connsiteX14" fmla="*/ 2062264 w 2684834"/>
              <a:gd name="connsiteY14" fmla="*/ 2247090 h 2247090"/>
              <a:gd name="connsiteX15" fmla="*/ 1964988 w 2684834"/>
              <a:gd name="connsiteY15" fmla="*/ 2227634 h 2247090"/>
              <a:gd name="connsiteX16" fmla="*/ 1643975 w 2684834"/>
              <a:gd name="connsiteY16" fmla="*/ 2071992 h 2247090"/>
              <a:gd name="connsiteX17" fmla="*/ 1274324 w 2684834"/>
              <a:gd name="connsiteY17" fmla="*/ 1760707 h 2247090"/>
              <a:gd name="connsiteX18" fmla="*/ 904673 w 2684834"/>
              <a:gd name="connsiteY18" fmla="*/ 1429966 h 2247090"/>
              <a:gd name="connsiteX19" fmla="*/ 603115 w 2684834"/>
              <a:gd name="connsiteY19" fmla="*/ 719847 h 2247090"/>
              <a:gd name="connsiteX20" fmla="*/ 554477 w 2684834"/>
              <a:gd name="connsiteY20" fmla="*/ 622570 h 2247090"/>
              <a:gd name="connsiteX21" fmla="*/ 515566 w 2684834"/>
              <a:gd name="connsiteY21" fmla="*/ 564204 h 2247090"/>
              <a:gd name="connsiteX22" fmla="*/ 447473 w 2684834"/>
              <a:gd name="connsiteY22" fmla="*/ 437745 h 2247090"/>
              <a:gd name="connsiteX23" fmla="*/ 9728 w 2684834"/>
              <a:gd name="connsiteY23" fmla="*/ 145915 h 2247090"/>
              <a:gd name="connsiteX24" fmla="*/ 0 w 2684834"/>
              <a:gd name="connsiteY24" fmla="*/ 0 h 22470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684834" h="2247090">
                <a:moveTo>
                  <a:pt x="0" y="0"/>
                </a:moveTo>
                <a:lnTo>
                  <a:pt x="311285" y="97277"/>
                </a:lnTo>
                <a:lnTo>
                  <a:pt x="739303" y="379379"/>
                </a:lnTo>
                <a:lnTo>
                  <a:pt x="1011677" y="379379"/>
                </a:lnTo>
                <a:lnTo>
                  <a:pt x="1420239" y="583660"/>
                </a:lnTo>
                <a:lnTo>
                  <a:pt x="1731524" y="651753"/>
                </a:lnTo>
                <a:lnTo>
                  <a:pt x="1838528" y="642026"/>
                </a:lnTo>
                <a:lnTo>
                  <a:pt x="2247090" y="651753"/>
                </a:lnTo>
                <a:cubicBezTo>
                  <a:pt x="2279515" y="661481"/>
                  <a:pt x="2311524" y="672725"/>
                  <a:pt x="2344366" y="680936"/>
                </a:cubicBezTo>
                <a:cubicBezTo>
                  <a:pt x="2363501" y="685720"/>
                  <a:pt x="2402732" y="690664"/>
                  <a:pt x="2402732" y="690664"/>
                </a:cubicBezTo>
                <a:lnTo>
                  <a:pt x="2636196" y="671209"/>
                </a:lnTo>
                <a:lnTo>
                  <a:pt x="2684834" y="1245141"/>
                </a:lnTo>
                <a:lnTo>
                  <a:pt x="2684834" y="1789890"/>
                </a:lnTo>
                <a:lnTo>
                  <a:pt x="2490281" y="2071992"/>
                </a:lnTo>
                <a:lnTo>
                  <a:pt x="2062264" y="2247090"/>
                </a:lnTo>
                <a:lnTo>
                  <a:pt x="1964988" y="2227634"/>
                </a:lnTo>
                <a:lnTo>
                  <a:pt x="1643975" y="2071992"/>
                </a:lnTo>
                <a:lnTo>
                  <a:pt x="1274324" y="1760707"/>
                </a:lnTo>
                <a:lnTo>
                  <a:pt x="904673" y="1429966"/>
                </a:lnTo>
                <a:lnTo>
                  <a:pt x="603115" y="719847"/>
                </a:lnTo>
                <a:cubicBezTo>
                  <a:pt x="586902" y="687421"/>
                  <a:pt x="572250" y="654167"/>
                  <a:pt x="554477" y="622570"/>
                </a:cubicBezTo>
                <a:cubicBezTo>
                  <a:pt x="543014" y="602190"/>
                  <a:pt x="515566" y="564204"/>
                  <a:pt x="515566" y="564204"/>
                </a:cubicBezTo>
                <a:lnTo>
                  <a:pt x="447473" y="437745"/>
                </a:lnTo>
                <a:lnTo>
                  <a:pt x="9728" y="145915"/>
                </a:lnTo>
                <a:lnTo>
                  <a:pt x="0" y="0"/>
                </a:lnTo>
                <a:close/>
              </a:path>
            </a:pathLst>
          </a:custGeom>
          <a:solidFill>
            <a:schemeClr val="accent4">
              <a:lumMod val="40000"/>
              <a:lumOff val="60000"/>
              <a:alpha val="50000"/>
            </a:schemeClr>
          </a:solidFill>
          <a:ln w="12700">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7" name="Forma libre 6"/>
          <p:cNvSpPr/>
          <p:nvPr/>
        </p:nvSpPr>
        <p:spPr>
          <a:xfrm>
            <a:off x="2285995" y="3560323"/>
            <a:ext cx="1498059" cy="1138137"/>
          </a:xfrm>
          <a:custGeom>
            <a:avLst/>
            <a:gdLst>
              <a:gd name="connsiteX0" fmla="*/ 194553 w 1498059"/>
              <a:gd name="connsiteY0" fmla="*/ 389107 h 1138137"/>
              <a:gd name="connsiteX1" fmla="*/ 19455 w 1498059"/>
              <a:gd name="connsiteY1" fmla="*/ 330741 h 1138137"/>
              <a:gd name="connsiteX2" fmla="*/ 0 w 1498059"/>
              <a:gd name="connsiteY2" fmla="*/ 194554 h 1138137"/>
              <a:gd name="connsiteX3" fmla="*/ 369651 w 1498059"/>
              <a:gd name="connsiteY3" fmla="*/ 359924 h 1138137"/>
              <a:gd name="connsiteX4" fmla="*/ 894945 w 1498059"/>
              <a:gd name="connsiteY4" fmla="*/ 194554 h 1138137"/>
              <a:gd name="connsiteX5" fmla="*/ 1050587 w 1498059"/>
              <a:gd name="connsiteY5" fmla="*/ 0 h 1138137"/>
              <a:gd name="connsiteX6" fmla="*/ 963038 w 1498059"/>
              <a:gd name="connsiteY6" fmla="*/ 359924 h 1138137"/>
              <a:gd name="connsiteX7" fmla="*/ 1254868 w 1498059"/>
              <a:gd name="connsiteY7" fmla="*/ 564205 h 1138137"/>
              <a:gd name="connsiteX8" fmla="*/ 1498059 w 1498059"/>
              <a:gd name="connsiteY8" fmla="*/ 904673 h 1138137"/>
              <a:gd name="connsiteX9" fmla="*/ 1313234 w 1498059"/>
              <a:gd name="connsiteY9" fmla="*/ 914400 h 1138137"/>
              <a:gd name="connsiteX10" fmla="*/ 1167319 w 1498059"/>
              <a:gd name="connsiteY10" fmla="*/ 914400 h 1138137"/>
              <a:gd name="connsiteX11" fmla="*/ 1060315 w 1498059"/>
              <a:gd name="connsiteY11" fmla="*/ 1070043 h 1138137"/>
              <a:gd name="connsiteX12" fmla="*/ 992221 w 1498059"/>
              <a:gd name="connsiteY12" fmla="*/ 1138137 h 1138137"/>
              <a:gd name="connsiteX13" fmla="*/ 739302 w 1498059"/>
              <a:gd name="connsiteY13" fmla="*/ 1040860 h 1138137"/>
              <a:gd name="connsiteX14" fmla="*/ 564204 w 1498059"/>
              <a:gd name="connsiteY14" fmla="*/ 933856 h 1138137"/>
              <a:gd name="connsiteX15" fmla="*/ 564204 w 1498059"/>
              <a:gd name="connsiteY15" fmla="*/ 846307 h 1138137"/>
              <a:gd name="connsiteX16" fmla="*/ 612842 w 1498059"/>
              <a:gd name="connsiteY16" fmla="*/ 710120 h 1138137"/>
              <a:gd name="connsiteX17" fmla="*/ 642025 w 1498059"/>
              <a:gd name="connsiteY17" fmla="*/ 554477 h 1138137"/>
              <a:gd name="connsiteX18" fmla="*/ 291830 w 1498059"/>
              <a:gd name="connsiteY18" fmla="*/ 428017 h 1138137"/>
              <a:gd name="connsiteX19" fmla="*/ 194553 w 1498059"/>
              <a:gd name="connsiteY19" fmla="*/ 389107 h 1138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498059" h="1138137">
                <a:moveTo>
                  <a:pt x="194553" y="389107"/>
                </a:moveTo>
                <a:lnTo>
                  <a:pt x="19455" y="330741"/>
                </a:lnTo>
                <a:lnTo>
                  <a:pt x="0" y="194554"/>
                </a:lnTo>
                <a:lnTo>
                  <a:pt x="369651" y="359924"/>
                </a:lnTo>
                <a:lnTo>
                  <a:pt x="894945" y="194554"/>
                </a:lnTo>
                <a:lnTo>
                  <a:pt x="1050587" y="0"/>
                </a:lnTo>
                <a:lnTo>
                  <a:pt x="963038" y="359924"/>
                </a:lnTo>
                <a:lnTo>
                  <a:pt x="1254868" y="564205"/>
                </a:lnTo>
                <a:lnTo>
                  <a:pt x="1498059" y="904673"/>
                </a:lnTo>
                <a:lnTo>
                  <a:pt x="1313234" y="914400"/>
                </a:lnTo>
                <a:lnTo>
                  <a:pt x="1167319" y="914400"/>
                </a:lnTo>
                <a:lnTo>
                  <a:pt x="1060315" y="1070043"/>
                </a:lnTo>
                <a:lnTo>
                  <a:pt x="992221" y="1138137"/>
                </a:lnTo>
                <a:lnTo>
                  <a:pt x="739302" y="1040860"/>
                </a:lnTo>
                <a:lnTo>
                  <a:pt x="564204" y="933856"/>
                </a:lnTo>
                <a:lnTo>
                  <a:pt x="564204" y="846307"/>
                </a:lnTo>
                <a:lnTo>
                  <a:pt x="612842" y="710120"/>
                </a:lnTo>
                <a:lnTo>
                  <a:pt x="642025" y="554477"/>
                </a:lnTo>
                <a:lnTo>
                  <a:pt x="291830" y="428017"/>
                </a:lnTo>
                <a:lnTo>
                  <a:pt x="194553" y="389107"/>
                </a:lnTo>
                <a:close/>
              </a:path>
            </a:pathLst>
          </a:custGeom>
          <a:solidFill>
            <a:schemeClr val="tx2">
              <a:lumMod val="60000"/>
              <a:lumOff val="40000"/>
              <a:alpha val="50000"/>
            </a:schemeClr>
          </a:solidFill>
          <a:ln w="12700">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8" name="Forma libre 7"/>
          <p:cNvSpPr/>
          <p:nvPr/>
        </p:nvSpPr>
        <p:spPr>
          <a:xfrm>
            <a:off x="3346310" y="4552545"/>
            <a:ext cx="1050587" cy="729574"/>
          </a:xfrm>
          <a:custGeom>
            <a:avLst/>
            <a:gdLst>
              <a:gd name="connsiteX0" fmla="*/ 593387 w 1050587"/>
              <a:gd name="connsiteY0" fmla="*/ 0 h 729574"/>
              <a:gd name="connsiteX1" fmla="*/ 593387 w 1050587"/>
              <a:gd name="connsiteY1" fmla="*/ 0 h 729574"/>
              <a:gd name="connsiteX2" fmla="*/ 311285 w 1050587"/>
              <a:gd name="connsiteY2" fmla="*/ 0 h 729574"/>
              <a:gd name="connsiteX3" fmla="*/ 233464 w 1050587"/>
              <a:gd name="connsiteY3" fmla="*/ 9727 h 729574"/>
              <a:gd name="connsiteX4" fmla="*/ 0 w 1050587"/>
              <a:gd name="connsiteY4" fmla="*/ 243191 h 729574"/>
              <a:gd name="connsiteX5" fmla="*/ 311285 w 1050587"/>
              <a:gd name="connsiteY5" fmla="*/ 515566 h 729574"/>
              <a:gd name="connsiteX6" fmla="*/ 554476 w 1050587"/>
              <a:gd name="connsiteY6" fmla="*/ 729574 h 729574"/>
              <a:gd name="connsiteX7" fmla="*/ 719847 w 1050587"/>
              <a:gd name="connsiteY7" fmla="*/ 719846 h 729574"/>
              <a:gd name="connsiteX8" fmla="*/ 865761 w 1050587"/>
              <a:gd name="connsiteY8" fmla="*/ 700391 h 729574"/>
              <a:gd name="connsiteX9" fmla="*/ 992221 w 1050587"/>
              <a:gd name="connsiteY9" fmla="*/ 573932 h 729574"/>
              <a:gd name="connsiteX10" fmla="*/ 1031132 w 1050587"/>
              <a:gd name="connsiteY10" fmla="*/ 486383 h 729574"/>
              <a:gd name="connsiteX11" fmla="*/ 1050587 w 1050587"/>
              <a:gd name="connsiteY11" fmla="*/ 418289 h 729574"/>
              <a:gd name="connsiteX12" fmla="*/ 729574 w 1050587"/>
              <a:gd name="connsiteY12" fmla="*/ 223736 h 729574"/>
              <a:gd name="connsiteX13" fmla="*/ 671208 w 1050587"/>
              <a:gd name="connsiteY13" fmla="*/ 77821 h 729574"/>
              <a:gd name="connsiteX14" fmla="*/ 593387 w 1050587"/>
              <a:gd name="connsiteY14" fmla="*/ 0 h 7295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50587" h="729574">
                <a:moveTo>
                  <a:pt x="593387" y="0"/>
                </a:moveTo>
                <a:lnTo>
                  <a:pt x="593387" y="0"/>
                </a:lnTo>
                <a:lnTo>
                  <a:pt x="311285" y="0"/>
                </a:lnTo>
                <a:lnTo>
                  <a:pt x="233464" y="9727"/>
                </a:lnTo>
                <a:lnTo>
                  <a:pt x="0" y="243191"/>
                </a:lnTo>
                <a:lnTo>
                  <a:pt x="311285" y="515566"/>
                </a:lnTo>
                <a:lnTo>
                  <a:pt x="554476" y="729574"/>
                </a:lnTo>
                <a:lnTo>
                  <a:pt x="719847" y="719846"/>
                </a:lnTo>
                <a:lnTo>
                  <a:pt x="865761" y="700391"/>
                </a:lnTo>
                <a:lnTo>
                  <a:pt x="992221" y="573932"/>
                </a:lnTo>
                <a:lnTo>
                  <a:pt x="1031132" y="486383"/>
                </a:lnTo>
                <a:lnTo>
                  <a:pt x="1050587" y="418289"/>
                </a:lnTo>
                <a:lnTo>
                  <a:pt x="729574" y="223736"/>
                </a:lnTo>
                <a:lnTo>
                  <a:pt x="671208" y="77821"/>
                </a:lnTo>
                <a:lnTo>
                  <a:pt x="593387" y="0"/>
                </a:lnTo>
                <a:close/>
              </a:path>
            </a:pathLst>
          </a:custGeom>
          <a:solidFill>
            <a:srgbClr val="92D050">
              <a:alpha val="50000"/>
            </a:srgbClr>
          </a:solidFill>
          <a:ln w="12700">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9" name="Forma libre 8"/>
          <p:cNvSpPr/>
          <p:nvPr/>
        </p:nvSpPr>
        <p:spPr>
          <a:xfrm>
            <a:off x="4025347" y="5088474"/>
            <a:ext cx="965287" cy="684601"/>
          </a:xfrm>
          <a:custGeom>
            <a:avLst/>
            <a:gdLst>
              <a:gd name="connsiteX0" fmla="*/ 535021 w 1206230"/>
              <a:gd name="connsiteY0" fmla="*/ 0 h 826851"/>
              <a:gd name="connsiteX1" fmla="*/ 350196 w 1206230"/>
              <a:gd name="connsiteY1" fmla="*/ 252919 h 826851"/>
              <a:gd name="connsiteX2" fmla="*/ 252919 w 1206230"/>
              <a:gd name="connsiteY2" fmla="*/ 301558 h 826851"/>
              <a:gd name="connsiteX3" fmla="*/ 0 w 1206230"/>
              <a:gd name="connsiteY3" fmla="*/ 321013 h 826851"/>
              <a:gd name="connsiteX4" fmla="*/ 291830 w 1206230"/>
              <a:gd name="connsiteY4" fmla="*/ 603115 h 826851"/>
              <a:gd name="connsiteX5" fmla="*/ 680936 w 1206230"/>
              <a:gd name="connsiteY5" fmla="*/ 826851 h 826851"/>
              <a:gd name="connsiteX6" fmla="*/ 807396 w 1206230"/>
              <a:gd name="connsiteY6" fmla="*/ 826851 h 826851"/>
              <a:gd name="connsiteX7" fmla="*/ 1089498 w 1206230"/>
              <a:gd name="connsiteY7" fmla="*/ 787941 h 826851"/>
              <a:gd name="connsiteX8" fmla="*/ 1138136 w 1206230"/>
              <a:gd name="connsiteY8" fmla="*/ 710119 h 826851"/>
              <a:gd name="connsiteX9" fmla="*/ 1147864 w 1206230"/>
              <a:gd name="connsiteY9" fmla="*/ 680936 h 826851"/>
              <a:gd name="connsiteX10" fmla="*/ 1206230 w 1206230"/>
              <a:gd name="connsiteY10" fmla="*/ 544749 h 826851"/>
              <a:gd name="connsiteX11" fmla="*/ 1196502 w 1206230"/>
              <a:gd name="connsiteY11" fmla="*/ 457200 h 826851"/>
              <a:gd name="connsiteX12" fmla="*/ 1186774 w 1206230"/>
              <a:gd name="connsiteY12" fmla="*/ 428017 h 826851"/>
              <a:gd name="connsiteX13" fmla="*/ 1108953 w 1206230"/>
              <a:gd name="connsiteY13" fmla="*/ 272375 h 826851"/>
              <a:gd name="connsiteX14" fmla="*/ 894945 w 1206230"/>
              <a:gd name="connsiteY14" fmla="*/ 126460 h 826851"/>
              <a:gd name="connsiteX15" fmla="*/ 758757 w 1206230"/>
              <a:gd name="connsiteY15" fmla="*/ 77822 h 826851"/>
              <a:gd name="connsiteX16" fmla="*/ 700392 w 1206230"/>
              <a:gd name="connsiteY16" fmla="*/ 48639 h 826851"/>
              <a:gd name="connsiteX17" fmla="*/ 535021 w 1206230"/>
              <a:gd name="connsiteY17" fmla="*/ 0 h 826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206230" h="826851">
                <a:moveTo>
                  <a:pt x="535021" y="0"/>
                </a:moveTo>
                <a:lnTo>
                  <a:pt x="350196" y="252919"/>
                </a:lnTo>
                <a:lnTo>
                  <a:pt x="252919" y="301558"/>
                </a:lnTo>
                <a:lnTo>
                  <a:pt x="0" y="321013"/>
                </a:lnTo>
                <a:lnTo>
                  <a:pt x="291830" y="603115"/>
                </a:lnTo>
                <a:lnTo>
                  <a:pt x="680936" y="826851"/>
                </a:lnTo>
                <a:lnTo>
                  <a:pt x="807396" y="826851"/>
                </a:lnTo>
                <a:lnTo>
                  <a:pt x="1089498" y="787941"/>
                </a:lnTo>
                <a:cubicBezTo>
                  <a:pt x="1105711" y="762000"/>
                  <a:pt x="1123488" y="736974"/>
                  <a:pt x="1138136" y="710119"/>
                </a:cubicBezTo>
                <a:cubicBezTo>
                  <a:pt x="1143046" y="701117"/>
                  <a:pt x="1147864" y="680936"/>
                  <a:pt x="1147864" y="680936"/>
                </a:cubicBezTo>
                <a:lnTo>
                  <a:pt x="1206230" y="544749"/>
                </a:lnTo>
                <a:cubicBezTo>
                  <a:pt x="1202987" y="515566"/>
                  <a:pt x="1201329" y="486163"/>
                  <a:pt x="1196502" y="457200"/>
                </a:cubicBezTo>
                <a:cubicBezTo>
                  <a:pt x="1194816" y="447086"/>
                  <a:pt x="1186774" y="428017"/>
                  <a:pt x="1186774" y="428017"/>
                </a:cubicBezTo>
                <a:lnTo>
                  <a:pt x="1108953" y="272375"/>
                </a:lnTo>
                <a:lnTo>
                  <a:pt x="894945" y="126460"/>
                </a:lnTo>
                <a:cubicBezTo>
                  <a:pt x="852043" y="112159"/>
                  <a:pt x="801210" y="97119"/>
                  <a:pt x="758757" y="77822"/>
                </a:cubicBezTo>
                <a:cubicBezTo>
                  <a:pt x="738955" y="68821"/>
                  <a:pt x="700392" y="48639"/>
                  <a:pt x="700392" y="48639"/>
                </a:cubicBezTo>
                <a:lnTo>
                  <a:pt x="535021" y="0"/>
                </a:lnTo>
                <a:close/>
              </a:path>
            </a:pathLst>
          </a:custGeom>
          <a:solidFill>
            <a:srgbClr val="FD27C5">
              <a:alpha val="50000"/>
            </a:srgbClr>
          </a:solidFill>
          <a:ln w="12700">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10" name="CuadroTexto 9"/>
          <p:cNvSpPr txBox="1"/>
          <p:nvPr/>
        </p:nvSpPr>
        <p:spPr>
          <a:xfrm>
            <a:off x="1934092" y="1693115"/>
            <a:ext cx="2592288" cy="369332"/>
          </a:xfrm>
          <a:prstGeom prst="rect">
            <a:avLst/>
          </a:prstGeom>
          <a:noFill/>
        </p:spPr>
        <p:txBody>
          <a:bodyPr wrap="square" rtlCol="0">
            <a:spAutoFit/>
          </a:bodyPr>
          <a:lstStyle/>
          <a:p>
            <a:r>
              <a:rPr lang="es-MX" dirty="0"/>
              <a:t> 17 Hermosillo / Cananea</a:t>
            </a:r>
          </a:p>
        </p:txBody>
      </p:sp>
      <p:sp>
        <p:nvSpPr>
          <p:cNvPr id="11" name="CuadroTexto 10"/>
          <p:cNvSpPr txBox="1"/>
          <p:nvPr/>
        </p:nvSpPr>
        <p:spPr>
          <a:xfrm>
            <a:off x="3483662" y="3657986"/>
            <a:ext cx="2592288" cy="369332"/>
          </a:xfrm>
          <a:prstGeom prst="rect">
            <a:avLst/>
          </a:prstGeom>
          <a:noFill/>
        </p:spPr>
        <p:txBody>
          <a:bodyPr wrap="square" rtlCol="0">
            <a:spAutoFit/>
          </a:bodyPr>
          <a:lstStyle/>
          <a:p>
            <a:r>
              <a:rPr lang="es-MX" dirty="0"/>
              <a:t> 18 Obregón / Los Mochis</a:t>
            </a:r>
          </a:p>
        </p:txBody>
      </p:sp>
      <p:sp>
        <p:nvSpPr>
          <p:cNvPr id="12" name="CuadroTexto 11"/>
          <p:cNvSpPr txBox="1"/>
          <p:nvPr/>
        </p:nvSpPr>
        <p:spPr>
          <a:xfrm>
            <a:off x="2314595" y="4917332"/>
            <a:ext cx="1408495" cy="369332"/>
          </a:xfrm>
          <a:prstGeom prst="rect">
            <a:avLst/>
          </a:prstGeom>
          <a:noFill/>
        </p:spPr>
        <p:txBody>
          <a:bodyPr wrap="square" rtlCol="0">
            <a:spAutoFit/>
          </a:bodyPr>
          <a:lstStyle/>
          <a:p>
            <a:r>
              <a:rPr lang="es-MX" dirty="0"/>
              <a:t> 19 Culiacán</a:t>
            </a:r>
          </a:p>
        </p:txBody>
      </p:sp>
      <p:sp>
        <p:nvSpPr>
          <p:cNvPr id="13" name="CuadroTexto 12"/>
          <p:cNvSpPr txBox="1"/>
          <p:nvPr/>
        </p:nvSpPr>
        <p:spPr>
          <a:xfrm>
            <a:off x="4826796" y="5112365"/>
            <a:ext cx="1408495" cy="369332"/>
          </a:xfrm>
          <a:prstGeom prst="rect">
            <a:avLst/>
          </a:prstGeom>
          <a:noFill/>
        </p:spPr>
        <p:txBody>
          <a:bodyPr wrap="square" rtlCol="0">
            <a:spAutoFit/>
          </a:bodyPr>
          <a:lstStyle/>
          <a:p>
            <a:r>
              <a:rPr lang="es-MX" dirty="0"/>
              <a:t> 20 Mazatlán</a:t>
            </a:r>
          </a:p>
        </p:txBody>
      </p:sp>
      <p:sp>
        <p:nvSpPr>
          <p:cNvPr id="14" name="CuadroTexto 13"/>
          <p:cNvSpPr txBox="1"/>
          <p:nvPr/>
        </p:nvSpPr>
        <p:spPr>
          <a:xfrm>
            <a:off x="6516216" y="1546108"/>
            <a:ext cx="1944216" cy="369332"/>
          </a:xfrm>
          <a:prstGeom prst="rect">
            <a:avLst/>
          </a:prstGeom>
          <a:noFill/>
        </p:spPr>
        <p:txBody>
          <a:bodyPr wrap="square" rtlCol="0">
            <a:spAutoFit/>
          </a:bodyPr>
          <a:lstStyle/>
          <a:p>
            <a:r>
              <a:rPr lang="es-MX" dirty="0"/>
              <a:t>Noroeste</a:t>
            </a:r>
          </a:p>
        </p:txBody>
      </p:sp>
      <p:pic>
        <p:nvPicPr>
          <p:cNvPr id="16" name="Imagen 15"/>
          <p:cNvPicPr>
            <a:picLocks noChangeAspect="1"/>
          </p:cNvPicPr>
          <p:nvPr/>
        </p:nvPicPr>
        <p:blipFill>
          <a:blip r:embed="rId2"/>
          <a:stretch>
            <a:fillRect/>
          </a:stretch>
        </p:blipFill>
        <p:spPr>
          <a:xfrm>
            <a:off x="6752602" y="4740809"/>
            <a:ext cx="1853658" cy="1260947"/>
          </a:xfrm>
          <a:prstGeom prst="rect">
            <a:avLst/>
          </a:prstGeom>
        </p:spPr>
      </p:pic>
    </p:spTree>
    <p:extLst>
      <p:ext uri="{BB962C8B-B14F-4D97-AF65-F5344CB8AC3E}">
        <p14:creationId xmlns:p14="http://schemas.microsoft.com/office/powerpoint/2010/main" val="401020571"/>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20"/>
          <p:cNvSpPr>
            <a:spLocks/>
          </p:cNvSpPr>
          <p:nvPr/>
        </p:nvSpPr>
        <p:spPr bwMode="auto">
          <a:xfrm>
            <a:off x="827584" y="1556792"/>
            <a:ext cx="3722982" cy="3991596"/>
          </a:xfrm>
          <a:custGeom>
            <a:avLst/>
            <a:gdLst>
              <a:gd name="T0" fmla="*/ 2147483647 w 979"/>
              <a:gd name="T1" fmla="*/ 2147483647 h 1467"/>
              <a:gd name="T2" fmla="*/ 2147483647 w 979"/>
              <a:gd name="T3" fmla="*/ 2147483647 h 1467"/>
              <a:gd name="T4" fmla="*/ 2147483647 w 979"/>
              <a:gd name="T5" fmla="*/ 0 h 1467"/>
              <a:gd name="T6" fmla="*/ 2147483647 w 979"/>
              <a:gd name="T7" fmla="*/ 2147483647 h 1467"/>
              <a:gd name="T8" fmla="*/ 2147483647 w 979"/>
              <a:gd name="T9" fmla="*/ 2147483647 h 1467"/>
              <a:gd name="T10" fmla="*/ 2147483647 w 979"/>
              <a:gd name="T11" fmla="*/ 2147483647 h 1467"/>
              <a:gd name="T12" fmla="*/ 2147483647 w 979"/>
              <a:gd name="T13" fmla="*/ 2147483647 h 1467"/>
              <a:gd name="T14" fmla="*/ 2147483647 w 979"/>
              <a:gd name="T15" fmla="*/ 2147483647 h 1467"/>
              <a:gd name="T16" fmla="*/ 2147483647 w 979"/>
              <a:gd name="T17" fmla="*/ 2147483647 h 1467"/>
              <a:gd name="T18" fmla="*/ 2147483647 w 979"/>
              <a:gd name="T19" fmla="*/ 2147483647 h 1467"/>
              <a:gd name="T20" fmla="*/ 2147483647 w 979"/>
              <a:gd name="T21" fmla="*/ 2147483647 h 1467"/>
              <a:gd name="T22" fmla="*/ 2147483647 w 979"/>
              <a:gd name="T23" fmla="*/ 2147483647 h 1467"/>
              <a:gd name="T24" fmla="*/ 2147483647 w 979"/>
              <a:gd name="T25" fmla="*/ 2147483647 h 1467"/>
              <a:gd name="T26" fmla="*/ 2147483647 w 979"/>
              <a:gd name="T27" fmla="*/ 2147483647 h 1467"/>
              <a:gd name="T28" fmla="*/ 2147483647 w 979"/>
              <a:gd name="T29" fmla="*/ 2147483647 h 1467"/>
              <a:gd name="T30" fmla="*/ 2147483647 w 979"/>
              <a:gd name="T31" fmla="*/ 2147483647 h 1467"/>
              <a:gd name="T32" fmla="*/ 2147483647 w 979"/>
              <a:gd name="T33" fmla="*/ 2147483647 h 1467"/>
              <a:gd name="T34" fmla="*/ 2147483647 w 979"/>
              <a:gd name="T35" fmla="*/ 2147483647 h 1467"/>
              <a:gd name="T36" fmla="*/ 2147483647 w 979"/>
              <a:gd name="T37" fmla="*/ 2147483647 h 1467"/>
              <a:gd name="T38" fmla="*/ 2147483647 w 979"/>
              <a:gd name="T39" fmla="*/ 2147483647 h 1467"/>
              <a:gd name="T40" fmla="*/ 2147483647 w 979"/>
              <a:gd name="T41" fmla="*/ 2147483647 h 1467"/>
              <a:gd name="T42" fmla="*/ 2147483647 w 979"/>
              <a:gd name="T43" fmla="*/ 2147483647 h 1467"/>
              <a:gd name="T44" fmla="*/ 2147483647 w 979"/>
              <a:gd name="T45" fmla="*/ 2147483647 h 1467"/>
              <a:gd name="T46" fmla="*/ 2147483647 w 979"/>
              <a:gd name="T47" fmla="*/ 2147483647 h 1467"/>
              <a:gd name="T48" fmla="*/ 2147483647 w 979"/>
              <a:gd name="T49" fmla="*/ 2147483647 h 1467"/>
              <a:gd name="T50" fmla="*/ 2147483647 w 979"/>
              <a:gd name="T51" fmla="*/ 2147483647 h 1467"/>
              <a:gd name="T52" fmla="*/ 2147483647 w 979"/>
              <a:gd name="T53" fmla="*/ 2147483647 h 1467"/>
              <a:gd name="T54" fmla="*/ 2147483647 w 979"/>
              <a:gd name="T55" fmla="*/ 2147483647 h 1467"/>
              <a:gd name="T56" fmla="*/ 2147483647 w 979"/>
              <a:gd name="T57" fmla="*/ 2147483647 h 1467"/>
              <a:gd name="T58" fmla="*/ 2147483647 w 979"/>
              <a:gd name="T59" fmla="*/ 2147483647 h 1467"/>
              <a:gd name="T60" fmla="*/ 2147483647 w 979"/>
              <a:gd name="T61" fmla="*/ 2147483647 h 1467"/>
              <a:gd name="T62" fmla="*/ 2147483647 w 979"/>
              <a:gd name="T63" fmla="*/ 2147483647 h 1467"/>
              <a:gd name="T64" fmla="*/ 2147483647 w 979"/>
              <a:gd name="T65" fmla="*/ 2147483647 h 1467"/>
              <a:gd name="T66" fmla="*/ 2147483647 w 979"/>
              <a:gd name="T67" fmla="*/ 2147483647 h 1467"/>
              <a:gd name="T68" fmla="*/ 2147483647 w 979"/>
              <a:gd name="T69" fmla="*/ 2147483647 h 1467"/>
              <a:gd name="T70" fmla="*/ 0 w 979"/>
              <a:gd name="T71" fmla="*/ 2147483647 h 1467"/>
              <a:gd name="T72" fmla="*/ 2147483647 w 979"/>
              <a:gd name="T73" fmla="*/ 2147483647 h 1467"/>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979"/>
              <a:gd name="T112" fmla="*/ 0 h 1467"/>
              <a:gd name="T113" fmla="*/ 979 w 979"/>
              <a:gd name="T114" fmla="*/ 1467 h 1467"/>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979" h="1467">
                <a:moveTo>
                  <a:pt x="43" y="93"/>
                </a:moveTo>
                <a:lnTo>
                  <a:pt x="86" y="93"/>
                </a:lnTo>
                <a:lnTo>
                  <a:pt x="86" y="0"/>
                </a:lnTo>
                <a:lnTo>
                  <a:pt x="345" y="50"/>
                </a:lnTo>
                <a:lnTo>
                  <a:pt x="381" y="122"/>
                </a:lnTo>
                <a:lnTo>
                  <a:pt x="417" y="122"/>
                </a:lnTo>
                <a:lnTo>
                  <a:pt x="489" y="201"/>
                </a:lnTo>
                <a:lnTo>
                  <a:pt x="525" y="223"/>
                </a:lnTo>
                <a:lnTo>
                  <a:pt x="532" y="230"/>
                </a:lnTo>
                <a:lnTo>
                  <a:pt x="546" y="259"/>
                </a:lnTo>
                <a:lnTo>
                  <a:pt x="554" y="280"/>
                </a:lnTo>
                <a:lnTo>
                  <a:pt x="561" y="302"/>
                </a:lnTo>
                <a:lnTo>
                  <a:pt x="561" y="323"/>
                </a:lnTo>
                <a:lnTo>
                  <a:pt x="568" y="381"/>
                </a:lnTo>
                <a:lnTo>
                  <a:pt x="604" y="417"/>
                </a:lnTo>
                <a:lnTo>
                  <a:pt x="705" y="453"/>
                </a:lnTo>
                <a:lnTo>
                  <a:pt x="726" y="453"/>
                </a:lnTo>
                <a:lnTo>
                  <a:pt x="755" y="489"/>
                </a:lnTo>
                <a:lnTo>
                  <a:pt x="776" y="460"/>
                </a:lnTo>
                <a:lnTo>
                  <a:pt x="798" y="431"/>
                </a:lnTo>
                <a:lnTo>
                  <a:pt x="798" y="424"/>
                </a:lnTo>
                <a:lnTo>
                  <a:pt x="820" y="366"/>
                </a:lnTo>
                <a:lnTo>
                  <a:pt x="856" y="323"/>
                </a:lnTo>
                <a:lnTo>
                  <a:pt x="906" y="323"/>
                </a:lnTo>
                <a:lnTo>
                  <a:pt x="913" y="330"/>
                </a:lnTo>
                <a:lnTo>
                  <a:pt x="798" y="697"/>
                </a:lnTo>
                <a:lnTo>
                  <a:pt x="978" y="970"/>
                </a:lnTo>
                <a:lnTo>
                  <a:pt x="978" y="1193"/>
                </a:lnTo>
                <a:lnTo>
                  <a:pt x="870" y="1135"/>
                </a:lnTo>
                <a:lnTo>
                  <a:pt x="805" y="1135"/>
                </a:lnTo>
                <a:lnTo>
                  <a:pt x="805" y="1265"/>
                </a:lnTo>
                <a:lnTo>
                  <a:pt x="762" y="1416"/>
                </a:lnTo>
                <a:lnTo>
                  <a:pt x="762" y="1430"/>
                </a:lnTo>
                <a:lnTo>
                  <a:pt x="676" y="1466"/>
                </a:lnTo>
                <a:lnTo>
                  <a:pt x="467" y="1373"/>
                </a:lnTo>
                <a:lnTo>
                  <a:pt x="0" y="704"/>
                </a:lnTo>
                <a:lnTo>
                  <a:pt x="43" y="93"/>
                </a:lnTo>
              </a:path>
            </a:pathLst>
          </a:custGeom>
          <a:gradFill rotWithShape="0">
            <a:gsLst>
              <a:gs pos="94545">
                <a:schemeClr val="accent1">
                  <a:lumMod val="60000"/>
                  <a:lumOff val="40000"/>
                </a:schemeClr>
              </a:gs>
              <a:gs pos="0">
                <a:schemeClr val="bg1"/>
              </a:gs>
              <a:gs pos="0">
                <a:schemeClr val="accent1">
                  <a:lumMod val="60000"/>
                  <a:lumOff val="40000"/>
                </a:schemeClr>
              </a:gs>
            </a:gsLst>
            <a:path path="rect">
              <a:fillToRect l="50000" t="50000" r="50000" b="50000"/>
            </a:path>
          </a:gradFill>
          <a:ln w="9525">
            <a:miter lim="800000"/>
            <a:headEnd/>
            <a:tailEnd/>
          </a:ln>
          <a:scene3d>
            <a:camera prst="legacyObliqueTopRight"/>
            <a:lightRig rig="legacyFlat3" dir="b"/>
          </a:scene3d>
          <a:sp3d extrusionH="254000" prstMaterial="legacyMatte">
            <a:bevelT w="13500" h="13500" prst="angle"/>
            <a:bevelB w="13500" h="13500" prst="angle"/>
            <a:extrusionClr>
              <a:schemeClr val="accent1">
                <a:lumMod val="75000"/>
              </a:schemeClr>
            </a:extrusionClr>
          </a:sp3d>
        </p:spPr>
        <p:txBody>
          <a:bodyPr>
            <a:flatTx/>
          </a:bodyPr>
          <a:lstStyle/>
          <a:p>
            <a:endParaRPr lang="es-MX"/>
          </a:p>
        </p:txBody>
      </p:sp>
      <p:sp>
        <p:nvSpPr>
          <p:cNvPr id="5" name="Forma libre 4"/>
          <p:cNvSpPr/>
          <p:nvPr/>
        </p:nvSpPr>
        <p:spPr>
          <a:xfrm>
            <a:off x="1001949" y="1643974"/>
            <a:ext cx="1926077" cy="1235413"/>
          </a:xfrm>
          <a:custGeom>
            <a:avLst/>
            <a:gdLst>
              <a:gd name="connsiteX0" fmla="*/ 1926077 w 1926077"/>
              <a:gd name="connsiteY0" fmla="*/ 807396 h 1235413"/>
              <a:gd name="connsiteX1" fmla="*/ 1449421 w 1926077"/>
              <a:gd name="connsiteY1" fmla="*/ 379379 h 1235413"/>
              <a:gd name="connsiteX2" fmla="*/ 1332689 w 1926077"/>
              <a:gd name="connsiteY2" fmla="*/ 369652 h 1235413"/>
              <a:gd name="connsiteX3" fmla="*/ 992221 w 1926077"/>
              <a:gd name="connsiteY3" fmla="*/ 97277 h 1235413"/>
              <a:gd name="connsiteX4" fmla="*/ 398834 w 1926077"/>
              <a:gd name="connsiteY4" fmla="*/ 0 h 1235413"/>
              <a:gd name="connsiteX5" fmla="*/ 252919 w 1926077"/>
              <a:gd name="connsiteY5" fmla="*/ 155643 h 1235413"/>
              <a:gd name="connsiteX6" fmla="*/ 48638 w 1926077"/>
              <a:gd name="connsiteY6" fmla="*/ 418290 h 1235413"/>
              <a:gd name="connsiteX7" fmla="*/ 0 w 1926077"/>
              <a:gd name="connsiteY7" fmla="*/ 865762 h 1235413"/>
              <a:gd name="connsiteX8" fmla="*/ 466928 w 1926077"/>
              <a:gd name="connsiteY8" fmla="*/ 778213 h 1235413"/>
              <a:gd name="connsiteX9" fmla="*/ 758757 w 1926077"/>
              <a:gd name="connsiteY9" fmla="*/ 1108954 h 1235413"/>
              <a:gd name="connsiteX10" fmla="*/ 1215957 w 1926077"/>
              <a:gd name="connsiteY10" fmla="*/ 1157592 h 1235413"/>
              <a:gd name="connsiteX11" fmla="*/ 1867711 w 1926077"/>
              <a:gd name="connsiteY11" fmla="*/ 1235413 h 1235413"/>
              <a:gd name="connsiteX12" fmla="*/ 1926077 w 1926077"/>
              <a:gd name="connsiteY12" fmla="*/ 807396 h 1235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926077" h="1235413">
                <a:moveTo>
                  <a:pt x="1926077" y="807396"/>
                </a:moveTo>
                <a:lnTo>
                  <a:pt x="1449421" y="379379"/>
                </a:lnTo>
                <a:lnTo>
                  <a:pt x="1332689" y="369652"/>
                </a:lnTo>
                <a:lnTo>
                  <a:pt x="992221" y="97277"/>
                </a:lnTo>
                <a:lnTo>
                  <a:pt x="398834" y="0"/>
                </a:lnTo>
                <a:lnTo>
                  <a:pt x="252919" y="155643"/>
                </a:lnTo>
                <a:lnTo>
                  <a:pt x="48638" y="418290"/>
                </a:lnTo>
                <a:lnTo>
                  <a:pt x="0" y="865762"/>
                </a:lnTo>
                <a:lnTo>
                  <a:pt x="466928" y="778213"/>
                </a:lnTo>
                <a:lnTo>
                  <a:pt x="758757" y="1108954"/>
                </a:lnTo>
                <a:lnTo>
                  <a:pt x="1215957" y="1157592"/>
                </a:lnTo>
                <a:lnTo>
                  <a:pt x="1867711" y="1235413"/>
                </a:lnTo>
                <a:lnTo>
                  <a:pt x="1926077" y="807396"/>
                </a:lnTo>
                <a:close/>
              </a:path>
            </a:pathLst>
          </a:custGeom>
          <a:solidFill>
            <a:schemeClr val="accent2">
              <a:lumMod val="75000"/>
              <a:alpha val="50000"/>
            </a:schemeClr>
          </a:solidFill>
          <a:ln w="12700">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6" name="Forma libre 5"/>
          <p:cNvSpPr/>
          <p:nvPr/>
        </p:nvSpPr>
        <p:spPr>
          <a:xfrm>
            <a:off x="904672" y="2490281"/>
            <a:ext cx="3219856" cy="1994170"/>
          </a:xfrm>
          <a:custGeom>
            <a:avLst/>
            <a:gdLst>
              <a:gd name="connsiteX0" fmla="*/ 0 w 3219856"/>
              <a:gd name="connsiteY0" fmla="*/ 943583 h 1994170"/>
              <a:gd name="connsiteX1" fmla="*/ 0 w 3219856"/>
              <a:gd name="connsiteY1" fmla="*/ 943583 h 1994170"/>
              <a:gd name="connsiteX2" fmla="*/ 38911 w 3219856"/>
              <a:gd name="connsiteY2" fmla="*/ 826851 h 1994170"/>
              <a:gd name="connsiteX3" fmla="*/ 38911 w 3219856"/>
              <a:gd name="connsiteY3" fmla="*/ 797668 h 1994170"/>
              <a:gd name="connsiteX4" fmla="*/ 68094 w 3219856"/>
              <a:gd name="connsiteY4" fmla="*/ 408562 h 1994170"/>
              <a:gd name="connsiteX5" fmla="*/ 97277 w 3219856"/>
              <a:gd name="connsiteY5" fmla="*/ 311285 h 1994170"/>
              <a:gd name="connsiteX6" fmla="*/ 418290 w 3219856"/>
              <a:gd name="connsiteY6" fmla="*/ 87549 h 1994170"/>
              <a:gd name="connsiteX7" fmla="*/ 739302 w 3219856"/>
              <a:gd name="connsiteY7" fmla="*/ 447472 h 1994170"/>
              <a:gd name="connsiteX8" fmla="*/ 1614792 w 3219856"/>
              <a:gd name="connsiteY8" fmla="*/ 573932 h 1994170"/>
              <a:gd name="connsiteX9" fmla="*/ 1770434 w 3219856"/>
              <a:gd name="connsiteY9" fmla="*/ 573932 h 1994170"/>
              <a:gd name="connsiteX10" fmla="*/ 2217907 w 3219856"/>
              <a:gd name="connsiteY10" fmla="*/ 466928 h 1994170"/>
              <a:gd name="connsiteX11" fmla="*/ 2898843 w 3219856"/>
              <a:gd name="connsiteY11" fmla="*/ 389106 h 1994170"/>
              <a:gd name="connsiteX12" fmla="*/ 3219856 w 3219856"/>
              <a:gd name="connsiteY12" fmla="*/ 0 h 1994170"/>
              <a:gd name="connsiteX13" fmla="*/ 3171217 w 3219856"/>
              <a:gd name="connsiteY13" fmla="*/ 330740 h 1994170"/>
              <a:gd name="connsiteX14" fmla="*/ 2918298 w 3219856"/>
              <a:gd name="connsiteY14" fmla="*/ 865762 h 1994170"/>
              <a:gd name="connsiteX15" fmla="*/ 3093396 w 3219856"/>
              <a:gd name="connsiteY15" fmla="*/ 1284051 h 1994170"/>
              <a:gd name="connsiteX16" fmla="*/ 3015575 w 3219856"/>
              <a:gd name="connsiteY16" fmla="*/ 1566153 h 1994170"/>
              <a:gd name="connsiteX17" fmla="*/ 2237362 w 3219856"/>
              <a:gd name="connsiteY17" fmla="*/ 1994170 h 1994170"/>
              <a:gd name="connsiteX18" fmla="*/ 2178996 w 3219856"/>
              <a:gd name="connsiteY18" fmla="*/ 1896893 h 1994170"/>
              <a:gd name="connsiteX19" fmla="*/ 2159541 w 3219856"/>
              <a:gd name="connsiteY19" fmla="*/ 1848255 h 1994170"/>
              <a:gd name="connsiteX20" fmla="*/ 2071992 w 3219856"/>
              <a:gd name="connsiteY20" fmla="*/ 1400783 h 1994170"/>
              <a:gd name="connsiteX21" fmla="*/ 1546698 w 3219856"/>
              <a:gd name="connsiteY21" fmla="*/ 1643974 h 1994170"/>
              <a:gd name="connsiteX22" fmla="*/ 1070043 w 3219856"/>
              <a:gd name="connsiteY22" fmla="*/ 1653702 h 1994170"/>
              <a:gd name="connsiteX23" fmla="*/ 807396 w 3219856"/>
              <a:gd name="connsiteY23" fmla="*/ 1303506 h 1994170"/>
              <a:gd name="connsiteX24" fmla="*/ 398834 w 3219856"/>
              <a:gd name="connsiteY24" fmla="*/ 1196502 h 1994170"/>
              <a:gd name="connsiteX25" fmla="*/ 0 w 3219856"/>
              <a:gd name="connsiteY25" fmla="*/ 943583 h 1994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3219856" h="1994170">
                <a:moveTo>
                  <a:pt x="0" y="943583"/>
                </a:moveTo>
                <a:lnTo>
                  <a:pt x="0" y="943583"/>
                </a:lnTo>
                <a:cubicBezTo>
                  <a:pt x="10282" y="916165"/>
                  <a:pt x="33850" y="862274"/>
                  <a:pt x="38911" y="826851"/>
                </a:cubicBezTo>
                <a:cubicBezTo>
                  <a:pt x="40287" y="817221"/>
                  <a:pt x="38911" y="807396"/>
                  <a:pt x="38911" y="797668"/>
                </a:cubicBezTo>
                <a:lnTo>
                  <a:pt x="68094" y="408562"/>
                </a:lnTo>
                <a:lnTo>
                  <a:pt x="97277" y="311285"/>
                </a:lnTo>
                <a:lnTo>
                  <a:pt x="418290" y="87549"/>
                </a:lnTo>
                <a:lnTo>
                  <a:pt x="739302" y="447472"/>
                </a:lnTo>
                <a:lnTo>
                  <a:pt x="1614792" y="573932"/>
                </a:lnTo>
                <a:lnTo>
                  <a:pt x="1770434" y="573932"/>
                </a:lnTo>
                <a:lnTo>
                  <a:pt x="2217907" y="466928"/>
                </a:lnTo>
                <a:lnTo>
                  <a:pt x="2898843" y="389106"/>
                </a:lnTo>
                <a:lnTo>
                  <a:pt x="3219856" y="0"/>
                </a:lnTo>
                <a:lnTo>
                  <a:pt x="3171217" y="330740"/>
                </a:lnTo>
                <a:lnTo>
                  <a:pt x="2918298" y="865762"/>
                </a:lnTo>
                <a:lnTo>
                  <a:pt x="3093396" y="1284051"/>
                </a:lnTo>
                <a:lnTo>
                  <a:pt x="3015575" y="1566153"/>
                </a:lnTo>
                <a:lnTo>
                  <a:pt x="2237362" y="1994170"/>
                </a:lnTo>
                <a:cubicBezTo>
                  <a:pt x="2217907" y="1961744"/>
                  <a:pt x="2196791" y="1930259"/>
                  <a:pt x="2178996" y="1896893"/>
                </a:cubicBezTo>
                <a:cubicBezTo>
                  <a:pt x="2170779" y="1881486"/>
                  <a:pt x="2159541" y="1848255"/>
                  <a:pt x="2159541" y="1848255"/>
                </a:cubicBezTo>
                <a:lnTo>
                  <a:pt x="2071992" y="1400783"/>
                </a:lnTo>
                <a:lnTo>
                  <a:pt x="1546698" y="1643974"/>
                </a:lnTo>
                <a:lnTo>
                  <a:pt x="1070043" y="1653702"/>
                </a:lnTo>
                <a:lnTo>
                  <a:pt x="807396" y="1303506"/>
                </a:lnTo>
                <a:lnTo>
                  <a:pt x="398834" y="1196502"/>
                </a:lnTo>
                <a:lnTo>
                  <a:pt x="0" y="943583"/>
                </a:lnTo>
                <a:close/>
              </a:path>
            </a:pathLst>
          </a:custGeom>
          <a:solidFill>
            <a:schemeClr val="accent3">
              <a:alpha val="50000"/>
            </a:schemeClr>
          </a:solidFill>
          <a:ln w="12700">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7" name="Forma libre 6"/>
          <p:cNvSpPr/>
          <p:nvPr/>
        </p:nvSpPr>
        <p:spPr>
          <a:xfrm>
            <a:off x="1760706" y="3939702"/>
            <a:ext cx="2704290" cy="1517515"/>
          </a:xfrm>
          <a:custGeom>
            <a:avLst/>
            <a:gdLst>
              <a:gd name="connsiteX0" fmla="*/ 2704290 w 2704290"/>
              <a:gd name="connsiteY0" fmla="*/ 690664 h 1517515"/>
              <a:gd name="connsiteX1" fmla="*/ 2704290 w 2704290"/>
              <a:gd name="connsiteY1" fmla="*/ 690664 h 1517515"/>
              <a:gd name="connsiteX2" fmla="*/ 2694562 w 2704290"/>
              <a:gd name="connsiteY2" fmla="*/ 593387 h 1517515"/>
              <a:gd name="connsiteX3" fmla="*/ 2675107 w 2704290"/>
              <a:gd name="connsiteY3" fmla="*/ 515566 h 1517515"/>
              <a:gd name="connsiteX4" fmla="*/ 2441643 w 2704290"/>
              <a:gd name="connsiteY4" fmla="*/ 0 h 1517515"/>
              <a:gd name="connsiteX5" fmla="*/ 2334639 w 2704290"/>
              <a:gd name="connsiteY5" fmla="*/ 0 h 1517515"/>
              <a:gd name="connsiteX6" fmla="*/ 2178996 w 2704290"/>
              <a:gd name="connsiteY6" fmla="*/ 214009 h 1517515"/>
              <a:gd name="connsiteX7" fmla="*/ 2110903 w 2704290"/>
              <a:gd name="connsiteY7" fmla="*/ 262647 h 1517515"/>
              <a:gd name="connsiteX8" fmla="*/ 2062264 w 2704290"/>
              <a:gd name="connsiteY8" fmla="*/ 282102 h 1517515"/>
              <a:gd name="connsiteX9" fmla="*/ 2003898 w 2704290"/>
              <a:gd name="connsiteY9" fmla="*/ 330741 h 1517515"/>
              <a:gd name="connsiteX10" fmla="*/ 1449422 w 2704290"/>
              <a:gd name="connsiteY10" fmla="*/ 632298 h 1517515"/>
              <a:gd name="connsiteX11" fmla="*/ 1206230 w 2704290"/>
              <a:gd name="connsiteY11" fmla="*/ 622570 h 1517515"/>
              <a:gd name="connsiteX12" fmla="*/ 1089498 w 2704290"/>
              <a:gd name="connsiteY12" fmla="*/ 252919 h 1517515"/>
              <a:gd name="connsiteX13" fmla="*/ 865762 w 2704290"/>
              <a:gd name="connsiteY13" fmla="*/ 291830 h 1517515"/>
              <a:gd name="connsiteX14" fmla="*/ 496111 w 2704290"/>
              <a:gd name="connsiteY14" fmla="*/ 379379 h 1517515"/>
              <a:gd name="connsiteX15" fmla="*/ 369651 w 2704290"/>
              <a:gd name="connsiteY15" fmla="*/ 369651 h 1517515"/>
              <a:gd name="connsiteX16" fmla="*/ 0 w 2704290"/>
              <a:gd name="connsiteY16" fmla="*/ 252919 h 1517515"/>
              <a:gd name="connsiteX17" fmla="*/ 554477 w 2704290"/>
              <a:gd name="connsiteY17" fmla="*/ 963038 h 1517515"/>
              <a:gd name="connsiteX18" fmla="*/ 1215958 w 2704290"/>
              <a:gd name="connsiteY18" fmla="*/ 1381328 h 1517515"/>
              <a:gd name="connsiteX19" fmla="*/ 1673158 w 2704290"/>
              <a:gd name="connsiteY19" fmla="*/ 1517515 h 1517515"/>
              <a:gd name="connsiteX20" fmla="*/ 1994171 w 2704290"/>
              <a:gd name="connsiteY20" fmla="*/ 1118681 h 1517515"/>
              <a:gd name="connsiteX21" fmla="*/ 2013626 w 2704290"/>
              <a:gd name="connsiteY21" fmla="*/ 1001949 h 1517515"/>
              <a:gd name="connsiteX22" fmla="*/ 2023354 w 2704290"/>
              <a:gd name="connsiteY22" fmla="*/ 768485 h 1517515"/>
              <a:gd name="connsiteX23" fmla="*/ 2091447 w 2704290"/>
              <a:gd name="connsiteY23" fmla="*/ 603115 h 1517515"/>
              <a:gd name="connsiteX24" fmla="*/ 2704290 w 2704290"/>
              <a:gd name="connsiteY24" fmla="*/ 690664 h 1517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704290" h="1517515">
                <a:moveTo>
                  <a:pt x="2704290" y="690664"/>
                </a:moveTo>
                <a:lnTo>
                  <a:pt x="2704290" y="690664"/>
                </a:lnTo>
                <a:cubicBezTo>
                  <a:pt x="2701047" y="658238"/>
                  <a:pt x="2699919" y="625531"/>
                  <a:pt x="2694562" y="593387"/>
                </a:cubicBezTo>
                <a:cubicBezTo>
                  <a:pt x="2690166" y="567012"/>
                  <a:pt x="2675107" y="515566"/>
                  <a:pt x="2675107" y="515566"/>
                </a:cubicBezTo>
                <a:lnTo>
                  <a:pt x="2441643" y="0"/>
                </a:lnTo>
                <a:lnTo>
                  <a:pt x="2334639" y="0"/>
                </a:lnTo>
                <a:lnTo>
                  <a:pt x="2178996" y="214009"/>
                </a:lnTo>
                <a:cubicBezTo>
                  <a:pt x="2156298" y="230222"/>
                  <a:pt x="2134997" y="248592"/>
                  <a:pt x="2110903" y="262647"/>
                </a:cubicBezTo>
                <a:cubicBezTo>
                  <a:pt x="2095820" y="271445"/>
                  <a:pt x="2076793" y="272416"/>
                  <a:pt x="2062264" y="282102"/>
                </a:cubicBezTo>
                <a:cubicBezTo>
                  <a:pt x="1930146" y="370181"/>
                  <a:pt x="2074578" y="295401"/>
                  <a:pt x="2003898" y="330741"/>
                </a:cubicBezTo>
                <a:lnTo>
                  <a:pt x="1449422" y="632298"/>
                </a:lnTo>
                <a:cubicBezTo>
                  <a:pt x="1225695" y="622128"/>
                  <a:pt x="1306823" y="622570"/>
                  <a:pt x="1206230" y="622570"/>
                </a:cubicBezTo>
                <a:lnTo>
                  <a:pt x="1089498" y="252919"/>
                </a:lnTo>
                <a:lnTo>
                  <a:pt x="865762" y="291830"/>
                </a:lnTo>
                <a:lnTo>
                  <a:pt x="496111" y="379379"/>
                </a:lnTo>
                <a:lnTo>
                  <a:pt x="369651" y="369651"/>
                </a:lnTo>
                <a:lnTo>
                  <a:pt x="0" y="252919"/>
                </a:lnTo>
                <a:lnTo>
                  <a:pt x="554477" y="963038"/>
                </a:lnTo>
                <a:lnTo>
                  <a:pt x="1215958" y="1381328"/>
                </a:lnTo>
                <a:lnTo>
                  <a:pt x="1673158" y="1517515"/>
                </a:lnTo>
                <a:lnTo>
                  <a:pt x="1994171" y="1118681"/>
                </a:lnTo>
                <a:cubicBezTo>
                  <a:pt x="2000656" y="1079770"/>
                  <a:pt x="2009270" y="1041155"/>
                  <a:pt x="2013626" y="1001949"/>
                </a:cubicBezTo>
                <a:cubicBezTo>
                  <a:pt x="2025295" y="896925"/>
                  <a:pt x="2023354" y="862868"/>
                  <a:pt x="2023354" y="768485"/>
                </a:cubicBezTo>
                <a:lnTo>
                  <a:pt x="2091447" y="603115"/>
                </a:lnTo>
                <a:lnTo>
                  <a:pt x="2704290" y="690664"/>
                </a:lnTo>
                <a:close/>
              </a:path>
            </a:pathLst>
          </a:custGeom>
          <a:solidFill>
            <a:schemeClr val="accent6">
              <a:alpha val="50000"/>
            </a:schemeClr>
          </a:solidFill>
          <a:ln w="12700">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8" name="Título 1"/>
          <p:cNvSpPr>
            <a:spLocks noGrp="1"/>
          </p:cNvSpPr>
          <p:nvPr>
            <p:ph type="title"/>
          </p:nvPr>
        </p:nvSpPr>
        <p:spPr>
          <a:xfrm>
            <a:off x="4067944" y="332656"/>
            <a:ext cx="4618856" cy="864096"/>
          </a:xfrm>
        </p:spPr>
        <p:txBody>
          <a:bodyPr/>
          <a:lstStyle/>
          <a:p>
            <a:r>
              <a:rPr lang="es-MX" dirty="0"/>
              <a:t>Sub Zonas de Exportación</a:t>
            </a:r>
          </a:p>
        </p:txBody>
      </p:sp>
      <p:sp>
        <p:nvSpPr>
          <p:cNvPr id="9" name="CuadroTexto 8"/>
          <p:cNvSpPr txBox="1"/>
          <p:nvPr/>
        </p:nvSpPr>
        <p:spPr>
          <a:xfrm>
            <a:off x="2421448" y="1518290"/>
            <a:ext cx="2592288" cy="369332"/>
          </a:xfrm>
          <a:prstGeom prst="rect">
            <a:avLst/>
          </a:prstGeom>
          <a:noFill/>
        </p:spPr>
        <p:txBody>
          <a:bodyPr wrap="square" rtlCol="0">
            <a:spAutoFit/>
          </a:bodyPr>
          <a:lstStyle/>
          <a:p>
            <a:r>
              <a:rPr lang="es-MX" dirty="0"/>
              <a:t> 21 Juárez / Moctezuma</a:t>
            </a:r>
          </a:p>
        </p:txBody>
      </p:sp>
      <p:sp>
        <p:nvSpPr>
          <p:cNvPr id="10" name="CuadroTexto 9"/>
          <p:cNvSpPr txBox="1"/>
          <p:nvPr/>
        </p:nvSpPr>
        <p:spPr>
          <a:xfrm>
            <a:off x="6516216" y="1546108"/>
            <a:ext cx="1944216" cy="369332"/>
          </a:xfrm>
          <a:prstGeom prst="rect">
            <a:avLst/>
          </a:prstGeom>
          <a:noFill/>
        </p:spPr>
        <p:txBody>
          <a:bodyPr wrap="square" rtlCol="0">
            <a:spAutoFit/>
          </a:bodyPr>
          <a:lstStyle/>
          <a:p>
            <a:r>
              <a:rPr lang="es-MX" dirty="0"/>
              <a:t>Norte</a:t>
            </a:r>
          </a:p>
        </p:txBody>
      </p:sp>
      <p:sp>
        <p:nvSpPr>
          <p:cNvPr id="11" name="CuadroTexto 10"/>
          <p:cNvSpPr txBox="1"/>
          <p:nvPr/>
        </p:nvSpPr>
        <p:spPr>
          <a:xfrm>
            <a:off x="3931677" y="3154666"/>
            <a:ext cx="1576427" cy="369332"/>
          </a:xfrm>
          <a:prstGeom prst="rect">
            <a:avLst/>
          </a:prstGeom>
          <a:noFill/>
        </p:spPr>
        <p:txBody>
          <a:bodyPr wrap="square" rtlCol="0">
            <a:spAutoFit/>
          </a:bodyPr>
          <a:lstStyle/>
          <a:p>
            <a:r>
              <a:rPr lang="es-MX" dirty="0"/>
              <a:t> 22 Chihuahua</a:t>
            </a:r>
          </a:p>
        </p:txBody>
      </p:sp>
      <p:sp>
        <p:nvSpPr>
          <p:cNvPr id="12" name="CuadroTexto 11"/>
          <p:cNvSpPr txBox="1"/>
          <p:nvPr/>
        </p:nvSpPr>
        <p:spPr>
          <a:xfrm>
            <a:off x="346041" y="5033913"/>
            <a:ext cx="2285324" cy="369332"/>
          </a:xfrm>
          <a:prstGeom prst="rect">
            <a:avLst/>
          </a:prstGeom>
          <a:noFill/>
        </p:spPr>
        <p:txBody>
          <a:bodyPr wrap="square" rtlCol="0">
            <a:spAutoFit/>
          </a:bodyPr>
          <a:lstStyle/>
          <a:p>
            <a:r>
              <a:rPr lang="es-MX" dirty="0"/>
              <a:t> 23 Durango / Laguna</a:t>
            </a:r>
          </a:p>
        </p:txBody>
      </p:sp>
      <p:pic>
        <p:nvPicPr>
          <p:cNvPr id="13" name="Imagen 12"/>
          <p:cNvPicPr>
            <a:picLocks noChangeAspect="1"/>
          </p:cNvPicPr>
          <p:nvPr/>
        </p:nvPicPr>
        <p:blipFill>
          <a:blip r:embed="rId2"/>
          <a:stretch>
            <a:fillRect/>
          </a:stretch>
        </p:blipFill>
        <p:spPr>
          <a:xfrm>
            <a:off x="6752602" y="4740809"/>
            <a:ext cx="1853658" cy="1260947"/>
          </a:xfrm>
          <a:prstGeom prst="rect">
            <a:avLst/>
          </a:prstGeom>
        </p:spPr>
      </p:pic>
    </p:spTree>
    <p:extLst>
      <p:ext uri="{BB962C8B-B14F-4D97-AF65-F5344CB8AC3E}">
        <p14:creationId xmlns:p14="http://schemas.microsoft.com/office/powerpoint/2010/main" val="935075813"/>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21"/>
          <p:cNvSpPr>
            <a:spLocks/>
          </p:cNvSpPr>
          <p:nvPr/>
        </p:nvSpPr>
        <p:spPr bwMode="auto">
          <a:xfrm>
            <a:off x="689681" y="1700808"/>
            <a:ext cx="4248472" cy="4032448"/>
          </a:xfrm>
          <a:custGeom>
            <a:avLst/>
            <a:gdLst>
              <a:gd name="T0" fmla="*/ 2147483647 w 886"/>
              <a:gd name="T1" fmla="*/ 0 h 1360"/>
              <a:gd name="T2" fmla="*/ 2147483647 w 886"/>
              <a:gd name="T3" fmla="*/ 2147483647 h 1360"/>
              <a:gd name="T4" fmla="*/ 2147483647 w 886"/>
              <a:gd name="T5" fmla="*/ 2147483647 h 1360"/>
              <a:gd name="T6" fmla="*/ 2147483647 w 886"/>
              <a:gd name="T7" fmla="*/ 2147483647 h 1360"/>
              <a:gd name="T8" fmla="*/ 2147483647 w 886"/>
              <a:gd name="T9" fmla="*/ 2147483647 h 1360"/>
              <a:gd name="T10" fmla="*/ 2147483647 w 886"/>
              <a:gd name="T11" fmla="*/ 2147483647 h 1360"/>
              <a:gd name="T12" fmla="*/ 2147483647 w 886"/>
              <a:gd name="T13" fmla="*/ 2147483647 h 1360"/>
              <a:gd name="T14" fmla="*/ 2147483647 w 886"/>
              <a:gd name="T15" fmla="*/ 2147483647 h 1360"/>
              <a:gd name="T16" fmla="*/ 2147483647 w 886"/>
              <a:gd name="T17" fmla="*/ 2147483647 h 1360"/>
              <a:gd name="T18" fmla="*/ 2147483647 w 886"/>
              <a:gd name="T19" fmla="*/ 2147483647 h 1360"/>
              <a:gd name="T20" fmla="*/ 2147483647 w 886"/>
              <a:gd name="T21" fmla="*/ 2147483647 h 1360"/>
              <a:gd name="T22" fmla="*/ 2147483647 w 886"/>
              <a:gd name="T23" fmla="*/ 2147483647 h 1360"/>
              <a:gd name="T24" fmla="*/ 2147483647 w 886"/>
              <a:gd name="T25" fmla="*/ 2147483647 h 1360"/>
              <a:gd name="T26" fmla="*/ 2147483647 w 886"/>
              <a:gd name="T27" fmla="*/ 2147483647 h 1360"/>
              <a:gd name="T28" fmla="*/ 2147483647 w 886"/>
              <a:gd name="T29" fmla="*/ 2147483647 h 1360"/>
              <a:gd name="T30" fmla="*/ 2147483647 w 886"/>
              <a:gd name="T31" fmla="*/ 2147483647 h 1360"/>
              <a:gd name="T32" fmla="*/ 2147483647 w 886"/>
              <a:gd name="T33" fmla="*/ 2147483647 h 1360"/>
              <a:gd name="T34" fmla="*/ 2147483647 w 886"/>
              <a:gd name="T35" fmla="*/ 2147483647 h 1360"/>
              <a:gd name="T36" fmla="*/ 2147483647 w 886"/>
              <a:gd name="T37" fmla="*/ 2147483647 h 1360"/>
              <a:gd name="T38" fmla="*/ 2147483647 w 886"/>
              <a:gd name="T39" fmla="*/ 2147483647 h 1360"/>
              <a:gd name="T40" fmla="*/ 2147483647 w 886"/>
              <a:gd name="T41" fmla="*/ 2147483647 h 1360"/>
              <a:gd name="T42" fmla="*/ 2147483647 w 886"/>
              <a:gd name="T43" fmla="*/ 2147483647 h 1360"/>
              <a:gd name="T44" fmla="*/ 2147483647 w 886"/>
              <a:gd name="T45" fmla="*/ 2147483647 h 1360"/>
              <a:gd name="T46" fmla="*/ 2147483647 w 886"/>
              <a:gd name="T47" fmla="*/ 2147483647 h 1360"/>
              <a:gd name="T48" fmla="*/ 2147483647 w 886"/>
              <a:gd name="T49" fmla="*/ 2147483647 h 1360"/>
              <a:gd name="T50" fmla="*/ 2147483647 w 886"/>
              <a:gd name="T51" fmla="*/ 2147483647 h 1360"/>
              <a:gd name="T52" fmla="*/ 2147483647 w 886"/>
              <a:gd name="T53" fmla="*/ 2147483647 h 1360"/>
              <a:gd name="T54" fmla="*/ 2147483647 w 886"/>
              <a:gd name="T55" fmla="*/ 2147483647 h 1360"/>
              <a:gd name="T56" fmla="*/ 2147483647 w 886"/>
              <a:gd name="T57" fmla="*/ 2147483647 h 1360"/>
              <a:gd name="T58" fmla="*/ 2147483647 w 886"/>
              <a:gd name="T59" fmla="*/ 2147483647 h 1360"/>
              <a:gd name="T60" fmla="*/ 2147483647 w 886"/>
              <a:gd name="T61" fmla="*/ 2147483647 h 1360"/>
              <a:gd name="T62" fmla="*/ 2147483647 w 886"/>
              <a:gd name="T63" fmla="*/ 2147483647 h 1360"/>
              <a:gd name="T64" fmla="*/ 2147483647 w 886"/>
              <a:gd name="T65" fmla="*/ 2147483647 h 1360"/>
              <a:gd name="T66" fmla="*/ 2147483647 w 886"/>
              <a:gd name="T67" fmla="*/ 2147483647 h 1360"/>
              <a:gd name="T68" fmla="*/ 2147483647 w 886"/>
              <a:gd name="T69" fmla="*/ 2147483647 h 1360"/>
              <a:gd name="T70" fmla="*/ 2147483647 w 886"/>
              <a:gd name="T71" fmla="*/ 2147483647 h 1360"/>
              <a:gd name="T72" fmla="*/ 2147483647 w 886"/>
              <a:gd name="T73" fmla="*/ 2147483647 h 1360"/>
              <a:gd name="T74" fmla="*/ 2147483647 w 886"/>
              <a:gd name="T75" fmla="*/ 2147483647 h 1360"/>
              <a:gd name="T76" fmla="*/ 2147483647 w 886"/>
              <a:gd name="T77" fmla="*/ 2147483647 h 1360"/>
              <a:gd name="T78" fmla="*/ 2147483647 w 886"/>
              <a:gd name="T79" fmla="*/ 2147483647 h 1360"/>
              <a:gd name="T80" fmla="*/ 2147483647 w 886"/>
              <a:gd name="T81" fmla="*/ 2147483647 h 1360"/>
              <a:gd name="T82" fmla="*/ 2147483647 w 886"/>
              <a:gd name="T83" fmla="*/ 2147483647 h 1360"/>
              <a:gd name="T84" fmla="*/ 2147483647 w 886"/>
              <a:gd name="T85" fmla="*/ 2147483647 h 1360"/>
              <a:gd name="T86" fmla="*/ 2147483647 w 886"/>
              <a:gd name="T87" fmla="*/ 2147483647 h 1360"/>
              <a:gd name="T88" fmla="*/ 2147483647 w 886"/>
              <a:gd name="T89" fmla="*/ 2147483647 h 1360"/>
              <a:gd name="T90" fmla="*/ 2147483647 w 886"/>
              <a:gd name="T91" fmla="*/ 2147483647 h 1360"/>
              <a:gd name="T92" fmla="*/ 2147483647 w 886"/>
              <a:gd name="T93" fmla="*/ 2147483647 h 1360"/>
              <a:gd name="T94" fmla="*/ 2147483647 w 886"/>
              <a:gd name="T95" fmla="*/ 2147483647 h 1360"/>
              <a:gd name="T96" fmla="*/ 0 w 886"/>
              <a:gd name="T97" fmla="*/ 2147483647 h 1360"/>
              <a:gd name="T98" fmla="*/ 2147483647 w 886"/>
              <a:gd name="T99" fmla="*/ 0 h 1360"/>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886"/>
              <a:gd name="T151" fmla="*/ 0 h 1360"/>
              <a:gd name="T152" fmla="*/ 886 w 886"/>
              <a:gd name="T153" fmla="*/ 1360 h 1360"/>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886" h="1360">
                <a:moveTo>
                  <a:pt x="115" y="0"/>
                </a:moveTo>
                <a:lnTo>
                  <a:pt x="194" y="22"/>
                </a:lnTo>
                <a:lnTo>
                  <a:pt x="223" y="22"/>
                </a:lnTo>
                <a:lnTo>
                  <a:pt x="352" y="137"/>
                </a:lnTo>
                <a:lnTo>
                  <a:pt x="395" y="216"/>
                </a:lnTo>
                <a:lnTo>
                  <a:pt x="403" y="266"/>
                </a:lnTo>
                <a:lnTo>
                  <a:pt x="431" y="302"/>
                </a:lnTo>
                <a:lnTo>
                  <a:pt x="475" y="331"/>
                </a:lnTo>
                <a:lnTo>
                  <a:pt x="496" y="360"/>
                </a:lnTo>
                <a:lnTo>
                  <a:pt x="503" y="360"/>
                </a:lnTo>
                <a:lnTo>
                  <a:pt x="532" y="439"/>
                </a:lnTo>
                <a:lnTo>
                  <a:pt x="532" y="475"/>
                </a:lnTo>
                <a:lnTo>
                  <a:pt x="597" y="568"/>
                </a:lnTo>
                <a:lnTo>
                  <a:pt x="647" y="568"/>
                </a:lnTo>
                <a:lnTo>
                  <a:pt x="712" y="611"/>
                </a:lnTo>
                <a:lnTo>
                  <a:pt x="870" y="640"/>
                </a:lnTo>
                <a:lnTo>
                  <a:pt x="870" y="633"/>
                </a:lnTo>
                <a:lnTo>
                  <a:pt x="885" y="640"/>
                </a:lnTo>
                <a:lnTo>
                  <a:pt x="885" y="697"/>
                </a:lnTo>
                <a:lnTo>
                  <a:pt x="849" y="719"/>
                </a:lnTo>
                <a:lnTo>
                  <a:pt x="827" y="762"/>
                </a:lnTo>
                <a:lnTo>
                  <a:pt x="798" y="762"/>
                </a:lnTo>
                <a:lnTo>
                  <a:pt x="798" y="748"/>
                </a:lnTo>
                <a:lnTo>
                  <a:pt x="777" y="748"/>
                </a:lnTo>
                <a:lnTo>
                  <a:pt x="726" y="942"/>
                </a:lnTo>
                <a:lnTo>
                  <a:pt x="748" y="942"/>
                </a:lnTo>
                <a:lnTo>
                  <a:pt x="791" y="791"/>
                </a:lnTo>
                <a:lnTo>
                  <a:pt x="798" y="791"/>
                </a:lnTo>
                <a:lnTo>
                  <a:pt x="769" y="1006"/>
                </a:lnTo>
                <a:lnTo>
                  <a:pt x="784" y="1014"/>
                </a:lnTo>
                <a:lnTo>
                  <a:pt x="791" y="1014"/>
                </a:lnTo>
                <a:lnTo>
                  <a:pt x="784" y="1064"/>
                </a:lnTo>
                <a:lnTo>
                  <a:pt x="784" y="1107"/>
                </a:lnTo>
                <a:lnTo>
                  <a:pt x="769" y="1143"/>
                </a:lnTo>
                <a:lnTo>
                  <a:pt x="762" y="1143"/>
                </a:lnTo>
                <a:lnTo>
                  <a:pt x="726" y="1179"/>
                </a:lnTo>
                <a:lnTo>
                  <a:pt x="791" y="1258"/>
                </a:lnTo>
                <a:lnTo>
                  <a:pt x="654" y="1315"/>
                </a:lnTo>
                <a:lnTo>
                  <a:pt x="597" y="1359"/>
                </a:lnTo>
                <a:lnTo>
                  <a:pt x="503" y="1337"/>
                </a:lnTo>
                <a:lnTo>
                  <a:pt x="503" y="1244"/>
                </a:lnTo>
                <a:lnTo>
                  <a:pt x="453" y="1215"/>
                </a:lnTo>
                <a:lnTo>
                  <a:pt x="403" y="1172"/>
                </a:lnTo>
                <a:lnTo>
                  <a:pt x="403" y="1165"/>
                </a:lnTo>
                <a:lnTo>
                  <a:pt x="359" y="1121"/>
                </a:lnTo>
                <a:lnTo>
                  <a:pt x="266" y="935"/>
                </a:lnTo>
                <a:lnTo>
                  <a:pt x="187" y="906"/>
                </a:lnTo>
                <a:lnTo>
                  <a:pt x="187" y="669"/>
                </a:lnTo>
                <a:lnTo>
                  <a:pt x="0" y="374"/>
                </a:lnTo>
                <a:lnTo>
                  <a:pt x="115" y="0"/>
                </a:lnTo>
              </a:path>
            </a:pathLst>
          </a:custGeom>
          <a:gradFill rotWithShape="0">
            <a:gsLst>
              <a:gs pos="0">
                <a:schemeClr val="bg1"/>
              </a:gs>
              <a:gs pos="0">
                <a:schemeClr val="accent6">
                  <a:lumMod val="60000"/>
                  <a:lumOff val="40000"/>
                </a:schemeClr>
              </a:gs>
            </a:gsLst>
            <a:path path="rect">
              <a:fillToRect l="50000" t="50000" r="50000" b="50000"/>
            </a:path>
          </a:gradFill>
          <a:ln w="9525">
            <a:miter lim="800000"/>
            <a:headEnd/>
            <a:tailEnd/>
          </a:ln>
          <a:scene3d>
            <a:camera prst="legacyObliqueTopRight"/>
            <a:lightRig rig="legacyFlat3" dir="b"/>
          </a:scene3d>
          <a:sp3d extrusionH="254000" prstMaterial="legacyMatte">
            <a:bevelT w="13500" h="13500" prst="angle"/>
            <a:bevelB w="13500" h="13500" prst="angle"/>
            <a:extrusionClr>
              <a:schemeClr val="accent6">
                <a:lumMod val="75000"/>
              </a:schemeClr>
            </a:extrusionClr>
          </a:sp3d>
        </p:spPr>
        <p:txBody>
          <a:bodyPr>
            <a:flatTx/>
          </a:bodyPr>
          <a:lstStyle/>
          <a:p>
            <a:endParaRPr lang="es-MX"/>
          </a:p>
        </p:txBody>
      </p:sp>
      <p:sp>
        <p:nvSpPr>
          <p:cNvPr id="5" name="CuadroTexto 4"/>
          <p:cNvSpPr txBox="1"/>
          <p:nvPr/>
        </p:nvSpPr>
        <p:spPr>
          <a:xfrm>
            <a:off x="2236833" y="1634367"/>
            <a:ext cx="2592288" cy="369332"/>
          </a:xfrm>
          <a:prstGeom prst="rect">
            <a:avLst/>
          </a:prstGeom>
          <a:noFill/>
        </p:spPr>
        <p:txBody>
          <a:bodyPr wrap="square" rtlCol="0">
            <a:spAutoFit/>
          </a:bodyPr>
          <a:lstStyle/>
          <a:p>
            <a:r>
              <a:rPr lang="es-MX" dirty="0"/>
              <a:t>24 Coahuila / Monterrey</a:t>
            </a:r>
          </a:p>
        </p:txBody>
      </p:sp>
      <p:sp>
        <p:nvSpPr>
          <p:cNvPr id="6" name="CuadroTexto 5"/>
          <p:cNvSpPr txBox="1"/>
          <p:nvPr/>
        </p:nvSpPr>
        <p:spPr>
          <a:xfrm>
            <a:off x="3138537" y="2416853"/>
            <a:ext cx="1595336" cy="369332"/>
          </a:xfrm>
          <a:prstGeom prst="rect">
            <a:avLst/>
          </a:prstGeom>
          <a:noFill/>
        </p:spPr>
        <p:txBody>
          <a:bodyPr wrap="square" rtlCol="0">
            <a:spAutoFit/>
          </a:bodyPr>
          <a:lstStyle/>
          <a:p>
            <a:r>
              <a:rPr lang="es-MX" dirty="0"/>
              <a:t>25 Tamaulipas</a:t>
            </a:r>
          </a:p>
        </p:txBody>
      </p:sp>
      <p:sp>
        <p:nvSpPr>
          <p:cNvPr id="7" name="CuadroTexto 6"/>
          <p:cNvSpPr txBox="1"/>
          <p:nvPr/>
        </p:nvSpPr>
        <p:spPr>
          <a:xfrm>
            <a:off x="4123045" y="3105575"/>
            <a:ext cx="1408495" cy="369332"/>
          </a:xfrm>
          <a:prstGeom prst="rect">
            <a:avLst/>
          </a:prstGeom>
          <a:noFill/>
        </p:spPr>
        <p:txBody>
          <a:bodyPr wrap="square" rtlCol="0">
            <a:spAutoFit/>
          </a:bodyPr>
          <a:lstStyle/>
          <a:p>
            <a:r>
              <a:rPr lang="es-MX" dirty="0"/>
              <a:t> 27 </a:t>
            </a:r>
            <a:r>
              <a:rPr lang="es-MX" dirty="0" err="1"/>
              <a:t>Guemez</a:t>
            </a:r>
            <a:endParaRPr lang="es-MX" dirty="0"/>
          </a:p>
        </p:txBody>
      </p:sp>
      <p:sp>
        <p:nvSpPr>
          <p:cNvPr id="8" name="CuadroTexto 7"/>
          <p:cNvSpPr txBox="1"/>
          <p:nvPr/>
        </p:nvSpPr>
        <p:spPr>
          <a:xfrm>
            <a:off x="4029625" y="5548590"/>
            <a:ext cx="1408495" cy="369332"/>
          </a:xfrm>
          <a:prstGeom prst="rect">
            <a:avLst/>
          </a:prstGeom>
          <a:noFill/>
        </p:spPr>
        <p:txBody>
          <a:bodyPr wrap="square" rtlCol="0">
            <a:spAutoFit/>
          </a:bodyPr>
          <a:lstStyle/>
          <a:p>
            <a:r>
              <a:rPr lang="es-MX" dirty="0"/>
              <a:t> 26 Huasteca</a:t>
            </a:r>
          </a:p>
        </p:txBody>
      </p:sp>
      <p:sp>
        <p:nvSpPr>
          <p:cNvPr id="9" name="Forma libre 8"/>
          <p:cNvSpPr/>
          <p:nvPr/>
        </p:nvSpPr>
        <p:spPr>
          <a:xfrm>
            <a:off x="3043042" y="4138170"/>
            <a:ext cx="1400783" cy="1468876"/>
          </a:xfrm>
          <a:custGeom>
            <a:avLst/>
            <a:gdLst>
              <a:gd name="connsiteX0" fmla="*/ 0 w 1400783"/>
              <a:gd name="connsiteY0" fmla="*/ 1070042 h 1468876"/>
              <a:gd name="connsiteX1" fmla="*/ 155642 w 1400783"/>
              <a:gd name="connsiteY1" fmla="*/ 1225685 h 1468876"/>
              <a:gd name="connsiteX2" fmla="*/ 116732 w 1400783"/>
              <a:gd name="connsiteY2" fmla="*/ 1361872 h 1468876"/>
              <a:gd name="connsiteX3" fmla="*/ 252919 w 1400783"/>
              <a:gd name="connsiteY3" fmla="*/ 1468876 h 1468876"/>
              <a:gd name="connsiteX4" fmla="*/ 476655 w 1400783"/>
              <a:gd name="connsiteY4" fmla="*/ 1468876 h 1468876"/>
              <a:gd name="connsiteX5" fmla="*/ 865761 w 1400783"/>
              <a:gd name="connsiteY5" fmla="*/ 1400783 h 1468876"/>
              <a:gd name="connsiteX6" fmla="*/ 1215957 w 1400783"/>
              <a:gd name="connsiteY6" fmla="*/ 1274323 h 1468876"/>
              <a:gd name="connsiteX7" fmla="*/ 1040859 w 1400783"/>
              <a:gd name="connsiteY7" fmla="*/ 1070042 h 1468876"/>
              <a:gd name="connsiteX8" fmla="*/ 1118681 w 1400783"/>
              <a:gd name="connsiteY8" fmla="*/ 885217 h 1468876"/>
              <a:gd name="connsiteX9" fmla="*/ 1322961 w 1400783"/>
              <a:gd name="connsiteY9" fmla="*/ 719847 h 1468876"/>
              <a:gd name="connsiteX10" fmla="*/ 1313234 w 1400783"/>
              <a:gd name="connsiteY10" fmla="*/ 437744 h 1468876"/>
              <a:gd name="connsiteX11" fmla="*/ 1400783 w 1400783"/>
              <a:gd name="connsiteY11" fmla="*/ 194553 h 1468876"/>
              <a:gd name="connsiteX12" fmla="*/ 1167319 w 1400783"/>
              <a:gd name="connsiteY12" fmla="*/ 97276 h 1468876"/>
              <a:gd name="connsiteX13" fmla="*/ 904672 w 1400783"/>
              <a:gd name="connsiteY13" fmla="*/ 0 h 1468876"/>
              <a:gd name="connsiteX14" fmla="*/ 632298 w 1400783"/>
              <a:gd name="connsiteY14" fmla="*/ 136187 h 1468876"/>
              <a:gd name="connsiteX15" fmla="*/ 165370 w 1400783"/>
              <a:gd name="connsiteY15" fmla="*/ 583659 h 1468876"/>
              <a:gd name="connsiteX16" fmla="*/ 175098 w 1400783"/>
              <a:gd name="connsiteY16" fmla="*/ 846306 h 1468876"/>
              <a:gd name="connsiteX17" fmla="*/ 0 w 1400783"/>
              <a:gd name="connsiteY17" fmla="*/ 1070042 h 1468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400783" h="1468876">
                <a:moveTo>
                  <a:pt x="0" y="1070042"/>
                </a:moveTo>
                <a:lnTo>
                  <a:pt x="155642" y="1225685"/>
                </a:lnTo>
                <a:lnTo>
                  <a:pt x="116732" y="1361872"/>
                </a:lnTo>
                <a:lnTo>
                  <a:pt x="252919" y="1468876"/>
                </a:lnTo>
                <a:lnTo>
                  <a:pt x="476655" y="1468876"/>
                </a:lnTo>
                <a:lnTo>
                  <a:pt x="865761" y="1400783"/>
                </a:lnTo>
                <a:lnTo>
                  <a:pt x="1215957" y="1274323"/>
                </a:lnTo>
                <a:lnTo>
                  <a:pt x="1040859" y="1070042"/>
                </a:lnTo>
                <a:lnTo>
                  <a:pt x="1118681" y="885217"/>
                </a:lnTo>
                <a:lnTo>
                  <a:pt x="1322961" y="719847"/>
                </a:lnTo>
                <a:lnTo>
                  <a:pt x="1313234" y="437744"/>
                </a:lnTo>
                <a:lnTo>
                  <a:pt x="1400783" y="194553"/>
                </a:lnTo>
                <a:lnTo>
                  <a:pt x="1167319" y="97276"/>
                </a:lnTo>
                <a:lnTo>
                  <a:pt x="904672" y="0"/>
                </a:lnTo>
                <a:lnTo>
                  <a:pt x="632298" y="136187"/>
                </a:lnTo>
                <a:lnTo>
                  <a:pt x="165370" y="583659"/>
                </a:lnTo>
                <a:lnTo>
                  <a:pt x="175098" y="846306"/>
                </a:lnTo>
                <a:lnTo>
                  <a:pt x="0" y="1070042"/>
                </a:lnTo>
                <a:close/>
              </a:path>
            </a:pathLst>
          </a:custGeom>
          <a:solidFill>
            <a:schemeClr val="accent3">
              <a:alpha val="60000"/>
            </a:schemeClr>
          </a:solidFill>
          <a:ln w="12700">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10" name="Forma libre 9"/>
          <p:cNvSpPr/>
          <p:nvPr/>
        </p:nvSpPr>
        <p:spPr>
          <a:xfrm>
            <a:off x="2974948" y="3389140"/>
            <a:ext cx="1663430" cy="885217"/>
          </a:xfrm>
          <a:custGeom>
            <a:avLst/>
            <a:gdLst>
              <a:gd name="connsiteX0" fmla="*/ 856034 w 1663430"/>
              <a:gd name="connsiteY0" fmla="*/ 0 h 885217"/>
              <a:gd name="connsiteX1" fmla="*/ 1147864 w 1663430"/>
              <a:gd name="connsiteY1" fmla="*/ 155642 h 885217"/>
              <a:gd name="connsiteX2" fmla="*/ 1449421 w 1663430"/>
              <a:gd name="connsiteY2" fmla="*/ 243191 h 885217"/>
              <a:gd name="connsiteX3" fmla="*/ 1663430 w 1663430"/>
              <a:gd name="connsiteY3" fmla="*/ 340468 h 885217"/>
              <a:gd name="connsiteX4" fmla="*/ 1332689 w 1663430"/>
              <a:gd name="connsiteY4" fmla="*/ 554477 h 885217"/>
              <a:gd name="connsiteX5" fmla="*/ 1322962 w 1663430"/>
              <a:gd name="connsiteY5" fmla="*/ 671208 h 885217"/>
              <a:gd name="connsiteX6" fmla="*/ 1011677 w 1663430"/>
              <a:gd name="connsiteY6" fmla="*/ 719847 h 885217"/>
              <a:gd name="connsiteX7" fmla="*/ 856034 w 1663430"/>
              <a:gd name="connsiteY7" fmla="*/ 690664 h 885217"/>
              <a:gd name="connsiteX8" fmla="*/ 564204 w 1663430"/>
              <a:gd name="connsiteY8" fmla="*/ 768485 h 885217"/>
              <a:gd name="connsiteX9" fmla="*/ 340468 w 1663430"/>
              <a:gd name="connsiteY9" fmla="*/ 885217 h 885217"/>
              <a:gd name="connsiteX10" fmla="*/ 194553 w 1663430"/>
              <a:gd name="connsiteY10" fmla="*/ 739302 h 885217"/>
              <a:gd name="connsiteX11" fmla="*/ 0 w 1663430"/>
              <a:gd name="connsiteY11" fmla="*/ 632298 h 885217"/>
              <a:gd name="connsiteX12" fmla="*/ 77821 w 1663430"/>
              <a:gd name="connsiteY12" fmla="*/ 418289 h 885217"/>
              <a:gd name="connsiteX13" fmla="*/ 136187 w 1663430"/>
              <a:gd name="connsiteY13" fmla="*/ 214008 h 885217"/>
              <a:gd name="connsiteX14" fmla="*/ 262647 w 1663430"/>
              <a:gd name="connsiteY14" fmla="*/ 19455 h 885217"/>
              <a:gd name="connsiteX15" fmla="*/ 466928 w 1663430"/>
              <a:gd name="connsiteY15" fmla="*/ 9728 h 885217"/>
              <a:gd name="connsiteX16" fmla="*/ 593387 w 1663430"/>
              <a:gd name="connsiteY16" fmla="*/ 87549 h 885217"/>
              <a:gd name="connsiteX17" fmla="*/ 739302 w 1663430"/>
              <a:gd name="connsiteY17" fmla="*/ 29183 h 885217"/>
              <a:gd name="connsiteX18" fmla="*/ 856034 w 1663430"/>
              <a:gd name="connsiteY18" fmla="*/ 0 h 8852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663430" h="885217">
                <a:moveTo>
                  <a:pt x="856034" y="0"/>
                </a:moveTo>
                <a:lnTo>
                  <a:pt x="1147864" y="155642"/>
                </a:lnTo>
                <a:lnTo>
                  <a:pt x="1449421" y="243191"/>
                </a:lnTo>
                <a:lnTo>
                  <a:pt x="1663430" y="340468"/>
                </a:lnTo>
                <a:lnTo>
                  <a:pt x="1332689" y="554477"/>
                </a:lnTo>
                <a:lnTo>
                  <a:pt x="1322962" y="671208"/>
                </a:lnTo>
                <a:lnTo>
                  <a:pt x="1011677" y="719847"/>
                </a:lnTo>
                <a:lnTo>
                  <a:pt x="856034" y="690664"/>
                </a:lnTo>
                <a:lnTo>
                  <a:pt x="564204" y="768485"/>
                </a:lnTo>
                <a:lnTo>
                  <a:pt x="340468" y="885217"/>
                </a:lnTo>
                <a:lnTo>
                  <a:pt x="194553" y="739302"/>
                </a:lnTo>
                <a:lnTo>
                  <a:pt x="0" y="632298"/>
                </a:lnTo>
                <a:lnTo>
                  <a:pt x="77821" y="418289"/>
                </a:lnTo>
                <a:lnTo>
                  <a:pt x="136187" y="214008"/>
                </a:lnTo>
                <a:lnTo>
                  <a:pt x="262647" y="19455"/>
                </a:lnTo>
                <a:lnTo>
                  <a:pt x="466928" y="9728"/>
                </a:lnTo>
                <a:lnTo>
                  <a:pt x="593387" y="87549"/>
                </a:lnTo>
                <a:lnTo>
                  <a:pt x="739302" y="29183"/>
                </a:lnTo>
                <a:lnTo>
                  <a:pt x="856034" y="0"/>
                </a:lnTo>
                <a:close/>
              </a:path>
            </a:pathLst>
          </a:custGeom>
          <a:solidFill>
            <a:srgbClr val="F0AADF">
              <a:alpha val="60000"/>
            </a:srgbClr>
          </a:solidFill>
          <a:ln w="12700">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11" name="Forma libre 10"/>
          <p:cNvSpPr/>
          <p:nvPr/>
        </p:nvSpPr>
        <p:spPr>
          <a:xfrm>
            <a:off x="2138369" y="2552561"/>
            <a:ext cx="1118681" cy="1186775"/>
          </a:xfrm>
          <a:custGeom>
            <a:avLst/>
            <a:gdLst>
              <a:gd name="connsiteX0" fmla="*/ 486383 w 1118681"/>
              <a:gd name="connsiteY0" fmla="*/ 0 h 1186775"/>
              <a:gd name="connsiteX1" fmla="*/ 194554 w 1118681"/>
              <a:gd name="connsiteY1" fmla="*/ 145915 h 1186775"/>
              <a:gd name="connsiteX2" fmla="*/ 0 w 1118681"/>
              <a:gd name="connsiteY2" fmla="*/ 350196 h 1186775"/>
              <a:gd name="connsiteX3" fmla="*/ 9728 w 1118681"/>
              <a:gd name="connsiteY3" fmla="*/ 505838 h 1186775"/>
              <a:gd name="connsiteX4" fmla="*/ 19456 w 1118681"/>
              <a:gd name="connsiteY4" fmla="*/ 554477 h 1186775"/>
              <a:gd name="connsiteX5" fmla="*/ 29183 w 1118681"/>
              <a:gd name="connsiteY5" fmla="*/ 583660 h 1186775"/>
              <a:gd name="connsiteX6" fmla="*/ 48639 w 1118681"/>
              <a:gd name="connsiteY6" fmla="*/ 680936 h 1186775"/>
              <a:gd name="connsiteX7" fmla="*/ 48639 w 1118681"/>
              <a:gd name="connsiteY7" fmla="*/ 778213 h 1186775"/>
              <a:gd name="connsiteX8" fmla="*/ 48639 w 1118681"/>
              <a:gd name="connsiteY8" fmla="*/ 778213 h 1186775"/>
              <a:gd name="connsiteX9" fmla="*/ 68094 w 1118681"/>
              <a:gd name="connsiteY9" fmla="*/ 1089498 h 1186775"/>
              <a:gd name="connsiteX10" fmla="*/ 369651 w 1118681"/>
              <a:gd name="connsiteY10" fmla="*/ 1089498 h 1186775"/>
              <a:gd name="connsiteX11" fmla="*/ 787941 w 1118681"/>
              <a:gd name="connsiteY11" fmla="*/ 1186775 h 1186775"/>
              <a:gd name="connsiteX12" fmla="*/ 943583 w 1118681"/>
              <a:gd name="connsiteY12" fmla="*/ 1011677 h 1186775"/>
              <a:gd name="connsiteX13" fmla="*/ 1060315 w 1118681"/>
              <a:gd name="connsiteY13" fmla="*/ 817124 h 1186775"/>
              <a:gd name="connsiteX14" fmla="*/ 1118681 w 1118681"/>
              <a:gd name="connsiteY14" fmla="*/ 680936 h 1186775"/>
              <a:gd name="connsiteX15" fmla="*/ 1099226 w 1118681"/>
              <a:gd name="connsiteY15" fmla="*/ 593387 h 1186775"/>
              <a:gd name="connsiteX16" fmla="*/ 1050588 w 1118681"/>
              <a:gd name="connsiteY16" fmla="*/ 476656 h 1186775"/>
              <a:gd name="connsiteX17" fmla="*/ 933856 w 1118681"/>
              <a:gd name="connsiteY17" fmla="*/ 282102 h 1186775"/>
              <a:gd name="connsiteX18" fmla="*/ 729575 w 1118681"/>
              <a:gd name="connsiteY18" fmla="*/ 165370 h 1186775"/>
              <a:gd name="connsiteX19" fmla="*/ 622571 w 1118681"/>
              <a:gd name="connsiteY19" fmla="*/ 48638 h 1186775"/>
              <a:gd name="connsiteX20" fmla="*/ 486383 w 1118681"/>
              <a:gd name="connsiteY20" fmla="*/ 0 h 1186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118681" h="1186775">
                <a:moveTo>
                  <a:pt x="486383" y="0"/>
                </a:moveTo>
                <a:lnTo>
                  <a:pt x="194554" y="145915"/>
                </a:lnTo>
                <a:lnTo>
                  <a:pt x="0" y="350196"/>
                </a:lnTo>
                <a:cubicBezTo>
                  <a:pt x="3243" y="402077"/>
                  <a:pt x="4799" y="454090"/>
                  <a:pt x="9728" y="505838"/>
                </a:cubicBezTo>
                <a:cubicBezTo>
                  <a:pt x="11296" y="522298"/>
                  <a:pt x="15446" y="538437"/>
                  <a:pt x="19456" y="554477"/>
                </a:cubicBezTo>
                <a:cubicBezTo>
                  <a:pt x="21943" y="564425"/>
                  <a:pt x="29183" y="583660"/>
                  <a:pt x="29183" y="583660"/>
                </a:cubicBezTo>
                <a:lnTo>
                  <a:pt x="48639" y="680936"/>
                </a:lnTo>
                <a:lnTo>
                  <a:pt x="48639" y="778213"/>
                </a:lnTo>
                <a:lnTo>
                  <a:pt x="48639" y="778213"/>
                </a:lnTo>
                <a:lnTo>
                  <a:pt x="68094" y="1089498"/>
                </a:lnTo>
                <a:lnTo>
                  <a:pt x="369651" y="1089498"/>
                </a:lnTo>
                <a:lnTo>
                  <a:pt x="787941" y="1186775"/>
                </a:lnTo>
                <a:lnTo>
                  <a:pt x="943583" y="1011677"/>
                </a:lnTo>
                <a:lnTo>
                  <a:pt x="1060315" y="817124"/>
                </a:lnTo>
                <a:lnTo>
                  <a:pt x="1118681" y="680936"/>
                </a:lnTo>
                <a:lnTo>
                  <a:pt x="1099226" y="593387"/>
                </a:lnTo>
                <a:lnTo>
                  <a:pt x="1050588" y="476656"/>
                </a:lnTo>
                <a:lnTo>
                  <a:pt x="933856" y="282102"/>
                </a:lnTo>
                <a:lnTo>
                  <a:pt x="729575" y="165370"/>
                </a:lnTo>
                <a:lnTo>
                  <a:pt x="622571" y="48638"/>
                </a:lnTo>
                <a:lnTo>
                  <a:pt x="486383" y="0"/>
                </a:lnTo>
                <a:close/>
              </a:path>
            </a:pathLst>
          </a:custGeom>
          <a:solidFill>
            <a:srgbClr val="FFF909">
              <a:alpha val="60000"/>
            </a:srgbClr>
          </a:solidFill>
          <a:ln w="12700">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12" name="Forma libre 11"/>
          <p:cNvSpPr/>
          <p:nvPr/>
        </p:nvSpPr>
        <p:spPr>
          <a:xfrm>
            <a:off x="905705" y="1824169"/>
            <a:ext cx="2351345" cy="3247856"/>
          </a:xfrm>
          <a:custGeom>
            <a:avLst/>
            <a:gdLst>
              <a:gd name="connsiteX0" fmla="*/ 340468 w 2247089"/>
              <a:gd name="connsiteY0" fmla="*/ 0 h 3190672"/>
              <a:gd name="connsiteX1" fmla="*/ 603114 w 2247089"/>
              <a:gd name="connsiteY1" fmla="*/ 0 h 3190672"/>
              <a:gd name="connsiteX2" fmla="*/ 963038 w 2247089"/>
              <a:gd name="connsiteY2" fmla="*/ 145915 h 3190672"/>
              <a:gd name="connsiteX3" fmla="*/ 1196502 w 2247089"/>
              <a:gd name="connsiteY3" fmla="*/ 223736 h 3190672"/>
              <a:gd name="connsiteX4" fmla="*/ 1517514 w 2247089"/>
              <a:gd name="connsiteY4" fmla="*/ 525293 h 3190672"/>
              <a:gd name="connsiteX5" fmla="*/ 1556425 w 2247089"/>
              <a:gd name="connsiteY5" fmla="*/ 622570 h 3190672"/>
              <a:gd name="connsiteX6" fmla="*/ 1245140 w 2247089"/>
              <a:gd name="connsiteY6" fmla="*/ 826851 h 3190672"/>
              <a:gd name="connsiteX7" fmla="*/ 1070042 w 2247089"/>
              <a:gd name="connsiteY7" fmla="*/ 943583 h 3190672"/>
              <a:gd name="connsiteX8" fmla="*/ 1031131 w 2247089"/>
              <a:gd name="connsiteY8" fmla="*/ 1196502 h 3190672"/>
              <a:gd name="connsiteX9" fmla="*/ 1060314 w 2247089"/>
              <a:gd name="connsiteY9" fmla="*/ 1566153 h 3190672"/>
              <a:gd name="connsiteX10" fmla="*/ 1206229 w 2247089"/>
              <a:gd name="connsiteY10" fmla="*/ 1848255 h 3190672"/>
              <a:gd name="connsiteX11" fmla="*/ 1361872 w 2247089"/>
              <a:gd name="connsiteY11" fmla="*/ 1935804 h 3190672"/>
              <a:gd name="connsiteX12" fmla="*/ 1809344 w 2247089"/>
              <a:gd name="connsiteY12" fmla="*/ 2033081 h 3190672"/>
              <a:gd name="connsiteX13" fmla="*/ 1945531 w 2247089"/>
              <a:gd name="connsiteY13" fmla="*/ 2062264 h 3190672"/>
              <a:gd name="connsiteX14" fmla="*/ 1974714 w 2247089"/>
              <a:gd name="connsiteY14" fmla="*/ 2266544 h 3190672"/>
              <a:gd name="connsiteX15" fmla="*/ 2169268 w 2247089"/>
              <a:gd name="connsiteY15" fmla="*/ 2354093 h 3190672"/>
              <a:gd name="connsiteX16" fmla="*/ 2247089 w 2247089"/>
              <a:gd name="connsiteY16" fmla="*/ 2509736 h 3190672"/>
              <a:gd name="connsiteX17" fmla="*/ 2227634 w 2247089"/>
              <a:gd name="connsiteY17" fmla="*/ 2684834 h 3190672"/>
              <a:gd name="connsiteX18" fmla="*/ 2101174 w 2247089"/>
              <a:gd name="connsiteY18" fmla="*/ 2986391 h 3190672"/>
              <a:gd name="connsiteX19" fmla="*/ 2052536 w 2247089"/>
              <a:gd name="connsiteY19" fmla="*/ 3142034 h 3190672"/>
              <a:gd name="connsiteX20" fmla="*/ 1809344 w 2247089"/>
              <a:gd name="connsiteY20" fmla="*/ 3190672 h 3190672"/>
              <a:gd name="connsiteX21" fmla="*/ 1527242 w 2247089"/>
              <a:gd name="connsiteY21" fmla="*/ 3073940 h 3190672"/>
              <a:gd name="connsiteX22" fmla="*/ 1439693 w 2247089"/>
              <a:gd name="connsiteY22" fmla="*/ 2966936 h 3190672"/>
              <a:gd name="connsiteX23" fmla="*/ 1186774 w 2247089"/>
              <a:gd name="connsiteY23" fmla="*/ 2675106 h 3190672"/>
              <a:gd name="connsiteX24" fmla="*/ 1050587 w 2247089"/>
              <a:gd name="connsiteY24" fmla="*/ 2519464 h 3190672"/>
              <a:gd name="connsiteX25" fmla="*/ 856034 w 2247089"/>
              <a:gd name="connsiteY25" fmla="*/ 2451370 h 3190672"/>
              <a:gd name="connsiteX26" fmla="*/ 690663 w 2247089"/>
              <a:gd name="connsiteY26" fmla="*/ 2324910 h 3190672"/>
              <a:gd name="connsiteX27" fmla="*/ 729574 w 2247089"/>
              <a:gd name="connsiteY27" fmla="*/ 2033081 h 3190672"/>
              <a:gd name="connsiteX28" fmla="*/ 671208 w 2247089"/>
              <a:gd name="connsiteY28" fmla="*/ 1712068 h 3190672"/>
              <a:gd name="connsiteX29" fmla="*/ 486383 w 2247089"/>
              <a:gd name="connsiteY29" fmla="*/ 1498059 h 3190672"/>
              <a:gd name="connsiteX30" fmla="*/ 233463 w 2247089"/>
              <a:gd name="connsiteY30" fmla="*/ 1332689 h 3190672"/>
              <a:gd name="connsiteX31" fmla="*/ 87548 w 2247089"/>
              <a:gd name="connsiteY31" fmla="*/ 1128408 h 3190672"/>
              <a:gd name="connsiteX32" fmla="*/ 38910 w 2247089"/>
              <a:gd name="connsiteY32" fmla="*/ 914400 h 3190672"/>
              <a:gd name="connsiteX33" fmla="*/ 0 w 2247089"/>
              <a:gd name="connsiteY33" fmla="*/ 787940 h 3190672"/>
              <a:gd name="connsiteX34" fmla="*/ 58365 w 2247089"/>
              <a:gd name="connsiteY34" fmla="*/ 632298 h 3190672"/>
              <a:gd name="connsiteX35" fmla="*/ 87548 w 2247089"/>
              <a:gd name="connsiteY35" fmla="*/ 428017 h 3190672"/>
              <a:gd name="connsiteX36" fmla="*/ 116731 w 2247089"/>
              <a:gd name="connsiteY36" fmla="*/ 291829 h 3190672"/>
              <a:gd name="connsiteX37" fmla="*/ 223736 w 2247089"/>
              <a:gd name="connsiteY37" fmla="*/ 136187 h 3190672"/>
              <a:gd name="connsiteX38" fmla="*/ 340468 w 2247089"/>
              <a:gd name="connsiteY38" fmla="*/ 0 h 3190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2247089" h="3190672">
                <a:moveTo>
                  <a:pt x="340468" y="0"/>
                </a:moveTo>
                <a:lnTo>
                  <a:pt x="603114" y="0"/>
                </a:lnTo>
                <a:lnTo>
                  <a:pt x="963038" y="145915"/>
                </a:lnTo>
                <a:lnTo>
                  <a:pt x="1196502" y="223736"/>
                </a:lnTo>
                <a:lnTo>
                  <a:pt x="1517514" y="525293"/>
                </a:lnTo>
                <a:lnTo>
                  <a:pt x="1556425" y="622570"/>
                </a:lnTo>
                <a:lnTo>
                  <a:pt x="1245140" y="826851"/>
                </a:lnTo>
                <a:lnTo>
                  <a:pt x="1070042" y="943583"/>
                </a:lnTo>
                <a:lnTo>
                  <a:pt x="1031131" y="1196502"/>
                </a:lnTo>
                <a:lnTo>
                  <a:pt x="1060314" y="1566153"/>
                </a:lnTo>
                <a:lnTo>
                  <a:pt x="1206229" y="1848255"/>
                </a:lnTo>
                <a:lnTo>
                  <a:pt x="1361872" y="1935804"/>
                </a:lnTo>
                <a:lnTo>
                  <a:pt x="1809344" y="2033081"/>
                </a:lnTo>
                <a:lnTo>
                  <a:pt x="1945531" y="2062264"/>
                </a:lnTo>
                <a:lnTo>
                  <a:pt x="1974714" y="2266544"/>
                </a:lnTo>
                <a:lnTo>
                  <a:pt x="2169268" y="2354093"/>
                </a:lnTo>
                <a:lnTo>
                  <a:pt x="2247089" y="2509736"/>
                </a:lnTo>
                <a:lnTo>
                  <a:pt x="2227634" y="2684834"/>
                </a:lnTo>
                <a:lnTo>
                  <a:pt x="2101174" y="2986391"/>
                </a:lnTo>
                <a:lnTo>
                  <a:pt x="2052536" y="3142034"/>
                </a:lnTo>
                <a:lnTo>
                  <a:pt x="1809344" y="3190672"/>
                </a:lnTo>
                <a:lnTo>
                  <a:pt x="1527242" y="3073940"/>
                </a:lnTo>
                <a:lnTo>
                  <a:pt x="1439693" y="2966936"/>
                </a:lnTo>
                <a:lnTo>
                  <a:pt x="1186774" y="2675106"/>
                </a:lnTo>
                <a:lnTo>
                  <a:pt x="1050587" y="2519464"/>
                </a:lnTo>
                <a:lnTo>
                  <a:pt x="856034" y="2451370"/>
                </a:lnTo>
                <a:lnTo>
                  <a:pt x="690663" y="2324910"/>
                </a:lnTo>
                <a:lnTo>
                  <a:pt x="729574" y="2033081"/>
                </a:lnTo>
                <a:lnTo>
                  <a:pt x="671208" y="1712068"/>
                </a:lnTo>
                <a:lnTo>
                  <a:pt x="486383" y="1498059"/>
                </a:lnTo>
                <a:lnTo>
                  <a:pt x="233463" y="1332689"/>
                </a:lnTo>
                <a:lnTo>
                  <a:pt x="87548" y="1128408"/>
                </a:lnTo>
                <a:lnTo>
                  <a:pt x="38910" y="914400"/>
                </a:lnTo>
                <a:lnTo>
                  <a:pt x="0" y="787940"/>
                </a:lnTo>
                <a:lnTo>
                  <a:pt x="58365" y="632298"/>
                </a:lnTo>
                <a:lnTo>
                  <a:pt x="87548" y="428017"/>
                </a:lnTo>
                <a:lnTo>
                  <a:pt x="116731" y="291829"/>
                </a:lnTo>
                <a:lnTo>
                  <a:pt x="223736" y="136187"/>
                </a:lnTo>
                <a:lnTo>
                  <a:pt x="340468" y="0"/>
                </a:lnTo>
                <a:close/>
              </a:path>
            </a:pathLst>
          </a:custGeom>
          <a:solidFill>
            <a:schemeClr val="accent1">
              <a:alpha val="60000"/>
            </a:schemeClr>
          </a:solidFill>
          <a:ln w="12700">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13" name="Título 1"/>
          <p:cNvSpPr>
            <a:spLocks noGrp="1"/>
          </p:cNvSpPr>
          <p:nvPr>
            <p:ph type="title"/>
          </p:nvPr>
        </p:nvSpPr>
        <p:spPr>
          <a:xfrm>
            <a:off x="4067944" y="332656"/>
            <a:ext cx="4618856" cy="864096"/>
          </a:xfrm>
        </p:spPr>
        <p:txBody>
          <a:bodyPr/>
          <a:lstStyle/>
          <a:p>
            <a:r>
              <a:rPr lang="es-MX" dirty="0"/>
              <a:t>Sub Zonas de Exportación</a:t>
            </a:r>
          </a:p>
        </p:txBody>
      </p:sp>
      <p:sp>
        <p:nvSpPr>
          <p:cNvPr id="14" name="CuadroTexto 13"/>
          <p:cNvSpPr txBox="1"/>
          <p:nvPr/>
        </p:nvSpPr>
        <p:spPr>
          <a:xfrm>
            <a:off x="6516216" y="1546108"/>
            <a:ext cx="1944216" cy="369332"/>
          </a:xfrm>
          <a:prstGeom prst="rect">
            <a:avLst/>
          </a:prstGeom>
          <a:noFill/>
        </p:spPr>
        <p:txBody>
          <a:bodyPr wrap="square" rtlCol="0">
            <a:spAutoFit/>
          </a:bodyPr>
          <a:lstStyle/>
          <a:p>
            <a:r>
              <a:rPr lang="es-MX" dirty="0"/>
              <a:t>Noreste</a:t>
            </a:r>
          </a:p>
        </p:txBody>
      </p:sp>
      <p:pic>
        <p:nvPicPr>
          <p:cNvPr id="15" name="Imagen 14"/>
          <p:cNvPicPr>
            <a:picLocks noChangeAspect="1"/>
          </p:cNvPicPr>
          <p:nvPr/>
        </p:nvPicPr>
        <p:blipFill>
          <a:blip r:embed="rId2"/>
          <a:stretch>
            <a:fillRect/>
          </a:stretch>
        </p:blipFill>
        <p:spPr>
          <a:xfrm>
            <a:off x="6752602" y="4740809"/>
            <a:ext cx="1853658" cy="1260947"/>
          </a:xfrm>
          <a:prstGeom prst="rect">
            <a:avLst/>
          </a:prstGeom>
        </p:spPr>
      </p:pic>
    </p:spTree>
    <p:extLst>
      <p:ext uri="{BB962C8B-B14F-4D97-AF65-F5344CB8AC3E}">
        <p14:creationId xmlns:p14="http://schemas.microsoft.com/office/powerpoint/2010/main" val="2935934846"/>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p:cNvPicPr>
            <a:picLocks noChangeAspect="1"/>
          </p:cNvPicPr>
          <p:nvPr/>
        </p:nvPicPr>
        <p:blipFill>
          <a:blip r:embed="rId2"/>
          <a:stretch>
            <a:fillRect/>
          </a:stretch>
        </p:blipFill>
        <p:spPr>
          <a:xfrm>
            <a:off x="6752602" y="4740809"/>
            <a:ext cx="1853658" cy="1260947"/>
          </a:xfrm>
          <a:prstGeom prst="rect">
            <a:avLst/>
          </a:prstGeom>
        </p:spPr>
      </p:pic>
      <p:sp>
        <p:nvSpPr>
          <p:cNvPr id="6" name="Freeform 15"/>
          <p:cNvSpPr>
            <a:spLocks/>
          </p:cNvSpPr>
          <p:nvPr/>
        </p:nvSpPr>
        <p:spPr bwMode="auto">
          <a:xfrm>
            <a:off x="755576" y="1628800"/>
            <a:ext cx="4824536" cy="3960440"/>
          </a:xfrm>
          <a:custGeom>
            <a:avLst/>
            <a:gdLst>
              <a:gd name="T0" fmla="*/ 2147483647 w 1145"/>
              <a:gd name="T1" fmla="*/ 2147483647 h 1022"/>
              <a:gd name="T2" fmla="*/ 2147483647 w 1145"/>
              <a:gd name="T3" fmla="*/ 2147483647 h 1022"/>
              <a:gd name="T4" fmla="*/ 2147483647 w 1145"/>
              <a:gd name="T5" fmla="*/ 2147483647 h 1022"/>
              <a:gd name="T6" fmla="*/ 2147483647 w 1145"/>
              <a:gd name="T7" fmla="*/ 2147483647 h 1022"/>
              <a:gd name="T8" fmla="*/ 2147483647 w 1145"/>
              <a:gd name="T9" fmla="*/ 2147483647 h 1022"/>
              <a:gd name="T10" fmla="*/ 2147483647 w 1145"/>
              <a:gd name="T11" fmla="*/ 2147483647 h 1022"/>
              <a:gd name="T12" fmla="*/ 2147483647 w 1145"/>
              <a:gd name="T13" fmla="*/ 2147483647 h 1022"/>
              <a:gd name="T14" fmla="*/ 2147483647 w 1145"/>
              <a:gd name="T15" fmla="*/ 0 h 1022"/>
              <a:gd name="T16" fmla="*/ 2147483647 w 1145"/>
              <a:gd name="T17" fmla="*/ 0 h 1022"/>
              <a:gd name="T18" fmla="*/ 2147483647 w 1145"/>
              <a:gd name="T19" fmla="*/ 2147483647 h 1022"/>
              <a:gd name="T20" fmla="*/ 2147483647 w 1145"/>
              <a:gd name="T21" fmla="*/ 2147483647 h 1022"/>
              <a:gd name="T22" fmla="*/ 2147483647 w 1145"/>
              <a:gd name="T23" fmla="*/ 2147483647 h 1022"/>
              <a:gd name="T24" fmla="*/ 2147483647 w 1145"/>
              <a:gd name="T25" fmla="*/ 2147483647 h 1022"/>
              <a:gd name="T26" fmla="*/ 2147483647 w 1145"/>
              <a:gd name="T27" fmla="*/ 2147483647 h 1022"/>
              <a:gd name="T28" fmla="*/ 2147483647 w 1145"/>
              <a:gd name="T29" fmla="*/ 2147483647 h 1022"/>
              <a:gd name="T30" fmla="*/ 2147483647 w 1145"/>
              <a:gd name="T31" fmla="*/ 2147483647 h 1022"/>
              <a:gd name="T32" fmla="*/ 2147483647 w 1145"/>
              <a:gd name="T33" fmla="*/ 2147483647 h 1022"/>
              <a:gd name="T34" fmla="*/ 2147483647 w 1145"/>
              <a:gd name="T35" fmla="*/ 2147483647 h 1022"/>
              <a:gd name="T36" fmla="*/ 2147483647 w 1145"/>
              <a:gd name="T37" fmla="*/ 2147483647 h 1022"/>
              <a:gd name="T38" fmla="*/ 2147483647 w 1145"/>
              <a:gd name="T39" fmla="*/ 2147483647 h 1022"/>
              <a:gd name="T40" fmla="*/ 2147483647 w 1145"/>
              <a:gd name="T41" fmla="*/ 2147483647 h 1022"/>
              <a:gd name="T42" fmla="*/ 2147483647 w 1145"/>
              <a:gd name="T43" fmla="*/ 2147483647 h 1022"/>
              <a:gd name="T44" fmla="*/ 2147483647 w 1145"/>
              <a:gd name="T45" fmla="*/ 2147483647 h 1022"/>
              <a:gd name="T46" fmla="*/ 2147483647 w 1145"/>
              <a:gd name="T47" fmla="*/ 2147483647 h 1022"/>
              <a:gd name="T48" fmla="*/ 2147483647 w 1145"/>
              <a:gd name="T49" fmla="*/ 2147483647 h 1022"/>
              <a:gd name="T50" fmla="*/ 2147483647 w 1145"/>
              <a:gd name="T51" fmla="*/ 2147483647 h 1022"/>
              <a:gd name="T52" fmla="*/ 2147483647 w 1145"/>
              <a:gd name="T53" fmla="*/ 2147483647 h 1022"/>
              <a:gd name="T54" fmla="*/ 2147483647 w 1145"/>
              <a:gd name="T55" fmla="*/ 2147483647 h 1022"/>
              <a:gd name="T56" fmla="*/ 2147483647 w 1145"/>
              <a:gd name="T57" fmla="*/ 2147483647 h 1022"/>
              <a:gd name="T58" fmla="*/ 2147483647 w 1145"/>
              <a:gd name="T59" fmla="*/ 2147483647 h 1022"/>
              <a:gd name="T60" fmla="*/ 2147483647 w 1145"/>
              <a:gd name="T61" fmla="*/ 2147483647 h 1022"/>
              <a:gd name="T62" fmla="*/ 2147483647 w 1145"/>
              <a:gd name="T63" fmla="*/ 2147483647 h 1022"/>
              <a:gd name="T64" fmla="*/ 2147483647 w 1145"/>
              <a:gd name="T65" fmla="*/ 2147483647 h 1022"/>
              <a:gd name="T66" fmla="*/ 2147483647 w 1145"/>
              <a:gd name="T67" fmla="*/ 2147483647 h 1022"/>
              <a:gd name="T68" fmla="*/ 2147483647 w 1145"/>
              <a:gd name="T69" fmla="*/ 2147483647 h 1022"/>
              <a:gd name="T70" fmla="*/ 2147483647 w 1145"/>
              <a:gd name="T71" fmla="*/ 2147483647 h 1022"/>
              <a:gd name="T72" fmla="*/ 2147483647 w 1145"/>
              <a:gd name="T73" fmla="*/ 2147483647 h 1022"/>
              <a:gd name="T74" fmla="*/ 2147483647 w 1145"/>
              <a:gd name="T75" fmla="*/ 2147483647 h 1022"/>
              <a:gd name="T76" fmla="*/ 2147483647 w 1145"/>
              <a:gd name="T77" fmla="*/ 2147483647 h 1022"/>
              <a:gd name="T78" fmla="*/ 2147483647 w 1145"/>
              <a:gd name="T79" fmla="*/ 2147483647 h 1022"/>
              <a:gd name="T80" fmla="*/ 2147483647 w 1145"/>
              <a:gd name="T81" fmla="*/ 2147483647 h 1022"/>
              <a:gd name="T82" fmla="*/ 2147483647 w 1145"/>
              <a:gd name="T83" fmla="*/ 2147483647 h 1022"/>
              <a:gd name="T84" fmla="*/ 2147483647 w 1145"/>
              <a:gd name="T85" fmla="*/ 2147483647 h 1022"/>
              <a:gd name="T86" fmla="*/ 0 w 1145"/>
              <a:gd name="T87" fmla="*/ 2147483647 h 1022"/>
              <a:gd name="T88" fmla="*/ 2147483647 w 1145"/>
              <a:gd name="T89" fmla="*/ 2147483647 h 1022"/>
              <a:gd name="T90" fmla="*/ 2147483647 w 1145"/>
              <a:gd name="T91" fmla="*/ 2147483647 h 1022"/>
              <a:gd name="T92" fmla="*/ 2147483647 w 1145"/>
              <a:gd name="T93" fmla="*/ 2147483647 h 1022"/>
              <a:gd name="T94" fmla="*/ 2147483647 w 1145"/>
              <a:gd name="T95" fmla="*/ 2147483647 h 1022"/>
              <a:gd name="T96" fmla="*/ 2147483647 w 1145"/>
              <a:gd name="T97" fmla="*/ 2147483647 h 1022"/>
              <a:gd name="T98" fmla="*/ 2147483647 w 1145"/>
              <a:gd name="T99" fmla="*/ 2147483647 h 1022"/>
              <a:gd name="T100" fmla="*/ 2147483647 w 1145"/>
              <a:gd name="T101" fmla="*/ 2147483647 h 1022"/>
              <a:gd name="T102" fmla="*/ 2147483647 w 1145"/>
              <a:gd name="T103" fmla="*/ 2147483647 h 1022"/>
              <a:gd name="T104" fmla="*/ 2147483647 w 1145"/>
              <a:gd name="T105" fmla="*/ 2147483647 h 102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145"/>
              <a:gd name="T160" fmla="*/ 0 h 1022"/>
              <a:gd name="T161" fmla="*/ 1145 w 1145"/>
              <a:gd name="T162" fmla="*/ 1022 h 102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145" h="1022">
                <a:moveTo>
                  <a:pt x="50" y="288"/>
                </a:moveTo>
                <a:lnTo>
                  <a:pt x="180" y="230"/>
                </a:lnTo>
                <a:lnTo>
                  <a:pt x="381" y="331"/>
                </a:lnTo>
                <a:lnTo>
                  <a:pt x="475" y="288"/>
                </a:lnTo>
                <a:lnTo>
                  <a:pt x="489" y="245"/>
                </a:lnTo>
                <a:lnTo>
                  <a:pt x="518" y="115"/>
                </a:lnTo>
                <a:lnTo>
                  <a:pt x="525" y="8"/>
                </a:lnTo>
                <a:lnTo>
                  <a:pt x="525" y="0"/>
                </a:lnTo>
                <a:lnTo>
                  <a:pt x="583" y="0"/>
                </a:lnTo>
                <a:lnTo>
                  <a:pt x="762" y="87"/>
                </a:lnTo>
                <a:lnTo>
                  <a:pt x="784" y="94"/>
                </a:lnTo>
                <a:lnTo>
                  <a:pt x="827" y="195"/>
                </a:lnTo>
                <a:lnTo>
                  <a:pt x="885" y="288"/>
                </a:lnTo>
                <a:lnTo>
                  <a:pt x="949" y="360"/>
                </a:lnTo>
                <a:lnTo>
                  <a:pt x="1007" y="381"/>
                </a:lnTo>
                <a:lnTo>
                  <a:pt x="1007" y="475"/>
                </a:lnTo>
                <a:lnTo>
                  <a:pt x="1108" y="496"/>
                </a:lnTo>
                <a:lnTo>
                  <a:pt x="1144" y="540"/>
                </a:lnTo>
                <a:lnTo>
                  <a:pt x="899" y="669"/>
                </a:lnTo>
                <a:lnTo>
                  <a:pt x="899" y="726"/>
                </a:lnTo>
                <a:lnTo>
                  <a:pt x="798" y="798"/>
                </a:lnTo>
                <a:lnTo>
                  <a:pt x="719" y="813"/>
                </a:lnTo>
                <a:lnTo>
                  <a:pt x="568" y="884"/>
                </a:lnTo>
                <a:lnTo>
                  <a:pt x="518" y="1021"/>
                </a:lnTo>
                <a:lnTo>
                  <a:pt x="475" y="1021"/>
                </a:lnTo>
                <a:lnTo>
                  <a:pt x="446" y="985"/>
                </a:lnTo>
                <a:lnTo>
                  <a:pt x="403" y="985"/>
                </a:lnTo>
                <a:lnTo>
                  <a:pt x="374" y="956"/>
                </a:lnTo>
                <a:lnTo>
                  <a:pt x="345" y="935"/>
                </a:lnTo>
                <a:lnTo>
                  <a:pt x="338" y="928"/>
                </a:lnTo>
                <a:lnTo>
                  <a:pt x="324" y="928"/>
                </a:lnTo>
                <a:lnTo>
                  <a:pt x="309" y="870"/>
                </a:lnTo>
                <a:lnTo>
                  <a:pt x="288" y="849"/>
                </a:lnTo>
                <a:lnTo>
                  <a:pt x="237" y="834"/>
                </a:lnTo>
                <a:lnTo>
                  <a:pt x="230" y="834"/>
                </a:lnTo>
                <a:lnTo>
                  <a:pt x="223" y="827"/>
                </a:lnTo>
                <a:lnTo>
                  <a:pt x="180" y="834"/>
                </a:lnTo>
                <a:lnTo>
                  <a:pt x="122" y="834"/>
                </a:lnTo>
                <a:lnTo>
                  <a:pt x="108" y="805"/>
                </a:lnTo>
                <a:lnTo>
                  <a:pt x="79" y="762"/>
                </a:lnTo>
                <a:lnTo>
                  <a:pt x="79" y="726"/>
                </a:lnTo>
                <a:lnTo>
                  <a:pt x="29" y="683"/>
                </a:lnTo>
                <a:lnTo>
                  <a:pt x="7" y="626"/>
                </a:lnTo>
                <a:lnTo>
                  <a:pt x="0" y="619"/>
                </a:lnTo>
                <a:lnTo>
                  <a:pt x="50" y="583"/>
                </a:lnTo>
                <a:lnTo>
                  <a:pt x="57" y="568"/>
                </a:lnTo>
                <a:lnTo>
                  <a:pt x="108" y="532"/>
                </a:lnTo>
                <a:lnTo>
                  <a:pt x="108" y="460"/>
                </a:lnTo>
                <a:lnTo>
                  <a:pt x="57" y="396"/>
                </a:lnTo>
                <a:lnTo>
                  <a:pt x="50" y="331"/>
                </a:lnTo>
                <a:lnTo>
                  <a:pt x="57" y="353"/>
                </a:lnTo>
                <a:lnTo>
                  <a:pt x="65" y="288"/>
                </a:lnTo>
                <a:lnTo>
                  <a:pt x="50" y="288"/>
                </a:lnTo>
              </a:path>
            </a:pathLst>
          </a:custGeom>
          <a:gradFill rotWithShape="0">
            <a:gsLst>
              <a:gs pos="0">
                <a:schemeClr val="bg1"/>
              </a:gs>
              <a:gs pos="0">
                <a:srgbClr val="F0AADF"/>
              </a:gs>
            </a:gsLst>
            <a:path path="rect">
              <a:fillToRect l="50000" t="50000" r="50000" b="50000"/>
            </a:path>
          </a:gradFill>
          <a:ln w="9525">
            <a:miter lim="800000"/>
            <a:headEnd/>
            <a:tailEnd/>
          </a:ln>
          <a:scene3d>
            <a:camera prst="legacyObliqueTopRight"/>
            <a:lightRig rig="legacyFlat3" dir="b"/>
          </a:scene3d>
          <a:sp3d extrusionH="254000" prstMaterial="legacyMatte">
            <a:bevelT w="13500" h="13500" prst="angle"/>
            <a:bevelB w="13500" h="13500" prst="angle"/>
            <a:extrusionClr>
              <a:srgbClr val="FD27C5"/>
            </a:extrusionClr>
          </a:sp3d>
        </p:spPr>
        <p:txBody>
          <a:bodyPr>
            <a:flatTx/>
          </a:bodyPr>
          <a:lstStyle/>
          <a:p>
            <a:endParaRPr lang="es-MX"/>
          </a:p>
        </p:txBody>
      </p:sp>
      <p:sp>
        <p:nvSpPr>
          <p:cNvPr id="7" name="Forma libre 6"/>
          <p:cNvSpPr/>
          <p:nvPr/>
        </p:nvSpPr>
        <p:spPr>
          <a:xfrm>
            <a:off x="2169268" y="4795736"/>
            <a:ext cx="963038" cy="700392"/>
          </a:xfrm>
          <a:custGeom>
            <a:avLst/>
            <a:gdLst>
              <a:gd name="connsiteX0" fmla="*/ 0 w 963038"/>
              <a:gd name="connsiteY0" fmla="*/ 243192 h 700392"/>
              <a:gd name="connsiteX1" fmla="*/ 116732 w 963038"/>
              <a:gd name="connsiteY1" fmla="*/ 428017 h 700392"/>
              <a:gd name="connsiteX2" fmla="*/ 311285 w 963038"/>
              <a:gd name="connsiteY2" fmla="*/ 476655 h 700392"/>
              <a:gd name="connsiteX3" fmla="*/ 505838 w 963038"/>
              <a:gd name="connsiteY3" fmla="*/ 554477 h 700392"/>
              <a:gd name="connsiteX4" fmla="*/ 622570 w 963038"/>
              <a:gd name="connsiteY4" fmla="*/ 700392 h 700392"/>
              <a:gd name="connsiteX5" fmla="*/ 836579 w 963038"/>
              <a:gd name="connsiteY5" fmla="*/ 544749 h 700392"/>
              <a:gd name="connsiteX6" fmla="*/ 914400 w 963038"/>
              <a:gd name="connsiteY6" fmla="*/ 340468 h 700392"/>
              <a:gd name="connsiteX7" fmla="*/ 963038 w 963038"/>
              <a:gd name="connsiteY7" fmla="*/ 165370 h 700392"/>
              <a:gd name="connsiteX8" fmla="*/ 778213 w 963038"/>
              <a:gd name="connsiteY8" fmla="*/ 29183 h 700392"/>
              <a:gd name="connsiteX9" fmla="*/ 408562 w 963038"/>
              <a:gd name="connsiteY9" fmla="*/ 0 h 700392"/>
              <a:gd name="connsiteX10" fmla="*/ 145915 w 963038"/>
              <a:gd name="connsiteY10" fmla="*/ 38911 h 700392"/>
              <a:gd name="connsiteX11" fmla="*/ 0 w 963038"/>
              <a:gd name="connsiteY11" fmla="*/ 243192 h 700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63038" h="700392">
                <a:moveTo>
                  <a:pt x="0" y="243192"/>
                </a:moveTo>
                <a:lnTo>
                  <a:pt x="116732" y="428017"/>
                </a:lnTo>
                <a:lnTo>
                  <a:pt x="311285" y="476655"/>
                </a:lnTo>
                <a:lnTo>
                  <a:pt x="505838" y="554477"/>
                </a:lnTo>
                <a:lnTo>
                  <a:pt x="622570" y="700392"/>
                </a:lnTo>
                <a:lnTo>
                  <a:pt x="836579" y="544749"/>
                </a:lnTo>
                <a:lnTo>
                  <a:pt x="914400" y="340468"/>
                </a:lnTo>
                <a:lnTo>
                  <a:pt x="963038" y="165370"/>
                </a:lnTo>
                <a:lnTo>
                  <a:pt x="778213" y="29183"/>
                </a:lnTo>
                <a:lnTo>
                  <a:pt x="408562" y="0"/>
                </a:lnTo>
                <a:lnTo>
                  <a:pt x="145915" y="38911"/>
                </a:lnTo>
                <a:lnTo>
                  <a:pt x="0" y="243192"/>
                </a:lnTo>
                <a:close/>
              </a:path>
            </a:pathLst>
          </a:custGeom>
          <a:solidFill>
            <a:schemeClr val="accent6">
              <a:alpha val="60000"/>
            </a:schemeClr>
          </a:solidFill>
          <a:ln w="12700">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8" name="Forma libre 7"/>
          <p:cNvSpPr/>
          <p:nvPr/>
        </p:nvSpPr>
        <p:spPr>
          <a:xfrm>
            <a:off x="1157591" y="4056434"/>
            <a:ext cx="972766" cy="807396"/>
          </a:xfrm>
          <a:custGeom>
            <a:avLst/>
            <a:gdLst>
              <a:gd name="connsiteX0" fmla="*/ 145915 w 972766"/>
              <a:gd name="connsiteY0" fmla="*/ 0 h 807396"/>
              <a:gd name="connsiteX1" fmla="*/ 9728 w 972766"/>
              <a:gd name="connsiteY1" fmla="*/ 282102 h 807396"/>
              <a:gd name="connsiteX2" fmla="*/ 0 w 972766"/>
              <a:gd name="connsiteY2" fmla="*/ 564204 h 807396"/>
              <a:gd name="connsiteX3" fmla="*/ 97277 w 972766"/>
              <a:gd name="connsiteY3" fmla="*/ 690664 h 807396"/>
              <a:gd name="connsiteX4" fmla="*/ 457200 w 972766"/>
              <a:gd name="connsiteY4" fmla="*/ 642026 h 807396"/>
              <a:gd name="connsiteX5" fmla="*/ 622571 w 972766"/>
              <a:gd name="connsiteY5" fmla="*/ 710119 h 807396"/>
              <a:gd name="connsiteX6" fmla="*/ 787941 w 972766"/>
              <a:gd name="connsiteY6" fmla="*/ 807396 h 807396"/>
              <a:gd name="connsiteX7" fmla="*/ 933856 w 972766"/>
              <a:gd name="connsiteY7" fmla="*/ 719847 h 807396"/>
              <a:gd name="connsiteX8" fmla="*/ 972766 w 972766"/>
              <a:gd name="connsiteY8" fmla="*/ 564204 h 807396"/>
              <a:gd name="connsiteX9" fmla="*/ 953311 w 972766"/>
              <a:gd name="connsiteY9" fmla="*/ 408562 h 807396"/>
              <a:gd name="connsiteX10" fmla="*/ 749030 w 972766"/>
              <a:gd name="connsiteY10" fmla="*/ 243192 h 807396"/>
              <a:gd name="connsiteX11" fmla="*/ 661481 w 972766"/>
              <a:gd name="connsiteY11" fmla="*/ 155643 h 807396"/>
              <a:gd name="connsiteX12" fmla="*/ 564205 w 972766"/>
              <a:gd name="connsiteY12" fmla="*/ 126460 h 807396"/>
              <a:gd name="connsiteX13" fmla="*/ 272375 w 972766"/>
              <a:gd name="connsiteY13" fmla="*/ 165370 h 807396"/>
              <a:gd name="connsiteX14" fmla="*/ 145915 w 972766"/>
              <a:gd name="connsiteY14" fmla="*/ 0 h 8073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72766" h="807396">
                <a:moveTo>
                  <a:pt x="145915" y="0"/>
                </a:moveTo>
                <a:lnTo>
                  <a:pt x="9728" y="282102"/>
                </a:lnTo>
                <a:lnTo>
                  <a:pt x="0" y="564204"/>
                </a:lnTo>
                <a:lnTo>
                  <a:pt x="97277" y="690664"/>
                </a:lnTo>
                <a:lnTo>
                  <a:pt x="457200" y="642026"/>
                </a:lnTo>
                <a:lnTo>
                  <a:pt x="622571" y="710119"/>
                </a:lnTo>
                <a:lnTo>
                  <a:pt x="787941" y="807396"/>
                </a:lnTo>
                <a:lnTo>
                  <a:pt x="933856" y="719847"/>
                </a:lnTo>
                <a:lnTo>
                  <a:pt x="972766" y="564204"/>
                </a:lnTo>
                <a:lnTo>
                  <a:pt x="953311" y="408562"/>
                </a:lnTo>
                <a:lnTo>
                  <a:pt x="749030" y="243192"/>
                </a:lnTo>
                <a:lnTo>
                  <a:pt x="661481" y="155643"/>
                </a:lnTo>
                <a:lnTo>
                  <a:pt x="564205" y="126460"/>
                </a:lnTo>
                <a:lnTo>
                  <a:pt x="272375" y="165370"/>
                </a:lnTo>
                <a:lnTo>
                  <a:pt x="145915" y="0"/>
                </a:lnTo>
                <a:close/>
              </a:path>
            </a:pathLst>
          </a:custGeom>
          <a:solidFill>
            <a:srgbClr val="00B0F0">
              <a:alpha val="60000"/>
            </a:srgbClr>
          </a:solidFill>
          <a:ln w="12700">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9" name="Forma libre 8"/>
          <p:cNvSpPr/>
          <p:nvPr/>
        </p:nvSpPr>
        <p:spPr>
          <a:xfrm>
            <a:off x="856034" y="2665379"/>
            <a:ext cx="1391055" cy="1605064"/>
          </a:xfrm>
          <a:custGeom>
            <a:avLst/>
            <a:gdLst>
              <a:gd name="connsiteX0" fmla="*/ 311285 w 1391055"/>
              <a:gd name="connsiteY0" fmla="*/ 291830 h 1605064"/>
              <a:gd name="connsiteX1" fmla="*/ 340468 w 1391055"/>
              <a:gd name="connsiteY1" fmla="*/ 136187 h 1605064"/>
              <a:gd name="connsiteX2" fmla="*/ 476655 w 1391055"/>
              <a:gd name="connsiteY2" fmla="*/ 0 h 1605064"/>
              <a:gd name="connsiteX3" fmla="*/ 661481 w 1391055"/>
              <a:gd name="connsiteY3" fmla="*/ 29183 h 1605064"/>
              <a:gd name="connsiteX4" fmla="*/ 1011677 w 1391055"/>
              <a:gd name="connsiteY4" fmla="*/ 116732 h 1605064"/>
              <a:gd name="connsiteX5" fmla="*/ 1303506 w 1391055"/>
              <a:gd name="connsiteY5" fmla="*/ 204281 h 1605064"/>
              <a:gd name="connsiteX6" fmla="*/ 1391055 w 1391055"/>
              <a:gd name="connsiteY6" fmla="*/ 359923 h 1605064"/>
              <a:gd name="connsiteX7" fmla="*/ 1254868 w 1391055"/>
              <a:gd name="connsiteY7" fmla="*/ 496110 h 1605064"/>
              <a:gd name="connsiteX8" fmla="*/ 1157592 w 1391055"/>
              <a:gd name="connsiteY8" fmla="*/ 544749 h 1605064"/>
              <a:gd name="connsiteX9" fmla="*/ 1011677 w 1391055"/>
              <a:gd name="connsiteY9" fmla="*/ 632298 h 1605064"/>
              <a:gd name="connsiteX10" fmla="*/ 943583 w 1391055"/>
              <a:gd name="connsiteY10" fmla="*/ 680936 h 1605064"/>
              <a:gd name="connsiteX11" fmla="*/ 904672 w 1391055"/>
              <a:gd name="connsiteY11" fmla="*/ 700391 h 1605064"/>
              <a:gd name="connsiteX12" fmla="*/ 797668 w 1391055"/>
              <a:gd name="connsiteY12" fmla="*/ 749030 h 1605064"/>
              <a:gd name="connsiteX13" fmla="*/ 729575 w 1391055"/>
              <a:gd name="connsiteY13" fmla="*/ 836578 h 1605064"/>
              <a:gd name="connsiteX14" fmla="*/ 612843 w 1391055"/>
              <a:gd name="connsiteY14" fmla="*/ 933855 h 1605064"/>
              <a:gd name="connsiteX15" fmla="*/ 564204 w 1391055"/>
              <a:gd name="connsiteY15" fmla="*/ 1001949 h 1605064"/>
              <a:gd name="connsiteX16" fmla="*/ 544749 w 1391055"/>
              <a:gd name="connsiteY16" fmla="*/ 1040859 h 1605064"/>
              <a:gd name="connsiteX17" fmla="*/ 437745 w 1391055"/>
              <a:gd name="connsiteY17" fmla="*/ 1235412 h 1605064"/>
              <a:gd name="connsiteX18" fmla="*/ 369651 w 1391055"/>
              <a:gd name="connsiteY18" fmla="*/ 1322961 h 1605064"/>
              <a:gd name="connsiteX19" fmla="*/ 291830 w 1391055"/>
              <a:gd name="connsiteY19" fmla="*/ 1498059 h 1605064"/>
              <a:gd name="connsiteX20" fmla="*/ 233464 w 1391055"/>
              <a:gd name="connsiteY20" fmla="*/ 1585608 h 1605064"/>
              <a:gd name="connsiteX21" fmla="*/ 145915 w 1391055"/>
              <a:gd name="connsiteY21" fmla="*/ 1605064 h 1605064"/>
              <a:gd name="connsiteX22" fmla="*/ 19455 w 1391055"/>
              <a:gd name="connsiteY22" fmla="*/ 1527242 h 1605064"/>
              <a:gd name="connsiteX23" fmla="*/ 0 w 1391055"/>
              <a:gd name="connsiteY23" fmla="*/ 1429966 h 1605064"/>
              <a:gd name="connsiteX24" fmla="*/ 38911 w 1391055"/>
              <a:gd name="connsiteY24" fmla="*/ 1313234 h 1605064"/>
              <a:gd name="connsiteX25" fmla="*/ 175098 w 1391055"/>
              <a:gd name="connsiteY25" fmla="*/ 1235412 h 1605064"/>
              <a:gd name="connsiteX26" fmla="*/ 272375 w 1391055"/>
              <a:gd name="connsiteY26" fmla="*/ 1138136 h 1605064"/>
              <a:gd name="connsiteX27" fmla="*/ 408562 w 1391055"/>
              <a:gd name="connsiteY27" fmla="*/ 963038 h 1605064"/>
              <a:gd name="connsiteX28" fmla="*/ 418289 w 1391055"/>
              <a:gd name="connsiteY28" fmla="*/ 739302 h 1605064"/>
              <a:gd name="connsiteX29" fmla="*/ 350196 w 1391055"/>
              <a:gd name="connsiteY29" fmla="*/ 642025 h 1605064"/>
              <a:gd name="connsiteX30" fmla="*/ 233464 w 1391055"/>
              <a:gd name="connsiteY30" fmla="*/ 505838 h 1605064"/>
              <a:gd name="connsiteX31" fmla="*/ 204281 w 1391055"/>
              <a:gd name="connsiteY31" fmla="*/ 408561 h 1605064"/>
              <a:gd name="connsiteX32" fmla="*/ 214009 w 1391055"/>
              <a:gd name="connsiteY32" fmla="*/ 282102 h 1605064"/>
              <a:gd name="connsiteX33" fmla="*/ 291830 w 1391055"/>
              <a:gd name="connsiteY33" fmla="*/ 223736 h 1605064"/>
              <a:gd name="connsiteX34" fmla="*/ 311285 w 1391055"/>
              <a:gd name="connsiteY34" fmla="*/ 291830 h 16050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391055" h="1605064">
                <a:moveTo>
                  <a:pt x="311285" y="291830"/>
                </a:moveTo>
                <a:lnTo>
                  <a:pt x="340468" y="136187"/>
                </a:lnTo>
                <a:lnTo>
                  <a:pt x="476655" y="0"/>
                </a:lnTo>
                <a:lnTo>
                  <a:pt x="661481" y="29183"/>
                </a:lnTo>
                <a:lnTo>
                  <a:pt x="1011677" y="116732"/>
                </a:lnTo>
                <a:lnTo>
                  <a:pt x="1303506" y="204281"/>
                </a:lnTo>
                <a:lnTo>
                  <a:pt x="1391055" y="359923"/>
                </a:lnTo>
                <a:lnTo>
                  <a:pt x="1254868" y="496110"/>
                </a:lnTo>
                <a:cubicBezTo>
                  <a:pt x="1171548" y="548186"/>
                  <a:pt x="1207637" y="544749"/>
                  <a:pt x="1157592" y="544749"/>
                </a:cubicBezTo>
                <a:lnTo>
                  <a:pt x="1011677" y="632298"/>
                </a:lnTo>
                <a:cubicBezTo>
                  <a:pt x="988979" y="648511"/>
                  <a:pt x="967116" y="665961"/>
                  <a:pt x="943583" y="680936"/>
                </a:cubicBezTo>
                <a:cubicBezTo>
                  <a:pt x="931349" y="688721"/>
                  <a:pt x="904672" y="700391"/>
                  <a:pt x="904672" y="700391"/>
                </a:cubicBezTo>
                <a:lnTo>
                  <a:pt x="797668" y="749030"/>
                </a:lnTo>
                <a:cubicBezTo>
                  <a:pt x="743699" y="824586"/>
                  <a:pt x="768754" y="797399"/>
                  <a:pt x="729575" y="836578"/>
                </a:cubicBezTo>
                <a:lnTo>
                  <a:pt x="612843" y="933855"/>
                </a:lnTo>
                <a:cubicBezTo>
                  <a:pt x="596630" y="956553"/>
                  <a:pt x="579180" y="978416"/>
                  <a:pt x="564204" y="1001949"/>
                </a:cubicBezTo>
                <a:cubicBezTo>
                  <a:pt x="556419" y="1014183"/>
                  <a:pt x="544749" y="1040859"/>
                  <a:pt x="544749" y="1040859"/>
                </a:cubicBezTo>
                <a:lnTo>
                  <a:pt x="437745" y="1235412"/>
                </a:lnTo>
                <a:lnTo>
                  <a:pt x="369651" y="1322961"/>
                </a:lnTo>
                <a:lnTo>
                  <a:pt x="291830" y="1498059"/>
                </a:lnTo>
                <a:lnTo>
                  <a:pt x="233464" y="1585608"/>
                </a:lnTo>
                <a:lnTo>
                  <a:pt x="145915" y="1605064"/>
                </a:lnTo>
                <a:lnTo>
                  <a:pt x="19455" y="1527242"/>
                </a:lnTo>
                <a:lnTo>
                  <a:pt x="0" y="1429966"/>
                </a:lnTo>
                <a:lnTo>
                  <a:pt x="38911" y="1313234"/>
                </a:lnTo>
                <a:lnTo>
                  <a:pt x="175098" y="1235412"/>
                </a:lnTo>
                <a:lnTo>
                  <a:pt x="272375" y="1138136"/>
                </a:lnTo>
                <a:lnTo>
                  <a:pt x="408562" y="963038"/>
                </a:lnTo>
                <a:lnTo>
                  <a:pt x="418289" y="739302"/>
                </a:lnTo>
                <a:lnTo>
                  <a:pt x="350196" y="642025"/>
                </a:lnTo>
                <a:lnTo>
                  <a:pt x="233464" y="505838"/>
                </a:lnTo>
                <a:lnTo>
                  <a:pt x="204281" y="408561"/>
                </a:lnTo>
                <a:lnTo>
                  <a:pt x="214009" y="282102"/>
                </a:lnTo>
                <a:lnTo>
                  <a:pt x="291830" y="223736"/>
                </a:lnTo>
                <a:lnTo>
                  <a:pt x="311285" y="291830"/>
                </a:lnTo>
                <a:close/>
              </a:path>
            </a:pathLst>
          </a:custGeom>
          <a:solidFill>
            <a:srgbClr val="8EE57F">
              <a:alpha val="60000"/>
            </a:srgbClr>
          </a:solidFill>
          <a:ln w="12700">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11" name="Forma libre 10"/>
          <p:cNvSpPr/>
          <p:nvPr/>
        </p:nvSpPr>
        <p:spPr>
          <a:xfrm>
            <a:off x="2908570" y="1848255"/>
            <a:ext cx="1478604" cy="2373549"/>
          </a:xfrm>
          <a:custGeom>
            <a:avLst/>
            <a:gdLst>
              <a:gd name="connsiteX0" fmla="*/ 214009 w 1478604"/>
              <a:gd name="connsiteY0" fmla="*/ 58366 h 2373549"/>
              <a:gd name="connsiteX1" fmla="*/ 214009 w 1478604"/>
              <a:gd name="connsiteY1" fmla="*/ 58366 h 2373549"/>
              <a:gd name="connsiteX2" fmla="*/ 87549 w 1478604"/>
              <a:gd name="connsiteY2" fmla="*/ 126460 h 2373549"/>
              <a:gd name="connsiteX3" fmla="*/ 19456 w 1478604"/>
              <a:gd name="connsiteY3" fmla="*/ 350196 h 2373549"/>
              <a:gd name="connsiteX4" fmla="*/ 19456 w 1478604"/>
              <a:gd name="connsiteY4" fmla="*/ 457200 h 2373549"/>
              <a:gd name="connsiteX5" fmla="*/ 0 w 1478604"/>
              <a:gd name="connsiteY5" fmla="*/ 544749 h 2373549"/>
              <a:gd name="connsiteX6" fmla="*/ 97277 w 1478604"/>
              <a:gd name="connsiteY6" fmla="*/ 642026 h 2373549"/>
              <a:gd name="connsiteX7" fmla="*/ 262647 w 1478604"/>
              <a:gd name="connsiteY7" fmla="*/ 787941 h 2373549"/>
              <a:gd name="connsiteX8" fmla="*/ 369651 w 1478604"/>
              <a:gd name="connsiteY8" fmla="*/ 1021405 h 2373549"/>
              <a:gd name="connsiteX9" fmla="*/ 359924 w 1478604"/>
              <a:gd name="connsiteY9" fmla="*/ 1371600 h 2373549"/>
              <a:gd name="connsiteX10" fmla="*/ 632298 w 1478604"/>
              <a:gd name="connsiteY10" fmla="*/ 1789890 h 2373549"/>
              <a:gd name="connsiteX11" fmla="*/ 885217 w 1478604"/>
              <a:gd name="connsiteY11" fmla="*/ 2013626 h 2373549"/>
              <a:gd name="connsiteX12" fmla="*/ 1001949 w 1478604"/>
              <a:gd name="connsiteY12" fmla="*/ 2247090 h 2373549"/>
              <a:gd name="connsiteX13" fmla="*/ 1235413 w 1478604"/>
              <a:gd name="connsiteY13" fmla="*/ 2373549 h 2373549"/>
              <a:gd name="connsiteX14" fmla="*/ 1459149 w 1478604"/>
              <a:gd name="connsiteY14" fmla="*/ 2188724 h 2373549"/>
              <a:gd name="connsiteX15" fmla="*/ 1478604 w 1478604"/>
              <a:gd name="connsiteY15" fmla="*/ 1974715 h 2373549"/>
              <a:gd name="connsiteX16" fmla="*/ 1449421 w 1478604"/>
              <a:gd name="connsiteY16" fmla="*/ 1809345 h 2373549"/>
              <a:gd name="connsiteX17" fmla="*/ 1400783 w 1478604"/>
              <a:gd name="connsiteY17" fmla="*/ 1566154 h 2373549"/>
              <a:gd name="connsiteX18" fmla="*/ 1459149 w 1478604"/>
              <a:gd name="connsiteY18" fmla="*/ 1439694 h 2373549"/>
              <a:gd name="connsiteX19" fmla="*/ 1322962 w 1478604"/>
              <a:gd name="connsiteY19" fmla="*/ 1284051 h 2373549"/>
              <a:gd name="connsiteX20" fmla="*/ 1254868 w 1478604"/>
              <a:gd name="connsiteY20" fmla="*/ 1235413 h 2373549"/>
              <a:gd name="connsiteX21" fmla="*/ 1186775 w 1478604"/>
              <a:gd name="connsiteY21" fmla="*/ 1186775 h 2373549"/>
              <a:gd name="connsiteX22" fmla="*/ 933856 w 1478604"/>
              <a:gd name="connsiteY22" fmla="*/ 1060315 h 2373549"/>
              <a:gd name="connsiteX23" fmla="*/ 846307 w 1478604"/>
              <a:gd name="connsiteY23" fmla="*/ 856034 h 2373549"/>
              <a:gd name="connsiteX24" fmla="*/ 817124 w 1478604"/>
              <a:gd name="connsiteY24" fmla="*/ 768485 h 2373549"/>
              <a:gd name="connsiteX25" fmla="*/ 758758 w 1478604"/>
              <a:gd name="connsiteY25" fmla="*/ 573932 h 2373549"/>
              <a:gd name="connsiteX26" fmla="*/ 564204 w 1478604"/>
              <a:gd name="connsiteY26" fmla="*/ 350196 h 2373549"/>
              <a:gd name="connsiteX27" fmla="*/ 564204 w 1478604"/>
              <a:gd name="connsiteY27" fmla="*/ 233464 h 2373549"/>
              <a:gd name="connsiteX28" fmla="*/ 496111 w 1478604"/>
              <a:gd name="connsiteY28" fmla="*/ 97277 h 2373549"/>
              <a:gd name="connsiteX29" fmla="*/ 428017 w 1478604"/>
              <a:gd name="connsiteY29" fmla="*/ 0 h 2373549"/>
              <a:gd name="connsiteX30" fmla="*/ 369651 w 1478604"/>
              <a:gd name="connsiteY30" fmla="*/ 68094 h 2373549"/>
              <a:gd name="connsiteX31" fmla="*/ 214009 w 1478604"/>
              <a:gd name="connsiteY31" fmla="*/ 58366 h 2373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478604" h="2373549">
                <a:moveTo>
                  <a:pt x="214009" y="58366"/>
                </a:moveTo>
                <a:lnTo>
                  <a:pt x="214009" y="58366"/>
                </a:lnTo>
                <a:lnTo>
                  <a:pt x="87549" y="126460"/>
                </a:lnTo>
                <a:lnTo>
                  <a:pt x="19456" y="350196"/>
                </a:lnTo>
                <a:lnTo>
                  <a:pt x="19456" y="457200"/>
                </a:lnTo>
                <a:lnTo>
                  <a:pt x="0" y="544749"/>
                </a:lnTo>
                <a:lnTo>
                  <a:pt x="97277" y="642026"/>
                </a:lnTo>
                <a:lnTo>
                  <a:pt x="262647" y="787941"/>
                </a:lnTo>
                <a:lnTo>
                  <a:pt x="369651" y="1021405"/>
                </a:lnTo>
                <a:lnTo>
                  <a:pt x="359924" y="1371600"/>
                </a:lnTo>
                <a:lnTo>
                  <a:pt x="632298" y="1789890"/>
                </a:lnTo>
                <a:lnTo>
                  <a:pt x="885217" y="2013626"/>
                </a:lnTo>
                <a:lnTo>
                  <a:pt x="1001949" y="2247090"/>
                </a:lnTo>
                <a:lnTo>
                  <a:pt x="1235413" y="2373549"/>
                </a:lnTo>
                <a:lnTo>
                  <a:pt x="1459149" y="2188724"/>
                </a:lnTo>
                <a:lnTo>
                  <a:pt x="1478604" y="1974715"/>
                </a:lnTo>
                <a:lnTo>
                  <a:pt x="1449421" y="1809345"/>
                </a:lnTo>
                <a:lnTo>
                  <a:pt x="1400783" y="1566154"/>
                </a:lnTo>
                <a:lnTo>
                  <a:pt x="1459149" y="1439694"/>
                </a:lnTo>
                <a:lnTo>
                  <a:pt x="1322962" y="1284051"/>
                </a:lnTo>
                <a:cubicBezTo>
                  <a:pt x="1300264" y="1267838"/>
                  <a:pt x="1278077" y="1250886"/>
                  <a:pt x="1254868" y="1235413"/>
                </a:cubicBezTo>
                <a:cubicBezTo>
                  <a:pt x="1187067" y="1190212"/>
                  <a:pt x="1225080" y="1225080"/>
                  <a:pt x="1186775" y="1186775"/>
                </a:cubicBezTo>
                <a:lnTo>
                  <a:pt x="933856" y="1060315"/>
                </a:lnTo>
                <a:lnTo>
                  <a:pt x="846307" y="856034"/>
                </a:lnTo>
                <a:lnTo>
                  <a:pt x="817124" y="768485"/>
                </a:lnTo>
                <a:lnTo>
                  <a:pt x="758758" y="573932"/>
                </a:lnTo>
                <a:lnTo>
                  <a:pt x="564204" y="350196"/>
                </a:lnTo>
                <a:lnTo>
                  <a:pt x="564204" y="233464"/>
                </a:lnTo>
                <a:lnTo>
                  <a:pt x="496111" y="97277"/>
                </a:lnTo>
                <a:lnTo>
                  <a:pt x="428017" y="0"/>
                </a:lnTo>
                <a:lnTo>
                  <a:pt x="369651" y="68094"/>
                </a:lnTo>
                <a:lnTo>
                  <a:pt x="214009" y="58366"/>
                </a:lnTo>
                <a:close/>
              </a:path>
            </a:pathLst>
          </a:custGeom>
          <a:solidFill>
            <a:srgbClr val="FFFF00">
              <a:alpha val="60000"/>
            </a:srgbClr>
          </a:solidFill>
          <a:ln w="12700">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12" name="Forma libre 11"/>
          <p:cNvSpPr/>
          <p:nvPr/>
        </p:nvSpPr>
        <p:spPr>
          <a:xfrm>
            <a:off x="3433864" y="1692613"/>
            <a:ext cx="2146248" cy="2461098"/>
          </a:xfrm>
          <a:custGeom>
            <a:avLst/>
            <a:gdLst>
              <a:gd name="connsiteX0" fmla="*/ 155642 w 2013625"/>
              <a:gd name="connsiteY0" fmla="*/ 466927 h 2461098"/>
              <a:gd name="connsiteX1" fmla="*/ 77821 w 2013625"/>
              <a:gd name="connsiteY1" fmla="*/ 301557 h 2461098"/>
              <a:gd name="connsiteX2" fmla="*/ 9727 w 2013625"/>
              <a:gd name="connsiteY2" fmla="*/ 175098 h 2461098"/>
              <a:gd name="connsiteX3" fmla="*/ 0 w 2013625"/>
              <a:gd name="connsiteY3" fmla="*/ 77821 h 2461098"/>
              <a:gd name="connsiteX4" fmla="*/ 0 w 2013625"/>
              <a:gd name="connsiteY4" fmla="*/ 29183 h 2461098"/>
              <a:gd name="connsiteX5" fmla="*/ 107004 w 2013625"/>
              <a:gd name="connsiteY5" fmla="*/ 0 h 2461098"/>
              <a:gd name="connsiteX6" fmla="*/ 233464 w 2013625"/>
              <a:gd name="connsiteY6" fmla="*/ 19455 h 2461098"/>
              <a:gd name="connsiteX7" fmla="*/ 359923 w 2013625"/>
              <a:gd name="connsiteY7" fmla="*/ 58366 h 2461098"/>
              <a:gd name="connsiteX8" fmla="*/ 466927 w 2013625"/>
              <a:gd name="connsiteY8" fmla="*/ 262647 h 2461098"/>
              <a:gd name="connsiteX9" fmla="*/ 612842 w 2013625"/>
              <a:gd name="connsiteY9" fmla="*/ 437744 h 2461098"/>
              <a:gd name="connsiteX10" fmla="*/ 680936 w 2013625"/>
              <a:gd name="connsiteY10" fmla="*/ 583659 h 2461098"/>
              <a:gd name="connsiteX11" fmla="*/ 739302 w 2013625"/>
              <a:gd name="connsiteY11" fmla="*/ 778213 h 2461098"/>
              <a:gd name="connsiteX12" fmla="*/ 836579 w 2013625"/>
              <a:gd name="connsiteY12" fmla="*/ 1021404 h 2461098"/>
              <a:gd name="connsiteX13" fmla="*/ 933855 w 2013625"/>
              <a:gd name="connsiteY13" fmla="*/ 1157591 h 2461098"/>
              <a:gd name="connsiteX14" fmla="*/ 1284051 w 2013625"/>
              <a:gd name="connsiteY14" fmla="*/ 1449421 h 2461098"/>
              <a:gd name="connsiteX15" fmla="*/ 1313234 w 2013625"/>
              <a:gd name="connsiteY15" fmla="*/ 1653702 h 2461098"/>
              <a:gd name="connsiteX16" fmla="*/ 1507787 w 2013625"/>
              <a:gd name="connsiteY16" fmla="*/ 1819072 h 2461098"/>
              <a:gd name="connsiteX17" fmla="*/ 1673157 w 2013625"/>
              <a:gd name="connsiteY17" fmla="*/ 1896893 h 2461098"/>
              <a:gd name="connsiteX18" fmla="*/ 1955259 w 2013625"/>
              <a:gd name="connsiteY18" fmla="*/ 1887166 h 2461098"/>
              <a:gd name="connsiteX19" fmla="*/ 2013625 w 2013625"/>
              <a:gd name="connsiteY19" fmla="*/ 1984442 h 2461098"/>
              <a:gd name="connsiteX20" fmla="*/ 1926076 w 2013625"/>
              <a:gd name="connsiteY20" fmla="*/ 2101174 h 2461098"/>
              <a:gd name="connsiteX21" fmla="*/ 1770434 w 2013625"/>
              <a:gd name="connsiteY21" fmla="*/ 2237361 h 2461098"/>
              <a:gd name="connsiteX22" fmla="*/ 1546698 w 2013625"/>
              <a:gd name="connsiteY22" fmla="*/ 2315183 h 2461098"/>
              <a:gd name="connsiteX23" fmla="*/ 1449421 w 2013625"/>
              <a:gd name="connsiteY23" fmla="*/ 2334638 h 2461098"/>
              <a:gd name="connsiteX24" fmla="*/ 1050587 w 2013625"/>
              <a:gd name="connsiteY24" fmla="*/ 2422187 h 2461098"/>
              <a:gd name="connsiteX25" fmla="*/ 963038 w 2013625"/>
              <a:gd name="connsiteY25" fmla="*/ 2461098 h 2461098"/>
              <a:gd name="connsiteX26" fmla="*/ 953310 w 2013625"/>
              <a:gd name="connsiteY26" fmla="*/ 2334638 h 2461098"/>
              <a:gd name="connsiteX27" fmla="*/ 1011676 w 2013625"/>
              <a:gd name="connsiteY27" fmla="*/ 2140085 h 2461098"/>
              <a:gd name="connsiteX28" fmla="*/ 1070042 w 2013625"/>
              <a:gd name="connsiteY28" fmla="*/ 1984442 h 2461098"/>
              <a:gd name="connsiteX29" fmla="*/ 1021404 w 2013625"/>
              <a:gd name="connsiteY29" fmla="*/ 1789889 h 2461098"/>
              <a:gd name="connsiteX30" fmla="*/ 1001949 w 2013625"/>
              <a:gd name="connsiteY30" fmla="*/ 1624519 h 2461098"/>
              <a:gd name="connsiteX31" fmla="*/ 933855 w 2013625"/>
              <a:gd name="connsiteY31" fmla="*/ 1429966 h 2461098"/>
              <a:gd name="connsiteX32" fmla="*/ 778213 w 2013625"/>
              <a:gd name="connsiteY32" fmla="*/ 1352144 h 2461098"/>
              <a:gd name="connsiteX33" fmla="*/ 632298 w 2013625"/>
              <a:gd name="connsiteY33" fmla="*/ 1274323 h 2461098"/>
              <a:gd name="connsiteX34" fmla="*/ 466927 w 2013625"/>
              <a:gd name="connsiteY34" fmla="*/ 1186774 h 2461098"/>
              <a:gd name="connsiteX35" fmla="*/ 350196 w 2013625"/>
              <a:gd name="connsiteY35" fmla="*/ 1011676 h 2461098"/>
              <a:gd name="connsiteX36" fmla="*/ 223736 w 2013625"/>
              <a:gd name="connsiteY36" fmla="*/ 739302 h 2461098"/>
              <a:gd name="connsiteX37" fmla="*/ 175098 w 2013625"/>
              <a:gd name="connsiteY37" fmla="*/ 593387 h 2461098"/>
              <a:gd name="connsiteX38" fmla="*/ 155642 w 2013625"/>
              <a:gd name="connsiteY38" fmla="*/ 466927 h 2461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2013625" h="2461098">
                <a:moveTo>
                  <a:pt x="155642" y="466927"/>
                </a:moveTo>
                <a:lnTo>
                  <a:pt x="77821" y="301557"/>
                </a:lnTo>
                <a:lnTo>
                  <a:pt x="9727" y="175098"/>
                </a:lnTo>
                <a:lnTo>
                  <a:pt x="0" y="77821"/>
                </a:lnTo>
                <a:lnTo>
                  <a:pt x="0" y="29183"/>
                </a:lnTo>
                <a:lnTo>
                  <a:pt x="107004" y="0"/>
                </a:lnTo>
                <a:lnTo>
                  <a:pt x="233464" y="19455"/>
                </a:lnTo>
                <a:lnTo>
                  <a:pt x="359923" y="58366"/>
                </a:lnTo>
                <a:lnTo>
                  <a:pt x="466927" y="262647"/>
                </a:lnTo>
                <a:lnTo>
                  <a:pt x="612842" y="437744"/>
                </a:lnTo>
                <a:lnTo>
                  <a:pt x="680936" y="583659"/>
                </a:lnTo>
                <a:lnTo>
                  <a:pt x="739302" y="778213"/>
                </a:lnTo>
                <a:lnTo>
                  <a:pt x="836579" y="1021404"/>
                </a:lnTo>
                <a:lnTo>
                  <a:pt x="933855" y="1157591"/>
                </a:lnTo>
                <a:lnTo>
                  <a:pt x="1284051" y="1449421"/>
                </a:lnTo>
                <a:lnTo>
                  <a:pt x="1313234" y="1653702"/>
                </a:lnTo>
                <a:lnTo>
                  <a:pt x="1507787" y="1819072"/>
                </a:lnTo>
                <a:lnTo>
                  <a:pt x="1673157" y="1896893"/>
                </a:lnTo>
                <a:lnTo>
                  <a:pt x="1955259" y="1887166"/>
                </a:lnTo>
                <a:lnTo>
                  <a:pt x="2013625" y="1984442"/>
                </a:lnTo>
                <a:lnTo>
                  <a:pt x="1926076" y="2101174"/>
                </a:lnTo>
                <a:lnTo>
                  <a:pt x="1770434" y="2237361"/>
                </a:lnTo>
                <a:lnTo>
                  <a:pt x="1546698" y="2315183"/>
                </a:lnTo>
                <a:lnTo>
                  <a:pt x="1449421" y="2334638"/>
                </a:lnTo>
                <a:lnTo>
                  <a:pt x="1050587" y="2422187"/>
                </a:lnTo>
                <a:lnTo>
                  <a:pt x="963038" y="2461098"/>
                </a:lnTo>
                <a:lnTo>
                  <a:pt x="953310" y="2334638"/>
                </a:lnTo>
                <a:lnTo>
                  <a:pt x="1011676" y="2140085"/>
                </a:lnTo>
                <a:lnTo>
                  <a:pt x="1070042" y="1984442"/>
                </a:lnTo>
                <a:lnTo>
                  <a:pt x="1021404" y="1789889"/>
                </a:lnTo>
                <a:lnTo>
                  <a:pt x="1001949" y="1624519"/>
                </a:lnTo>
                <a:lnTo>
                  <a:pt x="933855" y="1429966"/>
                </a:lnTo>
                <a:lnTo>
                  <a:pt x="778213" y="1352144"/>
                </a:lnTo>
                <a:lnTo>
                  <a:pt x="632298" y="1274323"/>
                </a:lnTo>
                <a:lnTo>
                  <a:pt x="466927" y="1186774"/>
                </a:lnTo>
                <a:lnTo>
                  <a:pt x="350196" y="1011676"/>
                </a:lnTo>
                <a:lnTo>
                  <a:pt x="223736" y="739302"/>
                </a:lnTo>
                <a:lnTo>
                  <a:pt x="175098" y="593387"/>
                </a:lnTo>
                <a:lnTo>
                  <a:pt x="155642" y="466927"/>
                </a:lnTo>
                <a:close/>
              </a:path>
            </a:pathLst>
          </a:custGeom>
          <a:solidFill>
            <a:schemeClr val="accent6">
              <a:lumMod val="75000"/>
              <a:alpha val="60000"/>
            </a:schemeClr>
          </a:solidFill>
          <a:ln w="12700">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13" name="Forma libre 12"/>
          <p:cNvSpPr/>
          <p:nvPr/>
        </p:nvSpPr>
        <p:spPr>
          <a:xfrm>
            <a:off x="1536970" y="2852937"/>
            <a:ext cx="2850204" cy="1952528"/>
          </a:xfrm>
          <a:custGeom>
            <a:avLst/>
            <a:gdLst>
              <a:gd name="connsiteX0" fmla="*/ 214009 w 2733473"/>
              <a:gd name="connsiteY0" fmla="*/ 807395 h 1848255"/>
              <a:gd name="connsiteX1" fmla="*/ 379379 w 2733473"/>
              <a:gd name="connsiteY1" fmla="*/ 544748 h 1848255"/>
              <a:gd name="connsiteX2" fmla="*/ 622570 w 2733473"/>
              <a:gd name="connsiteY2" fmla="*/ 330740 h 1848255"/>
              <a:gd name="connsiteX3" fmla="*/ 836579 w 2733473"/>
              <a:gd name="connsiteY3" fmla="*/ 116731 h 1848255"/>
              <a:gd name="connsiteX4" fmla="*/ 1001949 w 2733473"/>
              <a:gd name="connsiteY4" fmla="*/ 9727 h 1848255"/>
              <a:gd name="connsiteX5" fmla="*/ 1118681 w 2733473"/>
              <a:gd name="connsiteY5" fmla="*/ 0 h 1848255"/>
              <a:gd name="connsiteX6" fmla="*/ 1245141 w 2733473"/>
              <a:gd name="connsiteY6" fmla="*/ 77821 h 1848255"/>
              <a:gd name="connsiteX7" fmla="*/ 1478604 w 2733473"/>
              <a:gd name="connsiteY7" fmla="*/ 262646 h 1848255"/>
              <a:gd name="connsiteX8" fmla="*/ 1682885 w 2733473"/>
              <a:gd name="connsiteY8" fmla="*/ 642025 h 1848255"/>
              <a:gd name="connsiteX9" fmla="*/ 1770434 w 2733473"/>
              <a:gd name="connsiteY9" fmla="*/ 914400 h 1848255"/>
              <a:gd name="connsiteX10" fmla="*/ 1896894 w 2733473"/>
              <a:gd name="connsiteY10" fmla="*/ 1118680 h 1848255"/>
              <a:gd name="connsiteX11" fmla="*/ 2198451 w 2733473"/>
              <a:gd name="connsiteY11" fmla="*/ 1245140 h 1848255"/>
              <a:gd name="connsiteX12" fmla="*/ 2431915 w 2733473"/>
              <a:gd name="connsiteY12" fmla="*/ 1264595 h 1848255"/>
              <a:gd name="connsiteX13" fmla="*/ 2607013 w 2733473"/>
              <a:gd name="connsiteY13" fmla="*/ 1400782 h 1848255"/>
              <a:gd name="connsiteX14" fmla="*/ 2733473 w 2733473"/>
              <a:gd name="connsiteY14" fmla="*/ 1429965 h 1848255"/>
              <a:gd name="connsiteX15" fmla="*/ 2645924 w 2733473"/>
              <a:gd name="connsiteY15" fmla="*/ 1643974 h 1848255"/>
              <a:gd name="connsiteX16" fmla="*/ 2451370 w 2733473"/>
              <a:gd name="connsiteY16" fmla="*/ 1702340 h 1848255"/>
              <a:gd name="connsiteX17" fmla="*/ 2101175 w 2733473"/>
              <a:gd name="connsiteY17" fmla="*/ 1799617 h 1848255"/>
              <a:gd name="connsiteX18" fmla="*/ 1857983 w 2733473"/>
              <a:gd name="connsiteY18" fmla="*/ 1819072 h 1848255"/>
              <a:gd name="connsiteX19" fmla="*/ 1517515 w 2733473"/>
              <a:gd name="connsiteY19" fmla="*/ 1848255 h 1848255"/>
              <a:gd name="connsiteX20" fmla="*/ 1410511 w 2733473"/>
              <a:gd name="connsiteY20" fmla="*/ 1780161 h 1848255"/>
              <a:gd name="connsiteX21" fmla="*/ 1254868 w 2733473"/>
              <a:gd name="connsiteY21" fmla="*/ 1702340 h 1848255"/>
              <a:gd name="connsiteX22" fmla="*/ 1196502 w 2733473"/>
              <a:gd name="connsiteY22" fmla="*/ 1614791 h 1848255"/>
              <a:gd name="connsiteX23" fmla="*/ 953311 w 2733473"/>
              <a:gd name="connsiteY23" fmla="*/ 1595336 h 1848255"/>
              <a:gd name="connsiteX24" fmla="*/ 758758 w 2733473"/>
              <a:gd name="connsiteY24" fmla="*/ 1566153 h 1848255"/>
              <a:gd name="connsiteX25" fmla="*/ 719847 w 2733473"/>
              <a:gd name="connsiteY25" fmla="*/ 1371600 h 1848255"/>
              <a:gd name="connsiteX26" fmla="*/ 710119 w 2733473"/>
              <a:gd name="connsiteY26" fmla="*/ 1284051 h 1848255"/>
              <a:gd name="connsiteX27" fmla="*/ 642026 w 2733473"/>
              <a:gd name="connsiteY27" fmla="*/ 1167319 h 1848255"/>
              <a:gd name="connsiteX28" fmla="*/ 311285 w 2733473"/>
              <a:gd name="connsiteY28" fmla="*/ 1089497 h 1848255"/>
              <a:gd name="connsiteX29" fmla="*/ 68094 w 2733473"/>
              <a:gd name="connsiteY29" fmla="*/ 1089497 h 1848255"/>
              <a:gd name="connsiteX30" fmla="*/ 0 w 2733473"/>
              <a:gd name="connsiteY30" fmla="*/ 953310 h 1848255"/>
              <a:gd name="connsiteX31" fmla="*/ 97277 w 2733473"/>
              <a:gd name="connsiteY31" fmla="*/ 778212 h 1848255"/>
              <a:gd name="connsiteX32" fmla="*/ 214009 w 2733473"/>
              <a:gd name="connsiteY32" fmla="*/ 807395 h 18482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733473" h="1848255">
                <a:moveTo>
                  <a:pt x="214009" y="807395"/>
                </a:moveTo>
                <a:lnTo>
                  <a:pt x="379379" y="544748"/>
                </a:lnTo>
                <a:lnTo>
                  <a:pt x="622570" y="330740"/>
                </a:lnTo>
                <a:lnTo>
                  <a:pt x="836579" y="116731"/>
                </a:lnTo>
                <a:lnTo>
                  <a:pt x="1001949" y="9727"/>
                </a:lnTo>
                <a:lnTo>
                  <a:pt x="1118681" y="0"/>
                </a:lnTo>
                <a:lnTo>
                  <a:pt x="1245141" y="77821"/>
                </a:lnTo>
                <a:lnTo>
                  <a:pt x="1478604" y="262646"/>
                </a:lnTo>
                <a:lnTo>
                  <a:pt x="1682885" y="642025"/>
                </a:lnTo>
                <a:lnTo>
                  <a:pt x="1770434" y="914400"/>
                </a:lnTo>
                <a:lnTo>
                  <a:pt x="1896894" y="1118680"/>
                </a:lnTo>
                <a:lnTo>
                  <a:pt x="2198451" y="1245140"/>
                </a:lnTo>
                <a:lnTo>
                  <a:pt x="2431915" y="1264595"/>
                </a:lnTo>
                <a:lnTo>
                  <a:pt x="2607013" y="1400782"/>
                </a:lnTo>
                <a:lnTo>
                  <a:pt x="2733473" y="1429965"/>
                </a:lnTo>
                <a:lnTo>
                  <a:pt x="2645924" y="1643974"/>
                </a:lnTo>
                <a:lnTo>
                  <a:pt x="2451370" y="1702340"/>
                </a:lnTo>
                <a:lnTo>
                  <a:pt x="2101175" y="1799617"/>
                </a:lnTo>
                <a:lnTo>
                  <a:pt x="1857983" y="1819072"/>
                </a:lnTo>
                <a:lnTo>
                  <a:pt x="1517515" y="1848255"/>
                </a:lnTo>
                <a:lnTo>
                  <a:pt x="1410511" y="1780161"/>
                </a:lnTo>
                <a:lnTo>
                  <a:pt x="1254868" y="1702340"/>
                </a:lnTo>
                <a:lnTo>
                  <a:pt x="1196502" y="1614791"/>
                </a:lnTo>
                <a:lnTo>
                  <a:pt x="953311" y="1595336"/>
                </a:lnTo>
                <a:lnTo>
                  <a:pt x="758758" y="1566153"/>
                </a:lnTo>
                <a:lnTo>
                  <a:pt x="719847" y="1371600"/>
                </a:lnTo>
                <a:lnTo>
                  <a:pt x="710119" y="1284051"/>
                </a:lnTo>
                <a:lnTo>
                  <a:pt x="642026" y="1167319"/>
                </a:lnTo>
                <a:lnTo>
                  <a:pt x="311285" y="1089497"/>
                </a:lnTo>
                <a:lnTo>
                  <a:pt x="68094" y="1089497"/>
                </a:lnTo>
                <a:lnTo>
                  <a:pt x="0" y="953310"/>
                </a:lnTo>
                <a:lnTo>
                  <a:pt x="97277" y="778212"/>
                </a:lnTo>
                <a:lnTo>
                  <a:pt x="214009" y="807395"/>
                </a:lnTo>
                <a:close/>
              </a:path>
            </a:pathLst>
          </a:custGeom>
          <a:solidFill>
            <a:srgbClr val="FD27C5">
              <a:alpha val="60000"/>
            </a:srgbClr>
          </a:solidFill>
          <a:ln w="12700">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20" name="CuadroTexto 19"/>
          <p:cNvSpPr txBox="1"/>
          <p:nvPr/>
        </p:nvSpPr>
        <p:spPr>
          <a:xfrm>
            <a:off x="4925377" y="3962632"/>
            <a:ext cx="3070202" cy="369332"/>
          </a:xfrm>
          <a:prstGeom prst="rect">
            <a:avLst/>
          </a:prstGeom>
          <a:noFill/>
        </p:spPr>
        <p:txBody>
          <a:bodyPr wrap="square" rtlCol="0">
            <a:spAutoFit/>
          </a:bodyPr>
          <a:lstStyle/>
          <a:p>
            <a:r>
              <a:rPr lang="es-MX" dirty="0"/>
              <a:t>14 Querétaro / San Luis Potosí</a:t>
            </a:r>
          </a:p>
        </p:txBody>
      </p:sp>
      <p:sp>
        <p:nvSpPr>
          <p:cNvPr id="21" name="CuadroTexto 20"/>
          <p:cNvSpPr txBox="1"/>
          <p:nvPr/>
        </p:nvSpPr>
        <p:spPr>
          <a:xfrm>
            <a:off x="1890247" y="1881857"/>
            <a:ext cx="1119996" cy="369332"/>
          </a:xfrm>
          <a:prstGeom prst="rect">
            <a:avLst/>
          </a:prstGeom>
          <a:noFill/>
        </p:spPr>
        <p:txBody>
          <a:bodyPr wrap="square" rtlCol="0">
            <a:spAutoFit/>
          </a:bodyPr>
          <a:lstStyle/>
          <a:p>
            <a:r>
              <a:rPr lang="es-MX" dirty="0"/>
              <a:t>13 Centro</a:t>
            </a:r>
          </a:p>
        </p:txBody>
      </p:sp>
      <p:sp>
        <p:nvSpPr>
          <p:cNvPr id="22" name="CuadroTexto 21"/>
          <p:cNvSpPr txBox="1"/>
          <p:nvPr/>
        </p:nvSpPr>
        <p:spPr>
          <a:xfrm>
            <a:off x="3010243" y="5253823"/>
            <a:ext cx="2044929" cy="369332"/>
          </a:xfrm>
          <a:prstGeom prst="rect">
            <a:avLst/>
          </a:prstGeom>
          <a:noFill/>
        </p:spPr>
        <p:txBody>
          <a:bodyPr wrap="square" rtlCol="0">
            <a:spAutoFit/>
          </a:bodyPr>
          <a:lstStyle/>
          <a:p>
            <a:r>
              <a:rPr lang="es-MX" dirty="0"/>
              <a:t>16 Lázaro Cárdenas</a:t>
            </a:r>
          </a:p>
        </p:txBody>
      </p:sp>
      <p:sp>
        <p:nvSpPr>
          <p:cNvPr id="23" name="CuadroTexto 22"/>
          <p:cNvSpPr txBox="1"/>
          <p:nvPr/>
        </p:nvSpPr>
        <p:spPr>
          <a:xfrm>
            <a:off x="3827787" y="4653081"/>
            <a:ext cx="2674466" cy="369332"/>
          </a:xfrm>
          <a:prstGeom prst="rect">
            <a:avLst/>
          </a:prstGeom>
          <a:noFill/>
        </p:spPr>
        <p:txBody>
          <a:bodyPr wrap="square" rtlCol="0">
            <a:spAutoFit/>
          </a:bodyPr>
          <a:lstStyle/>
          <a:p>
            <a:r>
              <a:rPr lang="es-MX" dirty="0"/>
              <a:t>12 Guadalajara / Carapan</a:t>
            </a:r>
          </a:p>
        </p:txBody>
      </p:sp>
      <p:sp>
        <p:nvSpPr>
          <p:cNvPr id="24" name="Título 1"/>
          <p:cNvSpPr>
            <a:spLocks noGrp="1"/>
          </p:cNvSpPr>
          <p:nvPr>
            <p:ph type="title"/>
          </p:nvPr>
        </p:nvSpPr>
        <p:spPr>
          <a:xfrm>
            <a:off x="4067944" y="332656"/>
            <a:ext cx="4618856" cy="864096"/>
          </a:xfrm>
        </p:spPr>
        <p:txBody>
          <a:bodyPr/>
          <a:lstStyle/>
          <a:p>
            <a:r>
              <a:rPr lang="es-MX" dirty="0"/>
              <a:t>Sub Zonas de Exportación</a:t>
            </a:r>
          </a:p>
        </p:txBody>
      </p:sp>
      <p:sp>
        <p:nvSpPr>
          <p:cNvPr id="25" name="CuadroTexto 24"/>
          <p:cNvSpPr txBox="1"/>
          <p:nvPr/>
        </p:nvSpPr>
        <p:spPr>
          <a:xfrm>
            <a:off x="6516216" y="1546108"/>
            <a:ext cx="1944216" cy="369332"/>
          </a:xfrm>
          <a:prstGeom prst="rect">
            <a:avLst/>
          </a:prstGeom>
          <a:noFill/>
        </p:spPr>
        <p:txBody>
          <a:bodyPr wrap="square" rtlCol="0">
            <a:spAutoFit/>
          </a:bodyPr>
          <a:lstStyle/>
          <a:p>
            <a:r>
              <a:rPr lang="es-MX" dirty="0"/>
              <a:t>Occidental</a:t>
            </a:r>
          </a:p>
        </p:txBody>
      </p:sp>
      <p:sp>
        <p:nvSpPr>
          <p:cNvPr id="26" name="CuadroTexto 25"/>
          <p:cNvSpPr txBox="1"/>
          <p:nvPr/>
        </p:nvSpPr>
        <p:spPr>
          <a:xfrm>
            <a:off x="436171" y="4828280"/>
            <a:ext cx="1552121" cy="369332"/>
          </a:xfrm>
          <a:prstGeom prst="rect">
            <a:avLst/>
          </a:prstGeom>
          <a:noFill/>
        </p:spPr>
        <p:txBody>
          <a:bodyPr wrap="square" rtlCol="0">
            <a:spAutoFit/>
          </a:bodyPr>
          <a:lstStyle/>
          <a:p>
            <a:r>
              <a:rPr lang="es-MX" dirty="0"/>
              <a:t>15 Manzanillo</a:t>
            </a:r>
          </a:p>
        </p:txBody>
      </p:sp>
      <p:sp>
        <p:nvSpPr>
          <p:cNvPr id="27" name="CuadroTexto 26"/>
          <p:cNvSpPr txBox="1"/>
          <p:nvPr/>
        </p:nvSpPr>
        <p:spPr>
          <a:xfrm>
            <a:off x="339587" y="3274820"/>
            <a:ext cx="1032894" cy="369332"/>
          </a:xfrm>
          <a:prstGeom prst="rect">
            <a:avLst/>
          </a:prstGeom>
          <a:noFill/>
        </p:spPr>
        <p:txBody>
          <a:bodyPr wrap="square" rtlCol="0">
            <a:spAutoFit/>
          </a:bodyPr>
          <a:lstStyle/>
          <a:p>
            <a:r>
              <a:rPr lang="es-MX" dirty="0"/>
              <a:t>11 Tepic</a:t>
            </a:r>
          </a:p>
        </p:txBody>
      </p:sp>
    </p:spTree>
    <p:extLst>
      <p:ext uri="{BB962C8B-B14F-4D97-AF65-F5344CB8AC3E}">
        <p14:creationId xmlns:p14="http://schemas.microsoft.com/office/powerpoint/2010/main" val="2977859420"/>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2"/>
          <p:cNvSpPr>
            <a:spLocks/>
          </p:cNvSpPr>
          <p:nvPr/>
        </p:nvSpPr>
        <p:spPr bwMode="auto">
          <a:xfrm>
            <a:off x="611560" y="1730983"/>
            <a:ext cx="3960440" cy="3168352"/>
          </a:xfrm>
          <a:custGeom>
            <a:avLst/>
            <a:gdLst>
              <a:gd name="T0" fmla="*/ 0 w 699"/>
              <a:gd name="T1" fmla="*/ 2147483647 h 511"/>
              <a:gd name="T2" fmla="*/ 2147483647 w 699"/>
              <a:gd name="T3" fmla="*/ 2147483647 h 511"/>
              <a:gd name="T4" fmla="*/ 2147483647 w 699"/>
              <a:gd name="T5" fmla="*/ 2147483647 h 511"/>
              <a:gd name="T6" fmla="*/ 2147483647 w 699"/>
              <a:gd name="T7" fmla="*/ 2147483647 h 511"/>
              <a:gd name="T8" fmla="*/ 2147483647 w 699"/>
              <a:gd name="T9" fmla="*/ 2147483647 h 511"/>
              <a:gd name="T10" fmla="*/ 2147483647 w 699"/>
              <a:gd name="T11" fmla="*/ 2147483647 h 511"/>
              <a:gd name="T12" fmla="*/ 2147483647 w 699"/>
              <a:gd name="T13" fmla="*/ 2147483647 h 511"/>
              <a:gd name="T14" fmla="*/ 2147483647 w 699"/>
              <a:gd name="T15" fmla="*/ 2147483647 h 511"/>
              <a:gd name="T16" fmla="*/ 2147483647 w 699"/>
              <a:gd name="T17" fmla="*/ 0 h 511"/>
              <a:gd name="T18" fmla="*/ 2147483647 w 699"/>
              <a:gd name="T19" fmla="*/ 2147483647 h 511"/>
              <a:gd name="T20" fmla="*/ 2147483647 w 699"/>
              <a:gd name="T21" fmla="*/ 2147483647 h 511"/>
              <a:gd name="T22" fmla="*/ 2147483647 w 699"/>
              <a:gd name="T23" fmla="*/ 2147483647 h 511"/>
              <a:gd name="T24" fmla="*/ 2147483647 w 699"/>
              <a:gd name="T25" fmla="*/ 2147483647 h 511"/>
              <a:gd name="T26" fmla="*/ 2147483647 w 699"/>
              <a:gd name="T27" fmla="*/ 2147483647 h 511"/>
              <a:gd name="T28" fmla="*/ 2147483647 w 699"/>
              <a:gd name="T29" fmla="*/ 2147483647 h 511"/>
              <a:gd name="T30" fmla="*/ 2147483647 w 699"/>
              <a:gd name="T31" fmla="*/ 2147483647 h 511"/>
              <a:gd name="T32" fmla="*/ 2147483647 w 699"/>
              <a:gd name="T33" fmla="*/ 2147483647 h 511"/>
              <a:gd name="T34" fmla="*/ 2147483647 w 699"/>
              <a:gd name="T35" fmla="*/ 2147483647 h 511"/>
              <a:gd name="T36" fmla="*/ 2147483647 w 699"/>
              <a:gd name="T37" fmla="*/ 2147483647 h 511"/>
              <a:gd name="T38" fmla="*/ 2147483647 w 699"/>
              <a:gd name="T39" fmla="*/ 2147483647 h 511"/>
              <a:gd name="T40" fmla="*/ 2147483647 w 699"/>
              <a:gd name="T41" fmla="*/ 2147483647 h 511"/>
              <a:gd name="T42" fmla="*/ 0 w 699"/>
              <a:gd name="T43" fmla="*/ 2147483647 h 511"/>
              <a:gd name="T44" fmla="*/ 2147483647 w 699"/>
              <a:gd name="T45" fmla="*/ 2147483647 h 511"/>
              <a:gd name="T46" fmla="*/ 0 w 699"/>
              <a:gd name="T47" fmla="*/ 2147483647 h 511"/>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699"/>
              <a:gd name="T73" fmla="*/ 0 h 511"/>
              <a:gd name="T74" fmla="*/ 699 w 699"/>
              <a:gd name="T75" fmla="*/ 511 h 511"/>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699" h="511">
                <a:moveTo>
                  <a:pt x="0" y="510"/>
                </a:moveTo>
                <a:lnTo>
                  <a:pt x="7" y="474"/>
                </a:lnTo>
                <a:lnTo>
                  <a:pt x="51" y="373"/>
                </a:lnTo>
                <a:lnTo>
                  <a:pt x="209" y="287"/>
                </a:lnTo>
                <a:lnTo>
                  <a:pt x="273" y="280"/>
                </a:lnTo>
                <a:lnTo>
                  <a:pt x="281" y="280"/>
                </a:lnTo>
                <a:lnTo>
                  <a:pt x="367" y="201"/>
                </a:lnTo>
                <a:lnTo>
                  <a:pt x="374" y="150"/>
                </a:lnTo>
                <a:lnTo>
                  <a:pt x="640" y="0"/>
                </a:lnTo>
                <a:lnTo>
                  <a:pt x="698" y="71"/>
                </a:lnTo>
                <a:lnTo>
                  <a:pt x="633" y="165"/>
                </a:lnTo>
                <a:lnTo>
                  <a:pt x="669" y="330"/>
                </a:lnTo>
                <a:lnTo>
                  <a:pt x="489" y="388"/>
                </a:lnTo>
                <a:lnTo>
                  <a:pt x="331" y="352"/>
                </a:lnTo>
                <a:lnTo>
                  <a:pt x="130" y="438"/>
                </a:lnTo>
                <a:lnTo>
                  <a:pt x="65" y="488"/>
                </a:lnTo>
                <a:lnTo>
                  <a:pt x="58" y="488"/>
                </a:lnTo>
                <a:lnTo>
                  <a:pt x="51" y="488"/>
                </a:lnTo>
                <a:lnTo>
                  <a:pt x="36" y="495"/>
                </a:lnTo>
                <a:lnTo>
                  <a:pt x="15" y="503"/>
                </a:lnTo>
                <a:lnTo>
                  <a:pt x="7" y="503"/>
                </a:lnTo>
                <a:lnTo>
                  <a:pt x="0" y="510"/>
                </a:lnTo>
                <a:lnTo>
                  <a:pt x="7" y="495"/>
                </a:lnTo>
                <a:lnTo>
                  <a:pt x="0" y="510"/>
                </a:lnTo>
              </a:path>
            </a:pathLst>
          </a:custGeom>
          <a:gradFill>
            <a:gsLst>
              <a:gs pos="0">
                <a:schemeClr val="bg1"/>
              </a:gs>
              <a:gs pos="0">
                <a:srgbClr val="8EE57F"/>
              </a:gs>
            </a:gsLst>
            <a:path path="rect">
              <a:fillToRect l="50000" t="50000" r="50000" b="50000"/>
            </a:path>
          </a:gradFill>
          <a:ln w="9525">
            <a:miter lim="800000"/>
            <a:headEnd/>
            <a:tailEnd/>
          </a:ln>
          <a:scene3d>
            <a:camera prst="legacyObliqueTopRight"/>
            <a:lightRig rig="legacyFlat3" dir="b"/>
          </a:scene3d>
          <a:sp3d extrusionH="254000" prstMaterial="legacyMatte">
            <a:bevelT w="13500" h="13500" prst="angle"/>
            <a:bevelB w="13500" h="13500" prst="angle"/>
            <a:extrusionClr>
              <a:srgbClr val="19B737"/>
            </a:extrusionClr>
          </a:sp3d>
        </p:spPr>
        <p:txBody>
          <a:bodyPr>
            <a:flatTx/>
          </a:bodyPr>
          <a:lstStyle/>
          <a:p>
            <a:endParaRPr lang="es-MX"/>
          </a:p>
        </p:txBody>
      </p:sp>
      <p:pic>
        <p:nvPicPr>
          <p:cNvPr id="5" name="Imagen 4"/>
          <p:cNvPicPr>
            <a:picLocks noChangeAspect="1"/>
          </p:cNvPicPr>
          <p:nvPr/>
        </p:nvPicPr>
        <p:blipFill>
          <a:blip r:embed="rId2"/>
          <a:stretch>
            <a:fillRect/>
          </a:stretch>
        </p:blipFill>
        <p:spPr>
          <a:xfrm>
            <a:off x="6752602" y="4740809"/>
            <a:ext cx="1853658" cy="1260947"/>
          </a:xfrm>
          <a:prstGeom prst="rect">
            <a:avLst/>
          </a:prstGeom>
        </p:spPr>
      </p:pic>
      <p:sp>
        <p:nvSpPr>
          <p:cNvPr id="6" name="CuadroTexto 5"/>
          <p:cNvSpPr txBox="1"/>
          <p:nvPr/>
        </p:nvSpPr>
        <p:spPr>
          <a:xfrm>
            <a:off x="4283968" y="2492896"/>
            <a:ext cx="1086783" cy="369332"/>
          </a:xfrm>
          <a:prstGeom prst="rect">
            <a:avLst/>
          </a:prstGeom>
          <a:noFill/>
        </p:spPr>
        <p:txBody>
          <a:bodyPr wrap="square" rtlCol="0">
            <a:spAutoFit/>
          </a:bodyPr>
          <a:lstStyle/>
          <a:p>
            <a:r>
              <a:rPr lang="es-MX" dirty="0"/>
              <a:t>1 Central</a:t>
            </a:r>
          </a:p>
        </p:txBody>
      </p:sp>
      <p:sp>
        <p:nvSpPr>
          <p:cNvPr id="7" name="Título 1"/>
          <p:cNvSpPr>
            <a:spLocks noGrp="1"/>
          </p:cNvSpPr>
          <p:nvPr>
            <p:ph type="title"/>
          </p:nvPr>
        </p:nvSpPr>
        <p:spPr>
          <a:xfrm>
            <a:off x="4067944" y="332656"/>
            <a:ext cx="4618856" cy="864096"/>
          </a:xfrm>
        </p:spPr>
        <p:txBody>
          <a:bodyPr/>
          <a:lstStyle/>
          <a:p>
            <a:r>
              <a:rPr lang="es-MX" dirty="0"/>
              <a:t>Sub Zonas de Exportación</a:t>
            </a:r>
          </a:p>
        </p:txBody>
      </p:sp>
      <p:sp>
        <p:nvSpPr>
          <p:cNvPr id="8" name="CuadroTexto 7"/>
          <p:cNvSpPr txBox="1"/>
          <p:nvPr/>
        </p:nvSpPr>
        <p:spPr>
          <a:xfrm>
            <a:off x="6631895" y="1547500"/>
            <a:ext cx="1944216" cy="369332"/>
          </a:xfrm>
          <a:prstGeom prst="rect">
            <a:avLst/>
          </a:prstGeom>
          <a:noFill/>
        </p:spPr>
        <p:txBody>
          <a:bodyPr wrap="square" rtlCol="0">
            <a:spAutoFit/>
          </a:bodyPr>
          <a:lstStyle/>
          <a:p>
            <a:r>
              <a:rPr lang="es-MX" dirty="0"/>
              <a:t>Central</a:t>
            </a:r>
          </a:p>
        </p:txBody>
      </p:sp>
      <p:sp>
        <p:nvSpPr>
          <p:cNvPr id="10" name="Forma libre 9"/>
          <p:cNvSpPr/>
          <p:nvPr/>
        </p:nvSpPr>
        <p:spPr>
          <a:xfrm>
            <a:off x="683568" y="1838528"/>
            <a:ext cx="3761972" cy="2902281"/>
          </a:xfrm>
          <a:custGeom>
            <a:avLst/>
            <a:gdLst>
              <a:gd name="connsiteX0" fmla="*/ 2344366 w 3881336"/>
              <a:gd name="connsiteY0" fmla="*/ 758757 h 2908570"/>
              <a:gd name="connsiteX1" fmla="*/ 2500009 w 3881336"/>
              <a:gd name="connsiteY1" fmla="*/ 632298 h 2908570"/>
              <a:gd name="connsiteX2" fmla="*/ 3083668 w 3881336"/>
              <a:gd name="connsiteY2" fmla="*/ 330740 h 2908570"/>
              <a:gd name="connsiteX3" fmla="*/ 3599234 w 3881336"/>
              <a:gd name="connsiteY3" fmla="*/ 0 h 2908570"/>
              <a:gd name="connsiteX4" fmla="*/ 3686783 w 3881336"/>
              <a:gd name="connsiteY4" fmla="*/ 0 h 2908570"/>
              <a:gd name="connsiteX5" fmla="*/ 3793787 w 3881336"/>
              <a:gd name="connsiteY5" fmla="*/ 136187 h 2908570"/>
              <a:gd name="connsiteX6" fmla="*/ 3881336 w 3881336"/>
              <a:gd name="connsiteY6" fmla="*/ 301557 h 2908570"/>
              <a:gd name="connsiteX7" fmla="*/ 3842426 w 3881336"/>
              <a:gd name="connsiteY7" fmla="*/ 486383 h 2908570"/>
              <a:gd name="connsiteX8" fmla="*/ 3686783 w 3881336"/>
              <a:gd name="connsiteY8" fmla="*/ 710119 h 2908570"/>
              <a:gd name="connsiteX9" fmla="*/ 3570051 w 3881336"/>
              <a:gd name="connsiteY9" fmla="*/ 885217 h 2908570"/>
              <a:gd name="connsiteX10" fmla="*/ 3628417 w 3881336"/>
              <a:gd name="connsiteY10" fmla="*/ 1245140 h 2908570"/>
              <a:gd name="connsiteX11" fmla="*/ 3686783 w 3881336"/>
              <a:gd name="connsiteY11" fmla="*/ 1663429 h 2908570"/>
              <a:gd name="connsiteX12" fmla="*/ 3745149 w 3881336"/>
              <a:gd name="connsiteY12" fmla="*/ 1867710 h 2908570"/>
              <a:gd name="connsiteX13" fmla="*/ 3501958 w 3881336"/>
              <a:gd name="connsiteY13" fmla="*/ 2003898 h 2908570"/>
              <a:gd name="connsiteX14" fmla="*/ 2928026 w 3881336"/>
              <a:gd name="connsiteY14" fmla="*/ 2227634 h 2908570"/>
              <a:gd name="connsiteX15" fmla="*/ 2791839 w 3881336"/>
              <a:gd name="connsiteY15" fmla="*/ 2247089 h 2908570"/>
              <a:gd name="connsiteX16" fmla="*/ 2013626 w 3881336"/>
              <a:gd name="connsiteY16" fmla="*/ 2023353 h 2908570"/>
              <a:gd name="connsiteX17" fmla="*/ 1896894 w 3881336"/>
              <a:gd name="connsiteY17" fmla="*/ 1984442 h 2908570"/>
              <a:gd name="connsiteX18" fmla="*/ 865762 w 3881336"/>
              <a:gd name="connsiteY18" fmla="*/ 2509736 h 2908570"/>
              <a:gd name="connsiteX19" fmla="*/ 437745 w 3881336"/>
              <a:gd name="connsiteY19" fmla="*/ 2830749 h 2908570"/>
              <a:gd name="connsiteX20" fmla="*/ 97277 w 3881336"/>
              <a:gd name="connsiteY20" fmla="*/ 2908570 h 2908570"/>
              <a:gd name="connsiteX21" fmla="*/ 0 w 3881336"/>
              <a:gd name="connsiteY21" fmla="*/ 2772383 h 2908570"/>
              <a:gd name="connsiteX22" fmla="*/ 136187 w 3881336"/>
              <a:gd name="connsiteY22" fmla="*/ 2451370 h 2908570"/>
              <a:gd name="connsiteX23" fmla="*/ 321013 w 3881336"/>
              <a:gd name="connsiteY23" fmla="*/ 2286000 h 2908570"/>
              <a:gd name="connsiteX24" fmla="*/ 525294 w 3881336"/>
              <a:gd name="connsiteY24" fmla="*/ 2169268 h 2908570"/>
              <a:gd name="connsiteX25" fmla="*/ 817124 w 3881336"/>
              <a:gd name="connsiteY25" fmla="*/ 1984442 h 2908570"/>
              <a:gd name="connsiteX26" fmla="*/ 1050587 w 3881336"/>
              <a:gd name="connsiteY26" fmla="*/ 1867710 h 2908570"/>
              <a:gd name="connsiteX27" fmla="*/ 1264596 w 3881336"/>
              <a:gd name="connsiteY27" fmla="*/ 1741251 h 2908570"/>
              <a:gd name="connsiteX28" fmla="*/ 1313234 w 3881336"/>
              <a:gd name="connsiteY28" fmla="*/ 1692612 h 2908570"/>
              <a:gd name="connsiteX29" fmla="*/ 1653702 w 3881336"/>
              <a:gd name="connsiteY29" fmla="*/ 1731523 h 2908570"/>
              <a:gd name="connsiteX30" fmla="*/ 1955260 w 3881336"/>
              <a:gd name="connsiteY30" fmla="*/ 1614791 h 2908570"/>
              <a:gd name="connsiteX31" fmla="*/ 2286000 w 3881336"/>
              <a:gd name="connsiteY31" fmla="*/ 1225685 h 2908570"/>
              <a:gd name="connsiteX32" fmla="*/ 2344366 w 3881336"/>
              <a:gd name="connsiteY32" fmla="*/ 758757 h 29085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3881336" h="2908570">
                <a:moveTo>
                  <a:pt x="2344366" y="758757"/>
                </a:moveTo>
                <a:lnTo>
                  <a:pt x="2500009" y="632298"/>
                </a:lnTo>
                <a:lnTo>
                  <a:pt x="3083668" y="330740"/>
                </a:lnTo>
                <a:lnTo>
                  <a:pt x="3599234" y="0"/>
                </a:lnTo>
                <a:lnTo>
                  <a:pt x="3686783" y="0"/>
                </a:lnTo>
                <a:lnTo>
                  <a:pt x="3793787" y="136187"/>
                </a:lnTo>
                <a:lnTo>
                  <a:pt x="3881336" y="301557"/>
                </a:lnTo>
                <a:lnTo>
                  <a:pt x="3842426" y="486383"/>
                </a:lnTo>
                <a:lnTo>
                  <a:pt x="3686783" y="710119"/>
                </a:lnTo>
                <a:lnTo>
                  <a:pt x="3570051" y="885217"/>
                </a:lnTo>
                <a:lnTo>
                  <a:pt x="3628417" y="1245140"/>
                </a:lnTo>
                <a:lnTo>
                  <a:pt x="3686783" y="1663429"/>
                </a:lnTo>
                <a:lnTo>
                  <a:pt x="3745149" y="1867710"/>
                </a:lnTo>
                <a:lnTo>
                  <a:pt x="3501958" y="2003898"/>
                </a:lnTo>
                <a:lnTo>
                  <a:pt x="2928026" y="2227634"/>
                </a:lnTo>
                <a:lnTo>
                  <a:pt x="2791839" y="2247089"/>
                </a:lnTo>
                <a:lnTo>
                  <a:pt x="2013626" y="2023353"/>
                </a:lnTo>
                <a:lnTo>
                  <a:pt x="1896894" y="1984442"/>
                </a:lnTo>
                <a:lnTo>
                  <a:pt x="865762" y="2509736"/>
                </a:lnTo>
                <a:lnTo>
                  <a:pt x="437745" y="2830749"/>
                </a:lnTo>
                <a:lnTo>
                  <a:pt x="97277" y="2908570"/>
                </a:lnTo>
                <a:lnTo>
                  <a:pt x="0" y="2772383"/>
                </a:lnTo>
                <a:lnTo>
                  <a:pt x="136187" y="2451370"/>
                </a:lnTo>
                <a:lnTo>
                  <a:pt x="321013" y="2286000"/>
                </a:lnTo>
                <a:lnTo>
                  <a:pt x="525294" y="2169268"/>
                </a:lnTo>
                <a:lnTo>
                  <a:pt x="817124" y="1984442"/>
                </a:lnTo>
                <a:lnTo>
                  <a:pt x="1050587" y="1867710"/>
                </a:lnTo>
                <a:lnTo>
                  <a:pt x="1264596" y="1741251"/>
                </a:lnTo>
                <a:lnTo>
                  <a:pt x="1313234" y="1692612"/>
                </a:lnTo>
                <a:lnTo>
                  <a:pt x="1653702" y="1731523"/>
                </a:lnTo>
                <a:lnTo>
                  <a:pt x="1955260" y="1614791"/>
                </a:lnTo>
                <a:lnTo>
                  <a:pt x="2286000" y="1225685"/>
                </a:lnTo>
                <a:lnTo>
                  <a:pt x="2344366" y="758757"/>
                </a:lnTo>
                <a:close/>
              </a:path>
            </a:pathLst>
          </a:custGeom>
          <a:solidFill>
            <a:srgbClr val="FFC000">
              <a:alpha val="58000"/>
            </a:srgbClr>
          </a:solidFill>
          <a:ln w="12700" cap="rnd">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Tree>
    <p:extLst>
      <p:ext uri="{BB962C8B-B14F-4D97-AF65-F5344CB8AC3E}">
        <p14:creationId xmlns:p14="http://schemas.microsoft.com/office/powerpoint/2010/main" val="1801416326"/>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p:cNvPicPr>
            <a:picLocks noChangeAspect="1"/>
          </p:cNvPicPr>
          <p:nvPr/>
        </p:nvPicPr>
        <p:blipFill>
          <a:blip r:embed="rId2"/>
          <a:stretch>
            <a:fillRect/>
          </a:stretch>
        </p:blipFill>
        <p:spPr>
          <a:xfrm>
            <a:off x="6752602" y="4740809"/>
            <a:ext cx="1853658" cy="1260947"/>
          </a:xfrm>
          <a:prstGeom prst="rect">
            <a:avLst/>
          </a:prstGeom>
        </p:spPr>
      </p:pic>
      <p:sp>
        <p:nvSpPr>
          <p:cNvPr id="5" name="Título 1"/>
          <p:cNvSpPr>
            <a:spLocks noGrp="1"/>
          </p:cNvSpPr>
          <p:nvPr>
            <p:ph type="title"/>
          </p:nvPr>
        </p:nvSpPr>
        <p:spPr>
          <a:xfrm>
            <a:off x="4067944" y="332656"/>
            <a:ext cx="4618856" cy="864096"/>
          </a:xfrm>
        </p:spPr>
        <p:txBody>
          <a:bodyPr/>
          <a:lstStyle/>
          <a:p>
            <a:r>
              <a:rPr lang="es-MX" dirty="0"/>
              <a:t>Sub Zonas de Exportación</a:t>
            </a:r>
          </a:p>
        </p:txBody>
      </p:sp>
      <p:sp>
        <p:nvSpPr>
          <p:cNvPr id="6" name="CuadroTexto 5"/>
          <p:cNvSpPr txBox="1"/>
          <p:nvPr/>
        </p:nvSpPr>
        <p:spPr>
          <a:xfrm>
            <a:off x="6516216" y="1546108"/>
            <a:ext cx="1944216" cy="369332"/>
          </a:xfrm>
          <a:prstGeom prst="rect">
            <a:avLst/>
          </a:prstGeom>
          <a:noFill/>
        </p:spPr>
        <p:txBody>
          <a:bodyPr wrap="square" rtlCol="0">
            <a:spAutoFit/>
          </a:bodyPr>
          <a:lstStyle/>
          <a:p>
            <a:r>
              <a:rPr lang="es-MX" dirty="0"/>
              <a:t>Oriental</a:t>
            </a:r>
          </a:p>
        </p:txBody>
      </p:sp>
      <p:sp>
        <p:nvSpPr>
          <p:cNvPr id="7" name="Freeform 10"/>
          <p:cNvSpPr>
            <a:spLocks/>
          </p:cNvSpPr>
          <p:nvPr/>
        </p:nvSpPr>
        <p:spPr bwMode="auto">
          <a:xfrm>
            <a:off x="755576" y="1628800"/>
            <a:ext cx="4680520" cy="3744416"/>
          </a:xfrm>
          <a:custGeom>
            <a:avLst/>
            <a:gdLst>
              <a:gd name="T0" fmla="*/ 2147483647 w 1929"/>
              <a:gd name="T1" fmla="*/ 2147483647 h 1403"/>
              <a:gd name="T2" fmla="*/ 2147483647 w 1929"/>
              <a:gd name="T3" fmla="*/ 2147483647 h 1403"/>
              <a:gd name="T4" fmla="*/ 2147483647 w 1929"/>
              <a:gd name="T5" fmla="*/ 2147483647 h 1403"/>
              <a:gd name="T6" fmla="*/ 2147483647 w 1929"/>
              <a:gd name="T7" fmla="*/ 2147483647 h 1403"/>
              <a:gd name="T8" fmla="*/ 2147483647 w 1929"/>
              <a:gd name="T9" fmla="*/ 2147483647 h 1403"/>
              <a:gd name="T10" fmla="*/ 2147483647 w 1929"/>
              <a:gd name="T11" fmla="*/ 2147483647 h 1403"/>
              <a:gd name="T12" fmla="*/ 2147483647 w 1929"/>
              <a:gd name="T13" fmla="*/ 2147483647 h 1403"/>
              <a:gd name="T14" fmla="*/ 2147483647 w 1929"/>
              <a:gd name="T15" fmla="*/ 2147483647 h 1403"/>
              <a:gd name="T16" fmla="*/ 2147483647 w 1929"/>
              <a:gd name="T17" fmla="*/ 2147483647 h 1403"/>
              <a:gd name="T18" fmla="*/ 2147483647 w 1929"/>
              <a:gd name="T19" fmla="*/ 2147483647 h 1403"/>
              <a:gd name="T20" fmla="*/ 2147483647 w 1929"/>
              <a:gd name="T21" fmla="*/ 2147483647 h 1403"/>
              <a:gd name="T22" fmla="*/ 2147483647 w 1929"/>
              <a:gd name="T23" fmla="*/ 2147483647 h 1403"/>
              <a:gd name="T24" fmla="*/ 2147483647 w 1929"/>
              <a:gd name="T25" fmla="*/ 2147483647 h 1403"/>
              <a:gd name="T26" fmla="*/ 2147483647 w 1929"/>
              <a:gd name="T27" fmla="*/ 2147483647 h 1403"/>
              <a:gd name="T28" fmla="*/ 2147483647 w 1929"/>
              <a:gd name="T29" fmla="*/ 2147483647 h 1403"/>
              <a:gd name="T30" fmla="*/ 2147483647 w 1929"/>
              <a:gd name="T31" fmla="*/ 2147483647 h 1403"/>
              <a:gd name="T32" fmla="*/ 2147483647 w 1929"/>
              <a:gd name="T33" fmla="*/ 2147483647 h 1403"/>
              <a:gd name="T34" fmla="*/ 2147483647 w 1929"/>
              <a:gd name="T35" fmla="*/ 2147483647 h 1403"/>
              <a:gd name="T36" fmla="*/ 2147483647 w 1929"/>
              <a:gd name="T37" fmla="*/ 2147483647 h 1403"/>
              <a:gd name="T38" fmla="*/ 2147483647 w 1929"/>
              <a:gd name="T39" fmla="*/ 2147483647 h 1403"/>
              <a:gd name="T40" fmla="*/ 2147483647 w 1929"/>
              <a:gd name="T41" fmla="*/ 2147483647 h 1403"/>
              <a:gd name="T42" fmla="*/ 2147483647 w 1929"/>
              <a:gd name="T43" fmla="*/ 2147483647 h 1403"/>
              <a:gd name="T44" fmla="*/ 2147483647 w 1929"/>
              <a:gd name="T45" fmla="*/ 2147483647 h 1403"/>
              <a:gd name="T46" fmla="*/ 2147483647 w 1929"/>
              <a:gd name="T47" fmla="*/ 2147483647 h 1403"/>
              <a:gd name="T48" fmla="*/ 2147483647 w 1929"/>
              <a:gd name="T49" fmla="*/ 2147483647 h 1403"/>
              <a:gd name="T50" fmla="*/ 2147483647 w 1929"/>
              <a:gd name="T51" fmla="*/ 2147483647 h 1403"/>
              <a:gd name="T52" fmla="*/ 2147483647 w 1929"/>
              <a:gd name="T53" fmla="*/ 2147483647 h 1403"/>
              <a:gd name="T54" fmla="*/ 2147483647 w 1929"/>
              <a:gd name="T55" fmla="*/ 2147483647 h 1403"/>
              <a:gd name="T56" fmla="*/ 2147483647 w 1929"/>
              <a:gd name="T57" fmla="*/ 2147483647 h 1403"/>
              <a:gd name="T58" fmla="*/ 2147483647 w 1929"/>
              <a:gd name="T59" fmla="*/ 2147483647 h 1403"/>
              <a:gd name="T60" fmla="*/ 2147483647 w 1929"/>
              <a:gd name="T61" fmla="*/ 2147483647 h 1403"/>
              <a:gd name="T62" fmla="*/ 2147483647 w 1929"/>
              <a:gd name="T63" fmla="*/ 2147483647 h 1403"/>
              <a:gd name="T64" fmla="*/ 2147483647 w 1929"/>
              <a:gd name="T65" fmla="*/ 2147483647 h 1403"/>
              <a:gd name="T66" fmla="*/ 2147483647 w 1929"/>
              <a:gd name="T67" fmla="*/ 2147483647 h 1403"/>
              <a:gd name="T68" fmla="*/ 2147483647 w 1929"/>
              <a:gd name="T69" fmla="*/ 2147483647 h 1403"/>
              <a:gd name="T70" fmla="*/ 2147483647 w 1929"/>
              <a:gd name="T71" fmla="*/ 2147483647 h 1403"/>
              <a:gd name="T72" fmla="*/ 2147483647 w 1929"/>
              <a:gd name="T73" fmla="*/ 2147483647 h 1403"/>
              <a:gd name="T74" fmla="*/ 2147483647 w 1929"/>
              <a:gd name="T75" fmla="*/ 2147483647 h 1403"/>
              <a:gd name="T76" fmla="*/ 2147483647 w 1929"/>
              <a:gd name="T77" fmla="*/ 2147483647 h 1403"/>
              <a:gd name="T78" fmla="*/ 2147483647 w 1929"/>
              <a:gd name="T79" fmla="*/ 2147483647 h 1403"/>
              <a:gd name="T80" fmla="*/ 2147483647 w 1929"/>
              <a:gd name="T81" fmla="*/ 2147483647 h 1403"/>
              <a:gd name="T82" fmla="*/ 2147483647 w 1929"/>
              <a:gd name="T83" fmla="*/ 2147483647 h 1403"/>
              <a:gd name="T84" fmla="*/ 2147483647 w 1929"/>
              <a:gd name="T85" fmla="*/ 2147483647 h 1403"/>
              <a:gd name="T86" fmla="*/ 2147483647 w 1929"/>
              <a:gd name="T87" fmla="*/ 2147483647 h 1403"/>
              <a:gd name="T88" fmla="*/ 2147483647 w 1929"/>
              <a:gd name="T89" fmla="*/ 2147483647 h 1403"/>
              <a:gd name="T90" fmla="*/ 2147483647 w 1929"/>
              <a:gd name="T91" fmla="*/ 2147483647 h 1403"/>
              <a:gd name="T92" fmla="*/ 0 w 1929"/>
              <a:gd name="T93" fmla="*/ 2147483647 h 1403"/>
              <a:gd name="T94" fmla="*/ 2147483647 w 1929"/>
              <a:gd name="T95" fmla="*/ 2147483647 h 1403"/>
              <a:gd name="T96" fmla="*/ 2147483647 w 1929"/>
              <a:gd name="T97" fmla="*/ 2147483647 h 1403"/>
              <a:gd name="T98" fmla="*/ 2147483647 w 1929"/>
              <a:gd name="T99" fmla="*/ 2147483647 h 1403"/>
              <a:gd name="T100" fmla="*/ 2147483647 w 1929"/>
              <a:gd name="T101" fmla="*/ 2147483647 h 1403"/>
              <a:gd name="T102" fmla="*/ 2147483647 w 1929"/>
              <a:gd name="T103" fmla="*/ 2147483647 h 1403"/>
              <a:gd name="T104" fmla="*/ 2147483647 w 1929"/>
              <a:gd name="T105" fmla="*/ 2147483647 h 1403"/>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929"/>
              <a:gd name="T160" fmla="*/ 0 h 1403"/>
              <a:gd name="T161" fmla="*/ 1929 w 1929"/>
              <a:gd name="T162" fmla="*/ 1403 h 1403"/>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929" h="1403">
                <a:moveTo>
                  <a:pt x="547" y="115"/>
                </a:moveTo>
                <a:lnTo>
                  <a:pt x="583" y="79"/>
                </a:lnTo>
                <a:lnTo>
                  <a:pt x="698" y="22"/>
                </a:lnTo>
                <a:lnTo>
                  <a:pt x="712" y="22"/>
                </a:lnTo>
                <a:lnTo>
                  <a:pt x="719" y="0"/>
                </a:lnTo>
                <a:lnTo>
                  <a:pt x="755" y="51"/>
                </a:lnTo>
                <a:lnTo>
                  <a:pt x="799" y="58"/>
                </a:lnTo>
                <a:lnTo>
                  <a:pt x="799" y="115"/>
                </a:lnTo>
                <a:lnTo>
                  <a:pt x="784" y="115"/>
                </a:lnTo>
                <a:lnTo>
                  <a:pt x="777" y="94"/>
                </a:lnTo>
                <a:lnTo>
                  <a:pt x="755" y="79"/>
                </a:lnTo>
                <a:lnTo>
                  <a:pt x="727" y="58"/>
                </a:lnTo>
                <a:lnTo>
                  <a:pt x="712" y="58"/>
                </a:lnTo>
                <a:lnTo>
                  <a:pt x="777" y="130"/>
                </a:lnTo>
                <a:lnTo>
                  <a:pt x="799" y="151"/>
                </a:lnTo>
                <a:lnTo>
                  <a:pt x="799" y="216"/>
                </a:lnTo>
                <a:lnTo>
                  <a:pt x="827" y="230"/>
                </a:lnTo>
                <a:lnTo>
                  <a:pt x="950" y="439"/>
                </a:lnTo>
                <a:lnTo>
                  <a:pt x="1007" y="525"/>
                </a:lnTo>
                <a:lnTo>
                  <a:pt x="1007" y="554"/>
                </a:lnTo>
                <a:lnTo>
                  <a:pt x="1144" y="582"/>
                </a:lnTo>
                <a:lnTo>
                  <a:pt x="1187" y="604"/>
                </a:lnTo>
                <a:lnTo>
                  <a:pt x="1237" y="611"/>
                </a:lnTo>
                <a:lnTo>
                  <a:pt x="1237" y="640"/>
                </a:lnTo>
                <a:lnTo>
                  <a:pt x="1295" y="640"/>
                </a:lnTo>
                <a:lnTo>
                  <a:pt x="1403" y="597"/>
                </a:lnTo>
                <a:lnTo>
                  <a:pt x="1410" y="575"/>
                </a:lnTo>
                <a:lnTo>
                  <a:pt x="1475" y="568"/>
                </a:lnTo>
                <a:lnTo>
                  <a:pt x="1547" y="568"/>
                </a:lnTo>
                <a:lnTo>
                  <a:pt x="1575" y="539"/>
                </a:lnTo>
                <a:lnTo>
                  <a:pt x="1647" y="539"/>
                </a:lnTo>
                <a:lnTo>
                  <a:pt x="1647" y="554"/>
                </a:lnTo>
                <a:lnTo>
                  <a:pt x="1583" y="575"/>
                </a:lnTo>
                <a:lnTo>
                  <a:pt x="1647" y="575"/>
                </a:lnTo>
                <a:lnTo>
                  <a:pt x="1798" y="741"/>
                </a:lnTo>
                <a:lnTo>
                  <a:pt x="1798" y="748"/>
                </a:lnTo>
                <a:lnTo>
                  <a:pt x="1777" y="755"/>
                </a:lnTo>
                <a:lnTo>
                  <a:pt x="1748" y="870"/>
                </a:lnTo>
                <a:lnTo>
                  <a:pt x="1741" y="863"/>
                </a:lnTo>
                <a:lnTo>
                  <a:pt x="1791" y="891"/>
                </a:lnTo>
                <a:lnTo>
                  <a:pt x="1849" y="935"/>
                </a:lnTo>
                <a:lnTo>
                  <a:pt x="1863" y="956"/>
                </a:lnTo>
                <a:lnTo>
                  <a:pt x="1906" y="978"/>
                </a:lnTo>
                <a:lnTo>
                  <a:pt x="1906" y="1014"/>
                </a:lnTo>
                <a:lnTo>
                  <a:pt x="1928" y="1050"/>
                </a:lnTo>
                <a:lnTo>
                  <a:pt x="1877" y="1093"/>
                </a:lnTo>
                <a:lnTo>
                  <a:pt x="1827" y="1093"/>
                </a:lnTo>
                <a:lnTo>
                  <a:pt x="1798" y="1078"/>
                </a:lnTo>
                <a:lnTo>
                  <a:pt x="1726" y="1078"/>
                </a:lnTo>
                <a:lnTo>
                  <a:pt x="1698" y="1064"/>
                </a:lnTo>
                <a:lnTo>
                  <a:pt x="1690" y="1064"/>
                </a:lnTo>
                <a:lnTo>
                  <a:pt x="1662" y="1100"/>
                </a:lnTo>
                <a:lnTo>
                  <a:pt x="1662" y="1129"/>
                </a:lnTo>
                <a:lnTo>
                  <a:pt x="1604" y="1222"/>
                </a:lnTo>
                <a:lnTo>
                  <a:pt x="1647" y="1308"/>
                </a:lnTo>
                <a:lnTo>
                  <a:pt x="1647" y="1337"/>
                </a:lnTo>
                <a:lnTo>
                  <a:pt x="1626" y="1344"/>
                </a:lnTo>
                <a:lnTo>
                  <a:pt x="1604" y="1402"/>
                </a:lnTo>
                <a:lnTo>
                  <a:pt x="1590" y="1380"/>
                </a:lnTo>
                <a:lnTo>
                  <a:pt x="1525" y="1330"/>
                </a:lnTo>
                <a:lnTo>
                  <a:pt x="1496" y="1272"/>
                </a:lnTo>
                <a:lnTo>
                  <a:pt x="1439" y="1244"/>
                </a:lnTo>
                <a:lnTo>
                  <a:pt x="1403" y="1172"/>
                </a:lnTo>
                <a:lnTo>
                  <a:pt x="1295" y="1121"/>
                </a:lnTo>
                <a:lnTo>
                  <a:pt x="1158" y="1028"/>
                </a:lnTo>
                <a:lnTo>
                  <a:pt x="1129" y="1064"/>
                </a:lnTo>
                <a:lnTo>
                  <a:pt x="1065" y="1107"/>
                </a:lnTo>
                <a:lnTo>
                  <a:pt x="1021" y="1114"/>
                </a:lnTo>
                <a:lnTo>
                  <a:pt x="1007" y="1150"/>
                </a:lnTo>
                <a:lnTo>
                  <a:pt x="971" y="1172"/>
                </a:lnTo>
                <a:lnTo>
                  <a:pt x="935" y="1179"/>
                </a:lnTo>
                <a:lnTo>
                  <a:pt x="899" y="1193"/>
                </a:lnTo>
                <a:lnTo>
                  <a:pt x="784" y="1143"/>
                </a:lnTo>
                <a:lnTo>
                  <a:pt x="784" y="1100"/>
                </a:lnTo>
                <a:lnTo>
                  <a:pt x="712" y="1100"/>
                </a:lnTo>
                <a:lnTo>
                  <a:pt x="698" y="1114"/>
                </a:lnTo>
                <a:lnTo>
                  <a:pt x="676" y="1107"/>
                </a:lnTo>
                <a:lnTo>
                  <a:pt x="676" y="1100"/>
                </a:lnTo>
                <a:lnTo>
                  <a:pt x="554" y="1028"/>
                </a:lnTo>
                <a:lnTo>
                  <a:pt x="432" y="1006"/>
                </a:lnTo>
                <a:lnTo>
                  <a:pt x="403" y="985"/>
                </a:lnTo>
                <a:lnTo>
                  <a:pt x="324" y="985"/>
                </a:lnTo>
                <a:lnTo>
                  <a:pt x="324" y="978"/>
                </a:lnTo>
                <a:lnTo>
                  <a:pt x="273" y="978"/>
                </a:lnTo>
                <a:lnTo>
                  <a:pt x="237" y="935"/>
                </a:lnTo>
                <a:lnTo>
                  <a:pt x="166" y="906"/>
                </a:lnTo>
                <a:lnTo>
                  <a:pt x="158" y="906"/>
                </a:lnTo>
                <a:lnTo>
                  <a:pt x="158" y="870"/>
                </a:lnTo>
                <a:lnTo>
                  <a:pt x="158" y="856"/>
                </a:lnTo>
                <a:lnTo>
                  <a:pt x="86" y="827"/>
                </a:lnTo>
                <a:lnTo>
                  <a:pt x="72" y="827"/>
                </a:lnTo>
                <a:lnTo>
                  <a:pt x="79" y="791"/>
                </a:lnTo>
                <a:lnTo>
                  <a:pt x="36" y="755"/>
                </a:lnTo>
                <a:lnTo>
                  <a:pt x="0" y="755"/>
                </a:lnTo>
                <a:lnTo>
                  <a:pt x="72" y="697"/>
                </a:lnTo>
                <a:lnTo>
                  <a:pt x="209" y="626"/>
                </a:lnTo>
                <a:lnTo>
                  <a:pt x="288" y="590"/>
                </a:lnTo>
                <a:lnTo>
                  <a:pt x="453" y="640"/>
                </a:lnTo>
                <a:lnTo>
                  <a:pt x="655" y="554"/>
                </a:lnTo>
                <a:lnTo>
                  <a:pt x="604" y="360"/>
                </a:lnTo>
                <a:lnTo>
                  <a:pt x="604" y="338"/>
                </a:lnTo>
                <a:lnTo>
                  <a:pt x="662" y="273"/>
                </a:lnTo>
                <a:lnTo>
                  <a:pt x="669" y="237"/>
                </a:lnTo>
                <a:lnTo>
                  <a:pt x="626" y="151"/>
                </a:lnTo>
                <a:lnTo>
                  <a:pt x="568" y="180"/>
                </a:lnTo>
                <a:lnTo>
                  <a:pt x="540" y="115"/>
                </a:lnTo>
                <a:lnTo>
                  <a:pt x="547" y="115"/>
                </a:lnTo>
              </a:path>
            </a:pathLst>
          </a:custGeom>
          <a:gradFill>
            <a:gsLst>
              <a:gs pos="0">
                <a:schemeClr val="bg1"/>
              </a:gs>
              <a:gs pos="0">
                <a:srgbClr val="CC99FF"/>
              </a:gs>
            </a:gsLst>
            <a:path path="rect">
              <a:fillToRect l="50000" t="50000" r="50000" b="50000"/>
            </a:path>
          </a:gradFill>
          <a:ln w="9525">
            <a:miter lim="800000"/>
            <a:headEnd/>
            <a:tailEnd/>
          </a:ln>
          <a:scene3d>
            <a:camera prst="legacyObliqueTopRight"/>
            <a:lightRig rig="legacyFlat3" dir="b"/>
          </a:scene3d>
          <a:sp3d extrusionH="254000" prstMaterial="legacyMatte">
            <a:bevelT w="13500" h="13500" prst="angle"/>
            <a:bevelB w="13500" h="13500" prst="angle"/>
            <a:extrusionClr>
              <a:srgbClr val="790771"/>
            </a:extrusionClr>
          </a:sp3d>
        </p:spPr>
        <p:txBody>
          <a:bodyPr>
            <a:flatTx/>
          </a:bodyPr>
          <a:lstStyle/>
          <a:p>
            <a:endParaRPr lang="es-MX"/>
          </a:p>
        </p:txBody>
      </p:sp>
      <p:sp>
        <p:nvSpPr>
          <p:cNvPr id="8" name="Forma libre 7"/>
          <p:cNvSpPr/>
          <p:nvPr/>
        </p:nvSpPr>
        <p:spPr>
          <a:xfrm>
            <a:off x="2120630" y="1770434"/>
            <a:ext cx="651753" cy="768485"/>
          </a:xfrm>
          <a:custGeom>
            <a:avLst/>
            <a:gdLst>
              <a:gd name="connsiteX0" fmla="*/ 77821 w 651753"/>
              <a:gd name="connsiteY0" fmla="*/ 272375 h 768485"/>
              <a:gd name="connsiteX1" fmla="*/ 0 w 651753"/>
              <a:gd name="connsiteY1" fmla="*/ 272375 h 768485"/>
              <a:gd name="connsiteX2" fmla="*/ 19455 w 651753"/>
              <a:gd name="connsiteY2" fmla="*/ 126460 h 768485"/>
              <a:gd name="connsiteX3" fmla="*/ 68093 w 651753"/>
              <a:gd name="connsiteY3" fmla="*/ 38911 h 768485"/>
              <a:gd name="connsiteX4" fmla="*/ 272374 w 651753"/>
              <a:gd name="connsiteY4" fmla="*/ 0 h 768485"/>
              <a:gd name="connsiteX5" fmla="*/ 476655 w 651753"/>
              <a:gd name="connsiteY5" fmla="*/ 38911 h 768485"/>
              <a:gd name="connsiteX6" fmla="*/ 554476 w 651753"/>
              <a:gd name="connsiteY6" fmla="*/ 252919 h 768485"/>
              <a:gd name="connsiteX7" fmla="*/ 651753 w 651753"/>
              <a:gd name="connsiteY7" fmla="*/ 642026 h 768485"/>
              <a:gd name="connsiteX8" fmla="*/ 418289 w 651753"/>
              <a:gd name="connsiteY8" fmla="*/ 768485 h 768485"/>
              <a:gd name="connsiteX9" fmla="*/ 243191 w 651753"/>
              <a:gd name="connsiteY9" fmla="*/ 768485 h 768485"/>
              <a:gd name="connsiteX10" fmla="*/ 204281 w 651753"/>
              <a:gd name="connsiteY10" fmla="*/ 768485 h 768485"/>
              <a:gd name="connsiteX11" fmla="*/ 194553 w 651753"/>
              <a:gd name="connsiteY11" fmla="*/ 680936 h 768485"/>
              <a:gd name="connsiteX12" fmla="*/ 321013 w 651753"/>
              <a:gd name="connsiteY12" fmla="*/ 544749 h 768485"/>
              <a:gd name="connsiteX13" fmla="*/ 272374 w 651753"/>
              <a:gd name="connsiteY13" fmla="*/ 301557 h 768485"/>
              <a:gd name="connsiteX14" fmla="*/ 77821 w 651753"/>
              <a:gd name="connsiteY14" fmla="*/ 272375 h 768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51753" h="768485">
                <a:moveTo>
                  <a:pt x="77821" y="272375"/>
                </a:moveTo>
                <a:lnTo>
                  <a:pt x="0" y="272375"/>
                </a:lnTo>
                <a:lnTo>
                  <a:pt x="19455" y="126460"/>
                </a:lnTo>
                <a:lnTo>
                  <a:pt x="68093" y="38911"/>
                </a:lnTo>
                <a:lnTo>
                  <a:pt x="272374" y="0"/>
                </a:lnTo>
                <a:lnTo>
                  <a:pt x="476655" y="38911"/>
                </a:lnTo>
                <a:lnTo>
                  <a:pt x="554476" y="252919"/>
                </a:lnTo>
                <a:lnTo>
                  <a:pt x="651753" y="642026"/>
                </a:lnTo>
                <a:lnTo>
                  <a:pt x="418289" y="768485"/>
                </a:lnTo>
                <a:lnTo>
                  <a:pt x="243191" y="768485"/>
                </a:lnTo>
                <a:lnTo>
                  <a:pt x="204281" y="768485"/>
                </a:lnTo>
                <a:lnTo>
                  <a:pt x="194553" y="680936"/>
                </a:lnTo>
                <a:lnTo>
                  <a:pt x="321013" y="544749"/>
                </a:lnTo>
                <a:lnTo>
                  <a:pt x="272374" y="301557"/>
                </a:lnTo>
                <a:lnTo>
                  <a:pt x="77821" y="272375"/>
                </a:lnTo>
                <a:close/>
              </a:path>
            </a:pathLst>
          </a:custGeom>
          <a:solidFill>
            <a:srgbClr val="FFFF00">
              <a:alpha val="60000"/>
            </a:srgbClr>
          </a:solidFill>
          <a:ln w="12700">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9" name="Forma libre 8"/>
          <p:cNvSpPr/>
          <p:nvPr/>
        </p:nvSpPr>
        <p:spPr>
          <a:xfrm>
            <a:off x="2607013" y="2461098"/>
            <a:ext cx="554476" cy="797668"/>
          </a:xfrm>
          <a:custGeom>
            <a:avLst/>
            <a:gdLst>
              <a:gd name="connsiteX0" fmla="*/ 233464 w 554476"/>
              <a:gd name="connsiteY0" fmla="*/ 0 h 797668"/>
              <a:gd name="connsiteX1" fmla="*/ 0 w 554476"/>
              <a:gd name="connsiteY1" fmla="*/ 145915 h 797668"/>
              <a:gd name="connsiteX2" fmla="*/ 38910 w 554476"/>
              <a:gd name="connsiteY2" fmla="*/ 408562 h 797668"/>
              <a:gd name="connsiteX3" fmla="*/ 184825 w 554476"/>
              <a:gd name="connsiteY3" fmla="*/ 690664 h 797668"/>
              <a:gd name="connsiteX4" fmla="*/ 496110 w 554476"/>
              <a:gd name="connsiteY4" fmla="*/ 797668 h 797668"/>
              <a:gd name="connsiteX5" fmla="*/ 505838 w 554476"/>
              <a:gd name="connsiteY5" fmla="*/ 710119 h 797668"/>
              <a:gd name="connsiteX6" fmla="*/ 554476 w 554476"/>
              <a:gd name="connsiteY6" fmla="*/ 564204 h 797668"/>
              <a:gd name="connsiteX7" fmla="*/ 233464 w 554476"/>
              <a:gd name="connsiteY7" fmla="*/ 0 h 7976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54476" h="797668">
                <a:moveTo>
                  <a:pt x="233464" y="0"/>
                </a:moveTo>
                <a:lnTo>
                  <a:pt x="0" y="145915"/>
                </a:lnTo>
                <a:lnTo>
                  <a:pt x="38910" y="408562"/>
                </a:lnTo>
                <a:lnTo>
                  <a:pt x="184825" y="690664"/>
                </a:lnTo>
                <a:lnTo>
                  <a:pt x="496110" y="797668"/>
                </a:lnTo>
                <a:lnTo>
                  <a:pt x="505838" y="710119"/>
                </a:lnTo>
                <a:lnTo>
                  <a:pt x="554476" y="564204"/>
                </a:lnTo>
                <a:lnTo>
                  <a:pt x="233464" y="0"/>
                </a:lnTo>
                <a:close/>
              </a:path>
            </a:pathLst>
          </a:custGeom>
          <a:solidFill>
            <a:schemeClr val="accent5">
              <a:lumMod val="40000"/>
              <a:lumOff val="60000"/>
              <a:alpha val="50000"/>
            </a:schemeClr>
          </a:solidFill>
          <a:ln w="12700">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10" name="Forma libre 9"/>
          <p:cNvSpPr/>
          <p:nvPr/>
        </p:nvSpPr>
        <p:spPr>
          <a:xfrm>
            <a:off x="2859582" y="3142034"/>
            <a:ext cx="1080119" cy="548780"/>
          </a:xfrm>
          <a:custGeom>
            <a:avLst/>
            <a:gdLst>
              <a:gd name="connsiteX0" fmla="*/ 379379 w 856034"/>
              <a:gd name="connsiteY0" fmla="*/ 0 h 389106"/>
              <a:gd name="connsiteX1" fmla="*/ 379379 w 856034"/>
              <a:gd name="connsiteY1" fmla="*/ 0 h 389106"/>
              <a:gd name="connsiteX2" fmla="*/ 204281 w 856034"/>
              <a:gd name="connsiteY2" fmla="*/ 204281 h 389106"/>
              <a:gd name="connsiteX3" fmla="*/ 48638 w 856034"/>
              <a:gd name="connsiteY3" fmla="*/ 136187 h 389106"/>
              <a:gd name="connsiteX4" fmla="*/ 0 w 856034"/>
              <a:gd name="connsiteY4" fmla="*/ 272375 h 389106"/>
              <a:gd name="connsiteX5" fmla="*/ 175098 w 856034"/>
              <a:gd name="connsiteY5" fmla="*/ 389106 h 389106"/>
              <a:gd name="connsiteX6" fmla="*/ 398834 w 856034"/>
              <a:gd name="connsiteY6" fmla="*/ 379379 h 389106"/>
              <a:gd name="connsiteX7" fmla="*/ 749030 w 856034"/>
              <a:gd name="connsiteY7" fmla="*/ 350196 h 389106"/>
              <a:gd name="connsiteX8" fmla="*/ 856034 w 856034"/>
              <a:gd name="connsiteY8" fmla="*/ 252919 h 389106"/>
              <a:gd name="connsiteX9" fmla="*/ 661481 w 856034"/>
              <a:gd name="connsiteY9" fmla="*/ 107004 h 389106"/>
              <a:gd name="connsiteX10" fmla="*/ 379379 w 856034"/>
              <a:gd name="connsiteY10" fmla="*/ 0 h 3891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56034" h="389106">
                <a:moveTo>
                  <a:pt x="379379" y="0"/>
                </a:moveTo>
                <a:lnTo>
                  <a:pt x="379379" y="0"/>
                </a:lnTo>
                <a:lnTo>
                  <a:pt x="204281" y="204281"/>
                </a:lnTo>
                <a:lnTo>
                  <a:pt x="48638" y="136187"/>
                </a:lnTo>
                <a:lnTo>
                  <a:pt x="0" y="272375"/>
                </a:lnTo>
                <a:lnTo>
                  <a:pt x="175098" y="389106"/>
                </a:lnTo>
                <a:lnTo>
                  <a:pt x="398834" y="379379"/>
                </a:lnTo>
                <a:lnTo>
                  <a:pt x="749030" y="350196"/>
                </a:lnTo>
                <a:lnTo>
                  <a:pt x="856034" y="252919"/>
                </a:lnTo>
                <a:lnTo>
                  <a:pt x="661481" y="107004"/>
                </a:lnTo>
                <a:lnTo>
                  <a:pt x="379379" y="0"/>
                </a:lnTo>
                <a:close/>
              </a:path>
            </a:pathLst>
          </a:custGeom>
          <a:solidFill>
            <a:schemeClr val="accent3">
              <a:lumMod val="75000"/>
              <a:alpha val="75000"/>
            </a:schemeClr>
          </a:solidFill>
          <a:ln w="12700">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11" name="Forma libre 10"/>
          <p:cNvSpPr/>
          <p:nvPr/>
        </p:nvSpPr>
        <p:spPr>
          <a:xfrm>
            <a:off x="3939702" y="3190672"/>
            <a:ext cx="1361872" cy="1225685"/>
          </a:xfrm>
          <a:custGeom>
            <a:avLst/>
            <a:gdLst>
              <a:gd name="connsiteX0" fmla="*/ 58366 w 1361872"/>
              <a:gd name="connsiteY0" fmla="*/ 184826 h 1225685"/>
              <a:gd name="connsiteX1" fmla="*/ 58366 w 1361872"/>
              <a:gd name="connsiteY1" fmla="*/ 184826 h 1225685"/>
              <a:gd name="connsiteX2" fmla="*/ 184826 w 1361872"/>
              <a:gd name="connsiteY2" fmla="*/ 165371 h 1225685"/>
              <a:gd name="connsiteX3" fmla="*/ 223736 w 1361872"/>
              <a:gd name="connsiteY3" fmla="*/ 136188 h 1225685"/>
              <a:gd name="connsiteX4" fmla="*/ 282102 w 1361872"/>
              <a:gd name="connsiteY4" fmla="*/ 107005 h 1225685"/>
              <a:gd name="connsiteX5" fmla="*/ 311285 w 1361872"/>
              <a:gd name="connsiteY5" fmla="*/ 97277 h 1225685"/>
              <a:gd name="connsiteX6" fmla="*/ 622570 w 1361872"/>
              <a:gd name="connsiteY6" fmla="*/ 0 h 1225685"/>
              <a:gd name="connsiteX7" fmla="*/ 982494 w 1361872"/>
              <a:gd name="connsiteY7" fmla="*/ 175098 h 1225685"/>
              <a:gd name="connsiteX8" fmla="*/ 1099226 w 1361872"/>
              <a:gd name="connsiteY8" fmla="*/ 428017 h 1225685"/>
              <a:gd name="connsiteX9" fmla="*/ 982494 w 1361872"/>
              <a:gd name="connsiteY9" fmla="*/ 719847 h 1225685"/>
              <a:gd name="connsiteX10" fmla="*/ 1352145 w 1361872"/>
              <a:gd name="connsiteY10" fmla="*/ 1079771 h 1225685"/>
              <a:gd name="connsiteX11" fmla="*/ 1361872 w 1361872"/>
              <a:gd name="connsiteY11" fmla="*/ 1186775 h 1225685"/>
              <a:gd name="connsiteX12" fmla="*/ 953311 w 1361872"/>
              <a:gd name="connsiteY12" fmla="*/ 1225685 h 1225685"/>
              <a:gd name="connsiteX13" fmla="*/ 749030 w 1361872"/>
              <a:gd name="connsiteY13" fmla="*/ 1215958 h 1225685"/>
              <a:gd name="connsiteX14" fmla="*/ 690664 w 1361872"/>
              <a:gd name="connsiteY14" fmla="*/ 1147864 h 1225685"/>
              <a:gd name="connsiteX15" fmla="*/ 671209 w 1361872"/>
              <a:gd name="connsiteY15" fmla="*/ 1118681 h 1225685"/>
              <a:gd name="connsiteX16" fmla="*/ 651753 w 1361872"/>
              <a:gd name="connsiteY16" fmla="*/ 1021405 h 1225685"/>
              <a:gd name="connsiteX17" fmla="*/ 622570 w 1361872"/>
              <a:gd name="connsiteY17" fmla="*/ 992222 h 1225685"/>
              <a:gd name="connsiteX18" fmla="*/ 476655 w 1361872"/>
              <a:gd name="connsiteY18" fmla="*/ 807396 h 1225685"/>
              <a:gd name="connsiteX19" fmla="*/ 243192 w 1361872"/>
              <a:gd name="connsiteY19" fmla="*/ 807396 h 1225685"/>
              <a:gd name="connsiteX20" fmla="*/ 9728 w 1361872"/>
              <a:gd name="connsiteY20" fmla="*/ 865762 h 1225685"/>
              <a:gd name="connsiteX21" fmla="*/ 0 w 1361872"/>
              <a:gd name="connsiteY21" fmla="*/ 379379 h 1225685"/>
              <a:gd name="connsiteX22" fmla="*/ 58366 w 1361872"/>
              <a:gd name="connsiteY22" fmla="*/ 184826 h 12256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361872" h="1225685">
                <a:moveTo>
                  <a:pt x="58366" y="184826"/>
                </a:moveTo>
                <a:lnTo>
                  <a:pt x="58366" y="184826"/>
                </a:lnTo>
                <a:cubicBezTo>
                  <a:pt x="69373" y="183725"/>
                  <a:pt x="155083" y="182367"/>
                  <a:pt x="184826" y="165371"/>
                </a:cubicBezTo>
                <a:cubicBezTo>
                  <a:pt x="198903" y="157327"/>
                  <a:pt x="209834" y="144529"/>
                  <a:pt x="223736" y="136188"/>
                </a:cubicBezTo>
                <a:cubicBezTo>
                  <a:pt x="242388" y="124997"/>
                  <a:pt x="262225" y="115839"/>
                  <a:pt x="282102" y="107005"/>
                </a:cubicBezTo>
                <a:cubicBezTo>
                  <a:pt x="291472" y="102840"/>
                  <a:pt x="311285" y="97277"/>
                  <a:pt x="311285" y="97277"/>
                </a:cubicBezTo>
                <a:lnTo>
                  <a:pt x="622570" y="0"/>
                </a:lnTo>
                <a:lnTo>
                  <a:pt x="982494" y="175098"/>
                </a:lnTo>
                <a:lnTo>
                  <a:pt x="1099226" y="428017"/>
                </a:lnTo>
                <a:lnTo>
                  <a:pt x="982494" y="719847"/>
                </a:lnTo>
                <a:lnTo>
                  <a:pt x="1352145" y="1079771"/>
                </a:lnTo>
                <a:lnTo>
                  <a:pt x="1361872" y="1186775"/>
                </a:lnTo>
                <a:lnTo>
                  <a:pt x="953311" y="1225685"/>
                </a:lnTo>
                <a:lnTo>
                  <a:pt x="749030" y="1215958"/>
                </a:lnTo>
                <a:cubicBezTo>
                  <a:pt x="729575" y="1193260"/>
                  <a:pt x="709339" y="1171208"/>
                  <a:pt x="690664" y="1147864"/>
                </a:cubicBezTo>
                <a:cubicBezTo>
                  <a:pt x="683361" y="1138735"/>
                  <a:pt x="674647" y="1129855"/>
                  <a:pt x="671209" y="1118681"/>
                </a:cubicBezTo>
                <a:cubicBezTo>
                  <a:pt x="661484" y="1087076"/>
                  <a:pt x="675135" y="1044787"/>
                  <a:pt x="651753" y="1021405"/>
                </a:cubicBezTo>
                <a:lnTo>
                  <a:pt x="622570" y="992222"/>
                </a:lnTo>
                <a:lnTo>
                  <a:pt x="476655" y="807396"/>
                </a:lnTo>
                <a:lnTo>
                  <a:pt x="243192" y="807396"/>
                </a:lnTo>
                <a:lnTo>
                  <a:pt x="9728" y="865762"/>
                </a:lnTo>
                <a:lnTo>
                  <a:pt x="0" y="379379"/>
                </a:lnTo>
                <a:lnTo>
                  <a:pt x="58366" y="184826"/>
                </a:lnTo>
                <a:close/>
              </a:path>
            </a:pathLst>
          </a:custGeom>
          <a:solidFill>
            <a:srgbClr val="FD27C5">
              <a:alpha val="50000"/>
            </a:srgbClr>
          </a:solidFill>
          <a:ln w="12700">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12" name="Forma libre 11"/>
          <p:cNvSpPr/>
          <p:nvPr/>
        </p:nvSpPr>
        <p:spPr>
          <a:xfrm>
            <a:off x="3871609" y="4017523"/>
            <a:ext cx="885217" cy="1254868"/>
          </a:xfrm>
          <a:custGeom>
            <a:avLst/>
            <a:gdLst>
              <a:gd name="connsiteX0" fmla="*/ 68093 w 885217"/>
              <a:gd name="connsiteY0" fmla="*/ 107005 h 1254868"/>
              <a:gd name="connsiteX1" fmla="*/ 68093 w 885217"/>
              <a:gd name="connsiteY1" fmla="*/ 107005 h 1254868"/>
              <a:gd name="connsiteX2" fmla="*/ 340468 w 885217"/>
              <a:gd name="connsiteY2" fmla="*/ 0 h 1254868"/>
              <a:gd name="connsiteX3" fmla="*/ 554476 w 885217"/>
              <a:gd name="connsiteY3" fmla="*/ 87549 h 1254868"/>
              <a:gd name="connsiteX4" fmla="*/ 797668 w 885217"/>
              <a:gd name="connsiteY4" fmla="*/ 389107 h 1254868"/>
              <a:gd name="connsiteX5" fmla="*/ 885217 w 885217"/>
              <a:gd name="connsiteY5" fmla="*/ 564205 h 1254868"/>
              <a:gd name="connsiteX6" fmla="*/ 739302 w 885217"/>
              <a:gd name="connsiteY6" fmla="*/ 797668 h 1254868"/>
              <a:gd name="connsiteX7" fmla="*/ 836578 w 885217"/>
              <a:gd name="connsiteY7" fmla="*/ 1089498 h 1254868"/>
              <a:gd name="connsiteX8" fmla="*/ 797668 w 885217"/>
              <a:gd name="connsiteY8" fmla="*/ 1245141 h 1254868"/>
              <a:gd name="connsiteX9" fmla="*/ 758757 w 885217"/>
              <a:gd name="connsiteY9" fmla="*/ 1254868 h 1254868"/>
              <a:gd name="connsiteX10" fmla="*/ 651753 w 885217"/>
              <a:gd name="connsiteY10" fmla="*/ 1254868 h 1254868"/>
              <a:gd name="connsiteX11" fmla="*/ 544748 w 885217"/>
              <a:gd name="connsiteY11" fmla="*/ 1031132 h 1254868"/>
              <a:gd name="connsiteX12" fmla="*/ 437744 w 885217"/>
              <a:gd name="connsiteY12" fmla="*/ 963039 h 1254868"/>
              <a:gd name="connsiteX13" fmla="*/ 340468 w 885217"/>
              <a:gd name="connsiteY13" fmla="*/ 739303 h 1254868"/>
              <a:gd name="connsiteX14" fmla="*/ 175097 w 885217"/>
              <a:gd name="connsiteY14" fmla="*/ 632298 h 1254868"/>
              <a:gd name="connsiteX15" fmla="*/ 0 w 885217"/>
              <a:gd name="connsiteY15" fmla="*/ 437745 h 1254868"/>
              <a:gd name="connsiteX16" fmla="*/ 9727 w 885217"/>
              <a:gd name="connsiteY16" fmla="*/ 330741 h 1254868"/>
              <a:gd name="connsiteX17" fmla="*/ 68093 w 885217"/>
              <a:gd name="connsiteY17" fmla="*/ 107005 h 1254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885217" h="1254868">
                <a:moveTo>
                  <a:pt x="68093" y="107005"/>
                </a:moveTo>
                <a:lnTo>
                  <a:pt x="68093" y="107005"/>
                </a:lnTo>
                <a:lnTo>
                  <a:pt x="340468" y="0"/>
                </a:lnTo>
                <a:lnTo>
                  <a:pt x="554476" y="87549"/>
                </a:lnTo>
                <a:lnTo>
                  <a:pt x="797668" y="389107"/>
                </a:lnTo>
                <a:lnTo>
                  <a:pt x="885217" y="564205"/>
                </a:lnTo>
                <a:lnTo>
                  <a:pt x="739302" y="797668"/>
                </a:lnTo>
                <a:lnTo>
                  <a:pt x="836578" y="1089498"/>
                </a:lnTo>
                <a:lnTo>
                  <a:pt x="797668" y="1245141"/>
                </a:lnTo>
                <a:lnTo>
                  <a:pt x="758757" y="1254868"/>
                </a:lnTo>
                <a:lnTo>
                  <a:pt x="651753" y="1254868"/>
                </a:lnTo>
                <a:lnTo>
                  <a:pt x="544748" y="1031132"/>
                </a:lnTo>
                <a:lnTo>
                  <a:pt x="437744" y="963039"/>
                </a:lnTo>
                <a:lnTo>
                  <a:pt x="340468" y="739303"/>
                </a:lnTo>
                <a:lnTo>
                  <a:pt x="175097" y="632298"/>
                </a:lnTo>
                <a:lnTo>
                  <a:pt x="0" y="437745"/>
                </a:lnTo>
                <a:lnTo>
                  <a:pt x="9727" y="330741"/>
                </a:lnTo>
                <a:lnTo>
                  <a:pt x="68093" y="107005"/>
                </a:lnTo>
                <a:close/>
              </a:path>
            </a:pathLst>
          </a:custGeom>
          <a:solidFill>
            <a:srgbClr val="19B737">
              <a:alpha val="50000"/>
            </a:srgbClr>
          </a:solidFill>
          <a:ln w="12700">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13" name="Forma libre 12"/>
          <p:cNvSpPr/>
          <p:nvPr/>
        </p:nvSpPr>
        <p:spPr>
          <a:xfrm>
            <a:off x="1079770" y="2684834"/>
            <a:ext cx="1770434" cy="1196502"/>
          </a:xfrm>
          <a:custGeom>
            <a:avLst/>
            <a:gdLst>
              <a:gd name="connsiteX0" fmla="*/ 671209 w 1770434"/>
              <a:gd name="connsiteY0" fmla="*/ 768485 h 1196502"/>
              <a:gd name="connsiteX1" fmla="*/ 963039 w 1770434"/>
              <a:gd name="connsiteY1" fmla="*/ 690664 h 1196502"/>
              <a:gd name="connsiteX2" fmla="*/ 1177047 w 1770434"/>
              <a:gd name="connsiteY2" fmla="*/ 535021 h 1196502"/>
              <a:gd name="connsiteX3" fmla="*/ 1303507 w 1770434"/>
              <a:gd name="connsiteY3" fmla="*/ 291830 h 1196502"/>
              <a:gd name="connsiteX4" fmla="*/ 1245141 w 1770434"/>
              <a:gd name="connsiteY4" fmla="*/ 68094 h 1196502"/>
              <a:gd name="connsiteX5" fmla="*/ 1429966 w 1770434"/>
              <a:gd name="connsiteY5" fmla="*/ 0 h 1196502"/>
              <a:gd name="connsiteX6" fmla="*/ 1527243 w 1770434"/>
              <a:gd name="connsiteY6" fmla="*/ 321013 h 1196502"/>
              <a:gd name="connsiteX7" fmla="*/ 1673158 w 1770434"/>
              <a:gd name="connsiteY7" fmla="*/ 593387 h 1196502"/>
              <a:gd name="connsiteX8" fmla="*/ 1770434 w 1770434"/>
              <a:gd name="connsiteY8" fmla="*/ 963038 h 1196502"/>
              <a:gd name="connsiteX9" fmla="*/ 1478604 w 1770434"/>
              <a:gd name="connsiteY9" fmla="*/ 1196502 h 1196502"/>
              <a:gd name="connsiteX10" fmla="*/ 1070043 w 1770434"/>
              <a:gd name="connsiteY10" fmla="*/ 1108953 h 1196502"/>
              <a:gd name="connsiteX11" fmla="*/ 856034 w 1770434"/>
              <a:gd name="connsiteY11" fmla="*/ 943583 h 1196502"/>
              <a:gd name="connsiteX12" fmla="*/ 778213 w 1770434"/>
              <a:gd name="connsiteY12" fmla="*/ 972766 h 1196502"/>
              <a:gd name="connsiteX13" fmla="*/ 476656 w 1770434"/>
              <a:gd name="connsiteY13" fmla="*/ 1021404 h 1196502"/>
              <a:gd name="connsiteX14" fmla="*/ 126460 w 1770434"/>
              <a:gd name="connsiteY14" fmla="*/ 1011677 h 1196502"/>
              <a:gd name="connsiteX15" fmla="*/ 0 w 1770434"/>
              <a:gd name="connsiteY15" fmla="*/ 885217 h 1196502"/>
              <a:gd name="connsiteX16" fmla="*/ 194553 w 1770434"/>
              <a:gd name="connsiteY16" fmla="*/ 603115 h 1196502"/>
              <a:gd name="connsiteX17" fmla="*/ 671209 w 1770434"/>
              <a:gd name="connsiteY17" fmla="*/ 768485 h 1196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770434" h="1196502">
                <a:moveTo>
                  <a:pt x="671209" y="768485"/>
                </a:moveTo>
                <a:lnTo>
                  <a:pt x="963039" y="690664"/>
                </a:lnTo>
                <a:lnTo>
                  <a:pt x="1177047" y="535021"/>
                </a:lnTo>
                <a:lnTo>
                  <a:pt x="1303507" y="291830"/>
                </a:lnTo>
                <a:lnTo>
                  <a:pt x="1245141" y="68094"/>
                </a:lnTo>
                <a:lnTo>
                  <a:pt x="1429966" y="0"/>
                </a:lnTo>
                <a:lnTo>
                  <a:pt x="1527243" y="321013"/>
                </a:lnTo>
                <a:lnTo>
                  <a:pt x="1673158" y="593387"/>
                </a:lnTo>
                <a:lnTo>
                  <a:pt x="1770434" y="963038"/>
                </a:lnTo>
                <a:lnTo>
                  <a:pt x="1478604" y="1196502"/>
                </a:lnTo>
                <a:lnTo>
                  <a:pt x="1070043" y="1108953"/>
                </a:lnTo>
                <a:lnTo>
                  <a:pt x="856034" y="943583"/>
                </a:lnTo>
                <a:lnTo>
                  <a:pt x="778213" y="972766"/>
                </a:lnTo>
                <a:lnTo>
                  <a:pt x="476656" y="1021404"/>
                </a:lnTo>
                <a:lnTo>
                  <a:pt x="126460" y="1011677"/>
                </a:lnTo>
                <a:lnTo>
                  <a:pt x="0" y="885217"/>
                </a:lnTo>
                <a:lnTo>
                  <a:pt x="194553" y="603115"/>
                </a:lnTo>
                <a:lnTo>
                  <a:pt x="671209" y="768485"/>
                </a:lnTo>
                <a:close/>
              </a:path>
            </a:pathLst>
          </a:custGeom>
          <a:solidFill>
            <a:srgbClr val="00B0F0">
              <a:alpha val="50000"/>
            </a:srgbClr>
          </a:solidFill>
          <a:ln w="12700">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14" name="Forma libre 13"/>
          <p:cNvSpPr/>
          <p:nvPr/>
        </p:nvSpPr>
        <p:spPr>
          <a:xfrm>
            <a:off x="1031133" y="3690814"/>
            <a:ext cx="1455833" cy="725543"/>
          </a:xfrm>
          <a:custGeom>
            <a:avLst/>
            <a:gdLst>
              <a:gd name="connsiteX0" fmla="*/ 0 w 1906621"/>
              <a:gd name="connsiteY0" fmla="*/ 29183 h 807395"/>
              <a:gd name="connsiteX1" fmla="*/ 155642 w 1906621"/>
              <a:gd name="connsiteY1" fmla="*/ 165370 h 807395"/>
              <a:gd name="connsiteX2" fmla="*/ 214008 w 1906621"/>
              <a:gd name="connsiteY2" fmla="*/ 379378 h 807395"/>
              <a:gd name="connsiteX3" fmla="*/ 719847 w 1906621"/>
              <a:gd name="connsiteY3" fmla="*/ 515566 h 807395"/>
              <a:gd name="connsiteX4" fmla="*/ 1322962 w 1906621"/>
              <a:gd name="connsiteY4" fmla="*/ 700391 h 807395"/>
              <a:gd name="connsiteX5" fmla="*/ 1566153 w 1906621"/>
              <a:gd name="connsiteY5" fmla="*/ 807395 h 807395"/>
              <a:gd name="connsiteX6" fmla="*/ 1624519 w 1906621"/>
              <a:gd name="connsiteY6" fmla="*/ 719846 h 807395"/>
              <a:gd name="connsiteX7" fmla="*/ 1643974 w 1906621"/>
              <a:gd name="connsiteY7" fmla="*/ 680936 h 807395"/>
              <a:gd name="connsiteX8" fmla="*/ 1809345 w 1906621"/>
              <a:gd name="connsiteY8" fmla="*/ 457200 h 807395"/>
              <a:gd name="connsiteX9" fmla="*/ 1828800 w 1906621"/>
              <a:gd name="connsiteY9" fmla="*/ 340468 h 807395"/>
              <a:gd name="connsiteX10" fmla="*/ 1838528 w 1906621"/>
              <a:gd name="connsiteY10" fmla="*/ 301557 h 807395"/>
              <a:gd name="connsiteX11" fmla="*/ 1906621 w 1906621"/>
              <a:gd name="connsiteY11" fmla="*/ 29183 h 807395"/>
              <a:gd name="connsiteX12" fmla="*/ 1517515 w 1906621"/>
              <a:gd name="connsiteY12" fmla="*/ 223736 h 807395"/>
              <a:gd name="connsiteX13" fmla="*/ 1177047 w 1906621"/>
              <a:gd name="connsiteY13" fmla="*/ 252919 h 807395"/>
              <a:gd name="connsiteX14" fmla="*/ 943583 w 1906621"/>
              <a:gd name="connsiteY14" fmla="*/ 0 h 807395"/>
              <a:gd name="connsiteX15" fmla="*/ 564204 w 1906621"/>
              <a:gd name="connsiteY15" fmla="*/ 97276 h 807395"/>
              <a:gd name="connsiteX16" fmla="*/ 0 w 1906621"/>
              <a:gd name="connsiteY16" fmla="*/ 29183 h 807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906621" h="807395">
                <a:moveTo>
                  <a:pt x="0" y="29183"/>
                </a:moveTo>
                <a:lnTo>
                  <a:pt x="155642" y="165370"/>
                </a:lnTo>
                <a:lnTo>
                  <a:pt x="214008" y="379378"/>
                </a:lnTo>
                <a:lnTo>
                  <a:pt x="719847" y="515566"/>
                </a:lnTo>
                <a:lnTo>
                  <a:pt x="1322962" y="700391"/>
                </a:lnTo>
                <a:lnTo>
                  <a:pt x="1566153" y="807395"/>
                </a:lnTo>
                <a:cubicBezTo>
                  <a:pt x="1585608" y="778212"/>
                  <a:pt x="1606137" y="749717"/>
                  <a:pt x="1624519" y="719846"/>
                </a:cubicBezTo>
                <a:cubicBezTo>
                  <a:pt x="1632119" y="707496"/>
                  <a:pt x="1643974" y="680936"/>
                  <a:pt x="1643974" y="680936"/>
                </a:cubicBezTo>
                <a:lnTo>
                  <a:pt x="1809345" y="457200"/>
                </a:lnTo>
                <a:cubicBezTo>
                  <a:pt x="1825153" y="314916"/>
                  <a:pt x="1808058" y="413062"/>
                  <a:pt x="1828800" y="340468"/>
                </a:cubicBezTo>
                <a:cubicBezTo>
                  <a:pt x="1832473" y="327613"/>
                  <a:pt x="1838528" y="301557"/>
                  <a:pt x="1838528" y="301557"/>
                </a:cubicBezTo>
                <a:lnTo>
                  <a:pt x="1906621" y="29183"/>
                </a:lnTo>
                <a:lnTo>
                  <a:pt x="1517515" y="223736"/>
                </a:lnTo>
                <a:lnTo>
                  <a:pt x="1177047" y="252919"/>
                </a:lnTo>
                <a:lnTo>
                  <a:pt x="943583" y="0"/>
                </a:lnTo>
                <a:lnTo>
                  <a:pt x="564204" y="97276"/>
                </a:lnTo>
                <a:lnTo>
                  <a:pt x="0" y="29183"/>
                </a:lnTo>
                <a:close/>
              </a:path>
            </a:pathLst>
          </a:custGeom>
          <a:solidFill>
            <a:srgbClr val="790771">
              <a:alpha val="40000"/>
            </a:srgbClr>
          </a:solidFill>
          <a:ln w="12700">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15" name="Forma libre 14"/>
          <p:cNvSpPr/>
          <p:nvPr/>
        </p:nvSpPr>
        <p:spPr>
          <a:xfrm>
            <a:off x="2387790" y="3814425"/>
            <a:ext cx="919266" cy="871140"/>
          </a:xfrm>
          <a:custGeom>
            <a:avLst/>
            <a:gdLst>
              <a:gd name="connsiteX0" fmla="*/ 350195 w 1235412"/>
              <a:gd name="connsiteY0" fmla="*/ 48639 h 1070043"/>
              <a:gd name="connsiteX1" fmla="*/ 350195 w 1235412"/>
              <a:gd name="connsiteY1" fmla="*/ 48639 h 1070043"/>
              <a:gd name="connsiteX2" fmla="*/ 700391 w 1235412"/>
              <a:gd name="connsiteY2" fmla="*/ 58366 h 1070043"/>
              <a:gd name="connsiteX3" fmla="*/ 1011676 w 1235412"/>
              <a:gd name="connsiteY3" fmla="*/ 0 h 1070043"/>
              <a:gd name="connsiteX4" fmla="*/ 1157591 w 1235412"/>
              <a:gd name="connsiteY4" fmla="*/ 0 h 1070043"/>
              <a:gd name="connsiteX5" fmla="*/ 1235412 w 1235412"/>
              <a:gd name="connsiteY5" fmla="*/ 9728 h 1070043"/>
              <a:gd name="connsiteX6" fmla="*/ 1225685 w 1235412"/>
              <a:gd name="connsiteY6" fmla="*/ 252919 h 1070043"/>
              <a:gd name="connsiteX7" fmla="*/ 1186774 w 1235412"/>
              <a:gd name="connsiteY7" fmla="*/ 593388 h 1070043"/>
              <a:gd name="connsiteX8" fmla="*/ 1099225 w 1235412"/>
              <a:gd name="connsiteY8" fmla="*/ 817124 h 1070043"/>
              <a:gd name="connsiteX9" fmla="*/ 1021404 w 1235412"/>
              <a:gd name="connsiteY9" fmla="*/ 710119 h 1070043"/>
              <a:gd name="connsiteX10" fmla="*/ 933855 w 1235412"/>
              <a:gd name="connsiteY10" fmla="*/ 632298 h 1070043"/>
              <a:gd name="connsiteX11" fmla="*/ 807395 w 1235412"/>
              <a:gd name="connsiteY11" fmla="*/ 700392 h 1070043"/>
              <a:gd name="connsiteX12" fmla="*/ 642025 w 1235412"/>
              <a:gd name="connsiteY12" fmla="*/ 846307 h 1070043"/>
              <a:gd name="connsiteX13" fmla="*/ 515566 w 1235412"/>
              <a:gd name="connsiteY13" fmla="*/ 933856 h 1070043"/>
              <a:gd name="connsiteX14" fmla="*/ 379378 w 1235412"/>
              <a:gd name="connsiteY14" fmla="*/ 1031132 h 1070043"/>
              <a:gd name="connsiteX15" fmla="*/ 262647 w 1235412"/>
              <a:gd name="connsiteY15" fmla="*/ 1070043 h 1070043"/>
              <a:gd name="connsiteX16" fmla="*/ 97276 w 1235412"/>
              <a:gd name="connsiteY16" fmla="*/ 1001949 h 1070043"/>
              <a:gd name="connsiteX17" fmla="*/ 19455 w 1235412"/>
              <a:gd name="connsiteY17" fmla="*/ 836579 h 1070043"/>
              <a:gd name="connsiteX18" fmla="*/ 0 w 1235412"/>
              <a:gd name="connsiteY18" fmla="*/ 719847 h 1070043"/>
              <a:gd name="connsiteX19" fmla="*/ 87549 w 1235412"/>
              <a:gd name="connsiteY19" fmla="*/ 671209 h 1070043"/>
              <a:gd name="connsiteX20" fmla="*/ 145915 w 1235412"/>
              <a:gd name="connsiteY20" fmla="*/ 603115 h 1070043"/>
              <a:gd name="connsiteX21" fmla="*/ 223736 w 1235412"/>
              <a:gd name="connsiteY21" fmla="*/ 398834 h 1070043"/>
              <a:gd name="connsiteX22" fmla="*/ 262647 w 1235412"/>
              <a:gd name="connsiteY22" fmla="*/ 282102 h 1070043"/>
              <a:gd name="connsiteX23" fmla="*/ 350195 w 1235412"/>
              <a:gd name="connsiteY23" fmla="*/ 48639 h 1070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235412" h="1070043">
                <a:moveTo>
                  <a:pt x="350195" y="48639"/>
                </a:moveTo>
                <a:lnTo>
                  <a:pt x="350195" y="48639"/>
                </a:lnTo>
                <a:lnTo>
                  <a:pt x="700391" y="58366"/>
                </a:lnTo>
                <a:lnTo>
                  <a:pt x="1011676" y="0"/>
                </a:lnTo>
                <a:lnTo>
                  <a:pt x="1157591" y="0"/>
                </a:lnTo>
                <a:lnTo>
                  <a:pt x="1235412" y="9728"/>
                </a:lnTo>
                <a:lnTo>
                  <a:pt x="1225685" y="252919"/>
                </a:lnTo>
                <a:lnTo>
                  <a:pt x="1186774" y="593388"/>
                </a:lnTo>
                <a:lnTo>
                  <a:pt x="1099225" y="817124"/>
                </a:lnTo>
                <a:lnTo>
                  <a:pt x="1021404" y="710119"/>
                </a:lnTo>
                <a:lnTo>
                  <a:pt x="933855" y="632298"/>
                </a:lnTo>
                <a:lnTo>
                  <a:pt x="807395" y="700392"/>
                </a:lnTo>
                <a:lnTo>
                  <a:pt x="642025" y="846307"/>
                </a:lnTo>
                <a:lnTo>
                  <a:pt x="515566" y="933856"/>
                </a:lnTo>
                <a:lnTo>
                  <a:pt x="379378" y="1031132"/>
                </a:lnTo>
                <a:lnTo>
                  <a:pt x="262647" y="1070043"/>
                </a:lnTo>
                <a:lnTo>
                  <a:pt x="97276" y="1001949"/>
                </a:lnTo>
                <a:lnTo>
                  <a:pt x="19455" y="836579"/>
                </a:lnTo>
                <a:lnTo>
                  <a:pt x="0" y="719847"/>
                </a:lnTo>
                <a:cubicBezTo>
                  <a:pt x="81922" y="678885"/>
                  <a:pt x="57312" y="701443"/>
                  <a:pt x="87549" y="671209"/>
                </a:cubicBezTo>
                <a:lnTo>
                  <a:pt x="145915" y="603115"/>
                </a:lnTo>
                <a:lnTo>
                  <a:pt x="223736" y="398834"/>
                </a:lnTo>
                <a:lnTo>
                  <a:pt x="262647" y="282102"/>
                </a:lnTo>
                <a:lnTo>
                  <a:pt x="350195" y="48639"/>
                </a:lnTo>
                <a:close/>
              </a:path>
            </a:pathLst>
          </a:custGeom>
          <a:solidFill>
            <a:srgbClr val="FFC000">
              <a:alpha val="50000"/>
            </a:srgbClr>
          </a:solidFill>
          <a:ln w="12700">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16" name="CuadroTexto 15"/>
          <p:cNvSpPr txBox="1"/>
          <p:nvPr/>
        </p:nvSpPr>
        <p:spPr>
          <a:xfrm>
            <a:off x="902890" y="1610406"/>
            <a:ext cx="1217740" cy="369332"/>
          </a:xfrm>
          <a:prstGeom prst="rect">
            <a:avLst/>
          </a:prstGeom>
          <a:noFill/>
        </p:spPr>
        <p:txBody>
          <a:bodyPr wrap="square" rtlCol="0">
            <a:spAutoFit/>
          </a:bodyPr>
          <a:lstStyle/>
          <a:p>
            <a:r>
              <a:rPr lang="es-MX" dirty="0"/>
              <a:t>2 Poza Rica</a:t>
            </a:r>
          </a:p>
        </p:txBody>
      </p:sp>
      <p:sp>
        <p:nvSpPr>
          <p:cNvPr id="17" name="CuadroTexto 16"/>
          <p:cNvSpPr txBox="1"/>
          <p:nvPr/>
        </p:nvSpPr>
        <p:spPr>
          <a:xfrm>
            <a:off x="2970075" y="2242704"/>
            <a:ext cx="1217740" cy="369332"/>
          </a:xfrm>
          <a:prstGeom prst="rect">
            <a:avLst/>
          </a:prstGeom>
          <a:noFill/>
        </p:spPr>
        <p:txBody>
          <a:bodyPr wrap="square" rtlCol="0">
            <a:spAutoFit/>
          </a:bodyPr>
          <a:lstStyle/>
          <a:p>
            <a:r>
              <a:rPr lang="es-MX" dirty="0"/>
              <a:t>3 Veracruz</a:t>
            </a:r>
          </a:p>
        </p:txBody>
      </p:sp>
      <p:sp>
        <p:nvSpPr>
          <p:cNvPr id="18" name="CuadroTexto 17"/>
          <p:cNvSpPr txBox="1"/>
          <p:nvPr/>
        </p:nvSpPr>
        <p:spPr>
          <a:xfrm>
            <a:off x="422263" y="4167248"/>
            <a:ext cx="1217740" cy="369332"/>
          </a:xfrm>
          <a:prstGeom prst="rect">
            <a:avLst/>
          </a:prstGeom>
          <a:noFill/>
        </p:spPr>
        <p:txBody>
          <a:bodyPr wrap="square" rtlCol="0">
            <a:spAutoFit/>
          </a:bodyPr>
          <a:lstStyle/>
          <a:p>
            <a:r>
              <a:rPr lang="es-MX" dirty="0"/>
              <a:t>5 Acapulco</a:t>
            </a:r>
          </a:p>
        </p:txBody>
      </p:sp>
      <p:sp>
        <p:nvSpPr>
          <p:cNvPr id="19" name="CuadroTexto 18"/>
          <p:cNvSpPr txBox="1"/>
          <p:nvPr/>
        </p:nvSpPr>
        <p:spPr>
          <a:xfrm>
            <a:off x="1186469" y="2803831"/>
            <a:ext cx="1217740" cy="369332"/>
          </a:xfrm>
          <a:prstGeom prst="rect">
            <a:avLst/>
          </a:prstGeom>
          <a:noFill/>
        </p:spPr>
        <p:txBody>
          <a:bodyPr wrap="square" rtlCol="0">
            <a:spAutoFit/>
          </a:bodyPr>
          <a:lstStyle/>
          <a:p>
            <a:r>
              <a:rPr lang="es-MX" dirty="0"/>
              <a:t>4 Puebla</a:t>
            </a:r>
          </a:p>
        </p:txBody>
      </p:sp>
      <p:sp>
        <p:nvSpPr>
          <p:cNvPr id="20" name="CuadroTexto 19"/>
          <p:cNvSpPr txBox="1"/>
          <p:nvPr/>
        </p:nvSpPr>
        <p:spPr>
          <a:xfrm>
            <a:off x="1524361" y="4624510"/>
            <a:ext cx="1217740" cy="369332"/>
          </a:xfrm>
          <a:prstGeom prst="rect">
            <a:avLst/>
          </a:prstGeom>
          <a:noFill/>
        </p:spPr>
        <p:txBody>
          <a:bodyPr wrap="square" rtlCol="0">
            <a:spAutoFit/>
          </a:bodyPr>
          <a:lstStyle/>
          <a:p>
            <a:r>
              <a:rPr lang="es-MX" dirty="0"/>
              <a:t>6 Temascal</a:t>
            </a:r>
          </a:p>
        </p:txBody>
      </p:sp>
      <p:sp>
        <p:nvSpPr>
          <p:cNvPr id="21" name="CuadroTexto 20"/>
          <p:cNvSpPr txBox="1"/>
          <p:nvPr/>
        </p:nvSpPr>
        <p:spPr>
          <a:xfrm>
            <a:off x="3441427" y="2634003"/>
            <a:ext cx="1850038" cy="369332"/>
          </a:xfrm>
          <a:prstGeom prst="rect">
            <a:avLst/>
          </a:prstGeom>
          <a:noFill/>
        </p:spPr>
        <p:txBody>
          <a:bodyPr wrap="square" rtlCol="0">
            <a:spAutoFit/>
          </a:bodyPr>
          <a:lstStyle/>
          <a:p>
            <a:r>
              <a:rPr lang="es-MX" dirty="0"/>
              <a:t>7 Coatzacoalcos</a:t>
            </a:r>
          </a:p>
        </p:txBody>
      </p:sp>
      <p:sp>
        <p:nvSpPr>
          <p:cNvPr id="22" name="CuadroTexto 21"/>
          <p:cNvSpPr txBox="1"/>
          <p:nvPr/>
        </p:nvSpPr>
        <p:spPr>
          <a:xfrm>
            <a:off x="5169330" y="3618848"/>
            <a:ext cx="1202870" cy="369332"/>
          </a:xfrm>
          <a:prstGeom prst="rect">
            <a:avLst/>
          </a:prstGeom>
          <a:noFill/>
        </p:spPr>
        <p:txBody>
          <a:bodyPr wrap="square" rtlCol="0">
            <a:spAutoFit/>
          </a:bodyPr>
          <a:lstStyle/>
          <a:p>
            <a:r>
              <a:rPr lang="es-MX" dirty="0"/>
              <a:t>8 Tabasco</a:t>
            </a:r>
          </a:p>
        </p:txBody>
      </p:sp>
      <p:sp>
        <p:nvSpPr>
          <p:cNvPr id="23" name="CuadroTexto 22"/>
          <p:cNvSpPr txBox="1"/>
          <p:nvPr/>
        </p:nvSpPr>
        <p:spPr>
          <a:xfrm>
            <a:off x="4777974" y="4744400"/>
            <a:ext cx="1202870" cy="369332"/>
          </a:xfrm>
          <a:prstGeom prst="rect">
            <a:avLst/>
          </a:prstGeom>
          <a:noFill/>
        </p:spPr>
        <p:txBody>
          <a:bodyPr wrap="square" rtlCol="0">
            <a:spAutoFit/>
          </a:bodyPr>
          <a:lstStyle/>
          <a:p>
            <a:r>
              <a:rPr lang="es-MX" dirty="0"/>
              <a:t>9 Grijalva</a:t>
            </a:r>
          </a:p>
        </p:txBody>
      </p:sp>
      <p:sp>
        <p:nvSpPr>
          <p:cNvPr id="24" name="Forma libre 23"/>
          <p:cNvSpPr/>
          <p:nvPr/>
        </p:nvSpPr>
        <p:spPr>
          <a:xfrm>
            <a:off x="2830749" y="3628417"/>
            <a:ext cx="1079770" cy="1128409"/>
          </a:xfrm>
          <a:custGeom>
            <a:avLst/>
            <a:gdLst>
              <a:gd name="connsiteX0" fmla="*/ 252919 w 1079770"/>
              <a:gd name="connsiteY0" fmla="*/ 817123 h 1128409"/>
              <a:gd name="connsiteX1" fmla="*/ 0 w 1079770"/>
              <a:gd name="connsiteY1" fmla="*/ 992221 h 1128409"/>
              <a:gd name="connsiteX2" fmla="*/ 38911 w 1079770"/>
              <a:gd name="connsiteY2" fmla="*/ 1128409 h 1128409"/>
              <a:gd name="connsiteX3" fmla="*/ 301557 w 1079770"/>
              <a:gd name="connsiteY3" fmla="*/ 1021404 h 1128409"/>
              <a:gd name="connsiteX4" fmla="*/ 428017 w 1079770"/>
              <a:gd name="connsiteY4" fmla="*/ 894945 h 1128409"/>
              <a:gd name="connsiteX5" fmla="*/ 661481 w 1079770"/>
              <a:gd name="connsiteY5" fmla="*/ 778213 h 1128409"/>
              <a:gd name="connsiteX6" fmla="*/ 778213 w 1079770"/>
              <a:gd name="connsiteY6" fmla="*/ 710119 h 1128409"/>
              <a:gd name="connsiteX7" fmla="*/ 1021404 w 1079770"/>
              <a:gd name="connsiteY7" fmla="*/ 933855 h 1128409"/>
              <a:gd name="connsiteX8" fmla="*/ 1021404 w 1079770"/>
              <a:gd name="connsiteY8" fmla="*/ 749030 h 1128409"/>
              <a:gd name="connsiteX9" fmla="*/ 1031132 w 1079770"/>
              <a:gd name="connsiteY9" fmla="*/ 535021 h 1128409"/>
              <a:gd name="connsiteX10" fmla="*/ 1070042 w 1079770"/>
              <a:gd name="connsiteY10" fmla="*/ 340468 h 1128409"/>
              <a:gd name="connsiteX11" fmla="*/ 1079770 w 1079770"/>
              <a:gd name="connsiteY11" fmla="*/ 243192 h 1128409"/>
              <a:gd name="connsiteX12" fmla="*/ 992221 w 1079770"/>
              <a:gd name="connsiteY12" fmla="*/ 48638 h 1128409"/>
              <a:gd name="connsiteX13" fmla="*/ 826851 w 1079770"/>
              <a:gd name="connsiteY13" fmla="*/ 19455 h 1128409"/>
              <a:gd name="connsiteX14" fmla="*/ 739302 w 1079770"/>
              <a:gd name="connsiteY14" fmla="*/ 0 h 1128409"/>
              <a:gd name="connsiteX15" fmla="*/ 593387 w 1079770"/>
              <a:gd name="connsiteY15" fmla="*/ 175098 h 1128409"/>
              <a:gd name="connsiteX16" fmla="*/ 544749 w 1079770"/>
              <a:gd name="connsiteY16" fmla="*/ 466928 h 1128409"/>
              <a:gd name="connsiteX17" fmla="*/ 476655 w 1079770"/>
              <a:gd name="connsiteY17" fmla="*/ 758757 h 1128409"/>
              <a:gd name="connsiteX18" fmla="*/ 389106 w 1079770"/>
              <a:gd name="connsiteY18" fmla="*/ 914400 h 1128409"/>
              <a:gd name="connsiteX19" fmla="*/ 194553 w 1079770"/>
              <a:gd name="connsiteY19" fmla="*/ 826851 h 1128409"/>
              <a:gd name="connsiteX20" fmla="*/ 252919 w 1079770"/>
              <a:gd name="connsiteY20" fmla="*/ 817123 h 1128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079770" h="1128409">
                <a:moveTo>
                  <a:pt x="252919" y="817123"/>
                </a:moveTo>
                <a:lnTo>
                  <a:pt x="0" y="992221"/>
                </a:lnTo>
                <a:lnTo>
                  <a:pt x="38911" y="1128409"/>
                </a:lnTo>
                <a:lnTo>
                  <a:pt x="301557" y="1021404"/>
                </a:lnTo>
                <a:lnTo>
                  <a:pt x="428017" y="894945"/>
                </a:lnTo>
                <a:lnTo>
                  <a:pt x="661481" y="778213"/>
                </a:lnTo>
                <a:lnTo>
                  <a:pt x="778213" y="710119"/>
                </a:lnTo>
                <a:lnTo>
                  <a:pt x="1021404" y="933855"/>
                </a:lnTo>
                <a:lnTo>
                  <a:pt x="1021404" y="749030"/>
                </a:lnTo>
                <a:cubicBezTo>
                  <a:pt x="1035787" y="619586"/>
                  <a:pt x="1031132" y="690844"/>
                  <a:pt x="1031132" y="535021"/>
                </a:cubicBezTo>
                <a:lnTo>
                  <a:pt x="1070042" y="340468"/>
                </a:lnTo>
                <a:lnTo>
                  <a:pt x="1079770" y="243192"/>
                </a:lnTo>
                <a:lnTo>
                  <a:pt x="992221" y="48638"/>
                </a:lnTo>
                <a:cubicBezTo>
                  <a:pt x="838772" y="33294"/>
                  <a:pt x="949955" y="50231"/>
                  <a:pt x="826851" y="19455"/>
                </a:cubicBezTo>
                <a:cubicBezTo>
                  <a:pt x="797849" y="12204"/>
                  <a:pt x="739302" y="0"/>
                  <a:pt x="739302" y="0"/>
                </a:cubicBezTo>
                <a:lnTo>
                  <a:pt x="593387" y="175098"/>
                </a:lnTo>
                <a:lnTo>
                  <a:pt x="544749" y="466928"/>
                </a:lnTo>
                <a:lnTo>
                  <a:pt x="476655" y="758757"/>
                </a:lnTo>
                <a:lnTo>
                  <a:pt x="389106" y="914400"/>
                </a:lnTo>
                <a:lnTo>
                  <a:pt x="194553" y="826851"/>
                </a:lnTo>
                <a:lnTo>
                  <a:pt x="252919" y="817123"/>
                </a:lnTo>
                <a:close/>
              </a:path>
            </a:pathLst>
          </a:custGeom>
          <a:solidFill>
            <a:srgbClr val="FF0000">
              <a:alpha val="50000"/>
            </a:srgbClr>
          </a:solidFill>
          <a:ln w="12700">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25" name="CuadroTexto 24"/>
          <p:cNvSpPr txBox="1"/>
          <p:nvPr/>
        </p:nvSpPr>
        <p:spPr>
          <a:xfrm>
            <a:off x="2884251" y="4671163"/>
            <a:ext cx="1202870" cy="369332"/>
          </a:xfrm>
          <a:prstGeom prst="rect">
            <a:avLst/>
          </a:prstGeom>
          <a:noFill/>
        </p:spPr>
        <p:txBody>
          <a:bodyPr wrap="square" rtlCol="0">
            <a:spAutoFit/>
          </a:bodyPr>
          <a:lstStyle/>
          <a:p>
            <a:r>
              <a:rPr lang="es-MX" dirty="0"/>
              <a:t>10 Ixtepec</a:t>
            </a:r>
          </a:p>
        </p:txBody>
      </p:sp>
    </p:spTree>
    <p:extLst>
      <p:ext uri="{BB962C8B-B14F-4D97-AF65-F5344CB8AC3E}">
        <p14:creationId xmlns:p14="http://schemas.microsoft.com/office/powerpoint/2010/main" val="3951729134"/>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p:cNvPicPr>
            <a:picLocks noChangeAspect="1"/>
          </p:cNvPicPr>
          <p:nvPr/>
        </p:nvPicPr>
        <p:blipFill>
          <a:blip r:embed="rId2"/>
          <a:stretch>
            <a:fillRect/>
          </a:stretch>
        </p:blipFill>
        <p:spPr>
          <a:xfrm>
            <a:off x="6752602" y="4740809"/>
            <a:ext cx="1853658" cy="1260947"/>
          </a:xfrm>
          <a:prstGeom prst="rect">
            <a:avLst/>
          </a:prstGeom>
        </p:spPr>
      </p:pic>
      <p:sp>
        <p:nvSpPr>
          <p:cNvPr id="5" name="Título 1"/>
          <p:cNvSpPr>
            <a:spLocks noGrp="1"/>
          </p:cNvSpPr>
          <p:nvPr>
            <p:ph type="title"/>
          </p:nvPr>
        </p:nvSpPr>
        <p:spPr>
          <a:xfrm>
            <a:off x="4067944" y="332656"/>
            <a:ext cx="4618856" cy="864096"/>
          </a:xfrm>
        </p:spPr>
        <p:txBody>
          <a:bodyPr/>
          <a:lstStyle/>
          <a:p>
            <a:r>
              <a:rPr lang="es-MX" dirty="0"/>
              <a:t>Sub Zonas de Exportación</a:t>
            </a:r>
          </a:p>
        </p:txBody>
      </p:sp>
      <p:sp>
        <p:nvSpPr>
          <p:cNvPr id="6" name="CuadroTexto 5"/>
          <p:cNvSpPr txBox="1"/>
          <p:nvPr/>
        </p:nvSpPr>
        <p:spPr>
          <a:xfrm>
            <a:off x="6516216" y="1546108"/>
            <a:ext cx="1944216" cy="369332"/>
          </a:xfrm>
          <a:prstGeom prst="rect">
            <a:avLst/>
          </a:prstGeom>
          <a:noFill/>
        </p:spPr>
        <p:txBody>
          <a:bodyPr wrap="square" rtlCol="0">
            <a:spAutoFit/>
          </a:bodyPr>
          <a:lstStyle/>
          <a:p>
            <a:r>
              <a:rPr lang="es-MX" dirty="0"/>
              <a:t>Peninsular</a:t>
            </a:r>
          </a:p>
        </p:txBody>
      </p:sp>
      <p:sp>
        <p:nvSpPr>
          <p:cNvPr id="7" name="Freeform 26"/>
          <p:cNvSpPr>
            <a:spLocks/>
          </p:cNvSpPr>
          <p:nvPr/>
        </p:nvSpPr>
        <p:spPr bwMode="auto">
          <a:xfrm>
            <a:off x="1259632" y="2132856"/>
            <a:ext cx="3312368" cy="2825369"/>
          </a:xfrm>
          <a:custGeom>
            <a:avLst/>
            <a:gdLst>
              <a:gd name="T0" fmla="*/ 2147483647 w 684"/>
              <a:gd name="T1" fmla="*/ 2147483647 h 698"/>
              <a:gd name="T2" fmla="*/ 2147483647 w 684"/>
              <a:gd name="T3" fmla="*/ 2147483647 h 698"/>
              <a:gd name="T4" fmla="*/ 2147483647 w 684"/>
              <a:gd name="T5" fmla="*/ 2147483647 h 698"/>
              <a:gd name="T6" fmla="*/ 2147483647 w 684"/>
              <a:gd name="T7" fmla="*/ 2147483647 h 698"/>
              <a:gd name="T8" fmla="*/ 2147483647 w 684"/>
              <a:gd name="T9" fmla="*/ 2147483647 h 698"/>
              <a:gd name="T10" fmla="*/ 2147483647 w 684"/>
              <a:gd name="T11" fmla="*/ 2147483647 h 698"/>
              <a:gd name="T12" fmla="*/ 2147483647 w 684"/>
              <a:gd name="T13" fmla="*/ 2147483647 h 698"/>
              <a:gd name="T14" fmla="*/ 2147483647 w 684"/>
              <a:gd name="T15" fmla="*/ 0 h 698"/>
              <a:gd name="T16" fmla="*/ 2147483647 w 684"/>
              <a:gd name="T17" fmla="*/ 2147483647 h 698"/>
              <a:gd name="T18" fmla="*/ 2147483647 w 684"/>
              <a:gd name="T19" fmla="*/ 2147483647 h 698"/>
              <a:gd name="T20" fmla="*/ 2147483647 w 684"/>
              <a:gd name="T21" fmla="*/ 2147483647 h 698"/>
              <a:gd name="T22" fmla="*/ 2147483647 w 684"/>
              <a:gd name="T23" fmla="*/ 2147483647 h 698"/>
              <a:gd name="T24" fmla="*/ 2147483647 w 684"/>
              <a:gd name="T25" fmla="*/ 2147483647 h 698"/>
              <a:gd name="T26" fmla="*/ 2147483647 w 684"/>
              <a:gd name="T27" fmla="*/ 2147483647 h 698"/>
              <a:gd name="T28" fmla="*/ 2147483647 w 684"/>
              <a:gd name="T29" fmla="*/ 2147483647 h 698"/>
              <a:gd name="T30" fmla="*/ 2147483647 w 684"/>
              <a:gd name="T31" fmla="*/ 2147483647 h 698"/>
              <a:gd name="T32" fmla="*/ 2147483647 w 684"/>
              <a:gd name="T33" fmla="*/ 2147483647 h 698"/>
              <a:gd name="T34" fmla="*/ 2147483647 w 684"/>
              <a:gd name="T35" fmla="*/ 2147483647 h 698"/>
              <a:gd name="T36" fmla="*/ 2147483647 w 684"/>
              <a:gd name="T37" fmla="*/ 2147483647 h 698"/>
              <a:gd name="T38" fmla="*/ 2147483647 w 684"/>
              <a:gd name="T39" fmla="*/ 2147483647 h 698"/>
              <a:gd name="T40" fmla="*/ 2147483647 w 684"/>
              <a:gd name="T41" fmla="*/ 2147483647 h 698"/>
              <a:gd name="T42" fmla="*/ 2147483647 w 684"/>
              <a:gd name="T43" fmla="*/ 2147483647 h 698"/>
              <a:gd name="T44" fmla="*/ 2147483647 w 684"/>
              <a:gd name="T45" fmla="*/ 2147483647 h 698"/>
              <a:gd name="T46" fmla="*/ 2147483647 w 684"/>
              <a:gd name="T47" fmla="*/ 2147483647 h 698"/>
              <a:gd name="T48" fmla="*/ 2147483647 w 684"/>
              <a:gd name="T49" fmla="*/ 2147483647 h 698"/>
              <a:gd name="T50" fmla="*/ 2147483647 w 684"/>
              <a:gd name="T51" fmla="*/ 2147483647 h 698"/>
              <a:gd name="T52" fmla="*/ 2147483647 w 684"/>
              <a:gd name="T53" fmla="*/ 2147483647 h 698"/>
              <a:gd name="T54" fmla="*/ 2147483647 w 684"/>
              <a:gd name="T55" fmla="*/ 2147483647 h 698"/>
              <a:gd name="T56" fmla="*/ 2147483647 w 684"/>
              <a:gd name="T57" fmla="*/ 2147483647 h 698"/>
              <a:gd name="T58" fmla="*/ 2147483647 w 684"/>
              <a:gd name="T59" fmla="*/ 2147483647 h 698"/>
              <a:gd name="T60" fmla="*/ 2147483647 w 684"/>
              <a:gd name="T61" fmla="*/ 2147483647 h 698"/>
              <a:gd name="T62" fmla="*/ 2147483647 w 684"/>
              <a:gd name="T63" fmla="*/ 2147483647 h 698"/>
              <a:gd name="T64" fmla="*/ 2147483647 w 684"/>
              <a:gd name="T65" fmla="*/ 2147483647 h 69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684"/>
              <a:gd name="T100" fmla="*/ 0 h 698"/>
              <a:gd name="T101" fmla="*/ 684 w 684"/>
              <a:gd name="T102" fmla="*/ 698 h 698"/>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684" h="698">
                <a:moveTo>
                  <a:pt x="158" y="130"/>
                </a:moveTo>
                <a:lnTo>
                  <a:pt x="165" y="130"/>
                </a:lnTo>
                <a:lnTo>
                  <a:pt x="180" y="108"/>
                </a:lnTo>
                <a:lnTo>
                  <a:pt x="194" y="108"/>
                </a:lnTo>
                <a:lnTo>
                  <a:pt x="288" y="79"/>
                </a:lnTo>
                <a:lnTo>
                  <a:pt x="302" y="65"/>
                </a:lnTo>
                <a:lnTo>
                  <a:pt x="309" y="65"/>
                </a:lnTo>
                <a:lnTo>
                  <a:pt x="345" y="58"/>
                </a:lnTo>
                <a:lnTo>
                  <a:pt x="417" y="22"/>
                </a:lnTo>
                <a:lnTo>
                  <a:pt x="489" y="22"/>
                </a:lnTo>
                <a:lnTo>
                  <a:pt x="504" y="15"/>
                </a:lnTo>
                <a:lnTo>
                  <a:pt x="525" y="22"/>
                </a:lnTo>
                <a:lnTo>
                  <a:pt x="532" y="22"/>
                </a:lnTo>
                <a:lnTo>
                  <a:pt x="547" y="29"/>
                </a:lnTo>
                <a:lnTo>
                  <a:pt x="561" y="29"/>
                </a:lnTo>
                <a:lnTo>
                  <a:pt x="626" y="0"/>
                </a:lnTo>
                <a:lnTo>
                  <a:pt x="669" y="0"/>
                </a:lnTo>
                <a:lnTo>
                  <a:pt x="669" y="15"/>
                </a:lnTo>
                <a:lnTo>
                  <a:pt x="683" y="22"/>
                </a:lnTo>
                <a:lnTo>
                  <a:pt x="683" y="123"/>
                </a:lnTo>
                <a:lnTo>
                  <a:pt x="655" y="151"/>
                </a:lnTo>
                <a:lnTo>
                  <a:pt x="655" y="166"/>
                </a:lnTo>
                <a:lnTo>
                  <a:pt x="640" y="187"/>
                </a:lnTo>
                <a:lnTo>
                  <a:pt x="619" y="273"/>
                </a:lnTo>
                <a:lnTo>
                  <a:pt x="604" y="317"/>
                </a:lnTo>
                <a:lnTo>
                  <a:pt x="583" y="345"/>
                </a:lnTo>
                <a:lnTo>
                  <a:pt x="568" y="360"/>
                </a:lnTo>
                <a:lnTo>
                  <a:pt x="568" y="388"/>
                </a:lnTo>
                <a:lnTo>
                  <a:pt x="590" y="410"/>
                </a:lnTo>
                <a:lnTo>
                  <a:pt x="604" y="417"/>
                </a:lnTo>
                <a:lnTo>
                  <a:pt x="604" y="439"/>
                </a:lnTo>
                <a:lnTo>
                  <a:pt x="597" y="475"/>
                </a:lnTo>
                <a:lnTo>
                  <a:pt x="597" y="489"/>
                </a:lnTo>
                <a:lnTo>
                  <a:pt x="590" y="518"/>
                </a:lnTo>
                <a:lnTo>
                  <a:pt x="568" y="547"/>
                </a:lnTo>
                <a:lnTo>
                  <a:pt x="568" y="582"/>
                </a:lnTo>
                <a:lnTo>
                  <a:pt x="532" y="590"/>
                </a:lnTo>
                <a:lnTo>
                  <a:pt x="525" y="590"/>
                </a:lnTo>
                <a:lnTo>
                  <a:pt x="525" y="575"/>
                </a:lnTo>
                <a:lnTo>
                  <a:pt x="518" y="547"/>
                </a:lnTo>
                <a:lnTo>
                  <a:pt x="496" y="568"/>
                </a:lnTo>
                <a:lnTo>
                  <a:pt x="489" y="611"/>
                </a:lnTo>
                <a:lnTo>
                  <a:pt x="460" y="611"/>
                </a:lnTo>
                <a:lnTo>
                  <a:pt x="424" y="640"/>
                </a:lnTo>
                <a:lnTo>
                  <a:pt x="396" y="683"/>
                </a:lnTo>
                <a:lnTo>
                  <a:pt x="331" y="683"/>
                </a:lnTo>
                <a:lnTo>
                  <a:pt x="317" y="676"/>
                </a:lnTo>
                <a:lnTo>
                  <a:pt x="281" y="683"/>
                </a:lnTo>
                <a:lnTo>
                  <a:pt x="259" y="683"/>
                </a:lnTo>
                <a:lnTo>
                  <a:pt x="237" y="697"/>
                </a:lnTo>
                <a:lnTo>
                  <a:pt x="209" y="697"/>
                </a:lnTo>
                <a:lnTo>
                  <a:pt x="187" y="690"/>
                </a:lnTo>
                <a:lnTo>
                  <a:pt x="165" y="683"/>
                </a:lnTo>
                <a:lnTo>
                  <a:pt x="137" y="683"/>
                </a:lnTo>
                <a:lnTo>
                  <a:pt x="0" y="539"/>
                </a:lnTo>
                <a:lnTo>
                  <a:pt x="22" y="539"/>
                </a:lnTo>
                <a:lnTo>
                  <a:pt x="50" y="547"/>
                </a:lnTo>
                <a:lnTo>
                  <a:pt x="50" y="503"/>
                </a:lnTo>
                <a:lnTo>
                  <a:pt x="43" y="503"/>
                </a:lnTo>
                <a:lnTo>
                  <a:pt x="22" y="482"/>
                </a:lnTo>
                <a:lnTo>
                  <a:pt x="58" y="460"/>
                </a:lnTo>
                <a:lnTo>
                  <a:pt x="115" y="396"/>
                </a:lnTo>
                <a:lnTo>
                  <a:pt x="137" y="367"/>
                </a:lnTo>
                <a:lnTo>
                  <a:pt x="151" y="317"/>
                </a:lnTo>
                <a:lnTo>
                  <a:pt x="158" y="288"/>
                </a:lnTo>
                <a:lnTo>
                  <a:pt x="151" y="252"/>
                </a:lnTo>
                <a:lnTo>
                  <a:pt x="158" y="130"/>
                </a:lnTo>
              </a:path>
            </a:pathLst>
          </a:custGeom>
          <a:solidFill>
            <a:schemeClr val="bg1"/>
          </a:solidFill>
          <a:ln w="9525">
            <a:miter lim="800000"/>
            <a:headEnd/>
            <a:tailEnd/>
          </a:ln>
          <a:scene3d>
            <a:camera prst="legacyObliqueTopRight"/>
            <a:lightRig rig="legacyFlat3" dir="b"/>
          </a:scene3d>
          <a:sp3d extrusionH="254000" prstMaterial="legacyMatte">
            <a:bevelT w="13500" h="13500" prst="angle"/>
            <a:bevelB w="13500" h="13500" prst="angle"/>
            <a:extrusionClr>
              <a:schemeClr val="tx1">
                <a:lumMod val="50000"/>
                <a:lumOff val="50000"/>
              </a:schemeClr>
            </a:extrusionClr>
          </a:sp3d>
        </p:spPr>
        <p:txBody>
          <a:bodyPr>
            <a:flatTx/>
          </a:bodyPr>
          <a:lstStyle/>
          <a:p>
            <a:endParaRPr lang="es-MX"/>
          </a:p>
        </p:txBody>
      </p:sp>
      <p:sp>
        <p:nvSpPr>
          <p:cNvPr id="8" name="Forma libre 7"/>
          <p:cNvSpPr/>
          <p:nvPr/>
        </p:nvSpPr>
        <p:spPr>
          <a:xfrm>
            <a:off x="1566153" y="2266545"/>
            <a:ext cx="2704290" cy="2629638"/>
          </a:xfrm>
          <a:custGeom>
            <a:avLst/>
            <a:gdLst>
              <a:gd name="connsiteX0" fmla="*/ 0 w 2704290"/>
              <a:gd name="connsiteY0" fmla="*/ 1809344 h 2629638"/>
              <a:gd name="connsiteX1" fmla="*/ 38911 w 2704290"/>
              <a:gd name="connsiteY1" fmla="*/ 1770434 h 2629638"/>
              <a:gd name="connsiteX2" fmla="*/ 301558 w 2704290"/>
              <a:gd name="connsiteY2" fmla="*/ 1634246 h 2629638"/>
              <a:gd name="connsiteX3" fmla="*/ 359924 w 2704290"/>
              <a:gd name="connsiteY3" fmla="*/ 1566153 h 2629638"/>
              <a:gd name="connsiteX4" fmla="*/ 408562 w 2704290"/>
              <a:gd name="connsiteY4" fmla="*/ 1527242 h 2629638"/>
              <a:gd name="connsiteX5" fmla="*/ 496111 w 2704290"/>
              <a:gd name="connsiteY5" fmla="*/ 1420238 h 2629638"/>
              <a:gd name="connsiteX6" fmla="*/ 573932 w 2704290"/>
              <a:gd name="connsiteY6" fmla="*/ 1196502 h 2629638"/>
              <a:gd name="connsiteX7" fmla="*/ 573932 w 2704290"/>
              <a:gd name="connsiteY7" fmla="*/ 1157591 h 2629638"/>
              <a:gd name="connsiteX8" fmla="*/ 573932 w 2704290"/>
              <a:gd name="connsiteY8" fmla="*/ 1040859 h 2629638"/>
              <a:gd name="connsiteX9" fmla="*/ 554477 w 2704290"/>
              <a:gd name="connsiteY9" fmla="*/ 953310 h 2629638"/>
              <a:gd name="connsiteX10" fmla="*/ 544749 w 2704290"/>
              <a:gd name="connsiteY10" fmla="*/ 894944 h 2629638"/>
              <a:gd name="connsiteX11" fmla="*/ 525294 w 2704290"/>
              <a:gd name="connsiteY11" fmla="*/ 836578 h 2629638"/>
              <a:gd name="connsiteX12" fmla="*/ 593387 w 2704290"/>
              <a:gd name="connsiteY12" fmla="*/ 612842 h 2629638"/>
              <a:gd name="connsiteX13" fmla="*/ 612843 w 2704290"/>
              <a:gd name="connsiteY13" fmla="*/ 379378 h 2629638"/>
              <a:gd name="connsiteX14" fmla="*/ 943583 w 2704290"/>
              <a:gd name="connsiteY14" fmla="*/ 350195 h 2629638"/>
              <a:gd name="connsiteX15" fmla="*/ 1011677 w 2704290"/>
              <a:gd name="connsiteY15" fmla="*/ 301557 h 2629638"/>
              <a:gd name="connsiteX16" fmla="*/ 1040860 w 2704290"/>
              <a:gd name="connsiteY16" fmla="*/ 272374 h 2629638"/>
              <a:gd name="connsiteX17" fmla="*/ 1070043 w 2704290"/>
              <a:gd name="connsiteY17" fmla="*/ 252919 h 2629638"/>
              <a:gd name="connsiteX18" fmla="*/ 1108953 w 2704290"/>
              <a:gd name="connsiteY18" fmla="*/ 223736 h 2629638"/>
              <a:gd name="connsiteX19" fmla="*/ 1653702 w 2704290"/>
              <a:gd name="connsiteY19" fmla="*/ 184825 h 2629638"/>
              <a:gd name="connsiteX20" fmla="*/ 1935804 w 2704290"/>
              <a:gd name="connsiteY20" fmla="*/ 87549 h 2629638"/>
              <a:gd name="connsiteX21" fmla="*/ 2558375 w 2704290"/>
              <a:gd name="connsiteY21" fmla="*/ 0 h 2629638"/>
              <a:gd name="connsiteX22" fmla="*/ 2636196 w 2704290"/>
              <a:gd name="connsiteY22" fmla="*/ 29183 h 2629638"/>
              <a:gd name="connsiteX23" fmla="*/ 2704290 w 2704290"/>
              <a:gd name="connsiteY23" fmla="*/ 505838 h 2629638"/>
              <a:gd name="connsiteX24" fmla="*/ 2470826 w 2704290"/>
              <a:gd name="connsiteY24" fmla="*/ 992221 h 2629638"/>
              <a:gd name="connsiteX25" fmla="*/ 2217907 w 2704290"/>
              <a:gd name="connsiteY25" fmla="*/ 1391055 h 2629638"/>
              <a:gd name="connsiteX26" fmla="*/ 2470826 w 2704290"/>
              <a:gd name="connsiteY26" fmla="*/ 1595336 h 2629638"/>
              <a:gd name="connsiteX27" fmla="*/ 2480553 w 2704290"/>
              <a:gd name="connsiteY27" fmla="*/ 1974715 h 2629638"/>
              <a:gd name="connsiteX28" fmla="*/ 2276273 w 2704290"/>
              <a:gd name="connsiteY28" fmla="*/ 2042808 h 2629638"/>
              <a:gd name="connsiteX29" fmla="*/ 2169268 w 2704290"/>
              <a:gd name="connsiteY29" fmla="*/ 2033081 h 2629638"/>
              <a:gd name="connsiteX30" fmla="*/ 2130358 w 2704290"/>
              <a:gd name="connsiteY30" fmla="*/ 2023353 h 2629638"/>
              <a:gd name="connsiteX31" fmla="*/ 2081719 w 2704290"/>
              <a:gd name="connsiteY31" fmla="*/ 2013625 h 2629638"/>
              <a:gd name="connsiteX32" fmla="*/ 2052536 w 2704290"/>
              <a:gd name="connsiteY32" fmla="*/ 2101174 h 2629638"/>
              <a:gd name="connsiteX33" fmla="*/ 2023353 w 2704290"/>
              <a:gd name="connsiteY33" fmla="*/ 2140085 h 2629638"/>
              <a:gd name="connsiteX34" fmla="*/ 1916349 w 2704290"/>
              <a:gd name="connsiteY34" fmla="*/ 2315183 h 2629638"/>
              <a:gd name="connsiteX35" fmla="*/ 1721796 w 2704290"/>
              <a:gd name="connsiteY35" fmla="*/ 2373549 h 2629638"/>
              <a:gd name="connsiteX36" fmla="*/ 1381328 w 2704290"/>
              <a:gd name="connsiteY36" fmla="*/ 2568102 h 2629638"/>
              <a:gd name="connsiteX37" fmla="*/ 1118681 w 2704290"/>
              <a:gd name="connsiteY37" fmla="*/ 2577829 h 2629638"/>
              <a:gd name="connsiteX38" fmla="*/ 943583 w 2704290"/>
              <a:gd name="connsiteY38" fmla="*/ 2607012 h 2629638"/>
              <a:gd name="connsiteX39" fmla="*/ 651753 w 2704290"/>
              <a:gd name="connsiteY39" fmla="*/ 2626468 h 2629638"/>
              <a:gd name="connsiteX40" fmla="*/ 437745 w 2704290"/>
              <a:gd name="connsiteY40" fmla="*/ 2626468 h 2629638"/>
              <a:gd name="connsiteX41" fmla="*/ 379379 w 2704290"/>
              <a:gd name="connsiteY41" fmla="*/ 2363821 h 2629638"/>
              <a:gd name="connsiteX42" fmla="*/ 291830 w 2704290"/>
              <a:gd name="connsiteY42" fmla="*/ 2266544 h 2629638"/>
              <a:gd name="connsiteX43" fmla="*/ 214009 w 2704290"/>
              <a:gd name="connsiteY43" fmla="*/ 2178995 h 2629638"/>
              <a:gd name="connsiteX44" fmla="*/ 87549 w 2704290"/>
              <a:gd name="connsiteY44" fmla="*/ 2140085 h 2629638"/>
              <a:gd name="connsiteX45" fmla="*/ 0 w 2704290"/>
              <a:gd name="connsiteY45" fmla="*/ 1809344 h 26296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2704290" h="2629638">
                <a:moveTo>
                  <a:pt x="0" y="1809344"/>
                </a:moveTo>
                <a:lnTo>
                  <a:pt x="38911" y="1770434"/>
                </a:lnTo>
                <a:lnTo>
                  <a:pt x="301558" y="1634246"/>
                </a:lnTo>
                <a:cubicBezTo>
                  <a:pt x="321013" y="1611548"/>
                  <a:pt x="338785" y="1587292"/>
                  <a:pt x="359924" y="1566153"/>
                </a:cubicBezTo>
                <a:cubicBezTo>
                  <a:pt x="374605" y="1551472"/>
                  <a:pt x="408562" y="1527242"/>
                  <a:pt x="408562" y="1527242"/>
                </a:cubicBezTo>
                <a:lnTo>
                  <a:pt x="496111" y="1420238"/>
                </a:lnTo>
                <a:cubicBezTo>
                  <a:pt x="518323" y="1363121"/>
                  <a:pt x="565617" y="1271330"/>
                  <a:pt x="573932" y="1196502"/>
                </a:cubicBezTo>
                <a:cubicBezTo>
                  <a:pt x="575364" y="1183611"/>
                  <a:pt x="573932" y="1170561"/>
                  <a:pt x="573932" y="1157591"/>
                </a:cubicBezTo>
                <a:lnTo>
                  <a:pt x="573932" y="1040859"/>
                </a:lnTo>
                <a:cubicBezTo>
                  <a:pt x="567447" y="1011676"/>
                  <a:pt x="560340" y="982624"/>
                  <a:pt x="554477" y="953310"/>
                </a:cubicBezTo>
                <a:cubicBezTo>
                  <a:pt x="550609" y="933969"/>
                  <a:pt x="549533" y="914079"/>
                  <a:pt x="544749" y="894944"/>
                </a:cubicBezTo>
                <a:cubicBezTo>
                  <a:pt x="539775" y="875049"/>
                  <a:pt x="525294" y="836578"/>
                  <a:pt x="525294" y="836578"/>
                </a:cubicBezTo>
                <a:lnTo>
                  <a:pt x="593387" y="612842"/>
                </a:lnTo>
                <a:lnTo>
                  <a:pt x="612843" y="379378"/>
                </a:lnTo>
                <a:lnTo>
                  <a:pt x="943583" y="350195"/>
                </a:lnTo>
                <a:cubicBezTo>
                  <a:pt x="966281" y="333982"/>
                  <a:pt x="989896" y="318982"/>
                  <a:pt x="1011677" y="301557"/>
                </a:cubicBezTo>
                <a:cubicBezTo>
                  <a:pt x="1022419" y="292963"/>
                  <a:pt x="1030292" y="281181"/>
                  <a:pt x="1040860" y="272374"/>
                </a:cubicBezTo>
                <a:cubicBezTo>
                  <a:pt x="1049841" y="264890"/>
                  <a:pt x="1060530" y="259714"/>
                  <a:pt x="1070043" y="252919"/>
                </a:cubicBezTo>
                <a:cubicBezTo>
                  <a:pt x="1083236" y="243496"/>
                  <a:pt x="1108953" y="223736"/>
                  <a:pt x="1108953" y="223736"/>
                </a:cubicBezTo>
                <a:lnTo>
                  <a:pt x="1653702" y="184825"/>
                </a:lnTo>
                <a:lnTo>
                  <a:pt x="1935804" y="87549"/>
                </a:lnTo>
                <a:lnTo>
                  <a:pt x="2558375" y="0"/>
                </a:lnTo>
                <a:lnTo>
                  <a:pt x="2636196" y="29183"/>
                </a:lnTo>
                <a:lnTo>
                  <a:pt x="2704290" y="505838"/>
                </a:lnTo>
                <a:lnTo>
                  <a:pt x="2470826" y="992221"/>
                </a:lnTo>
                <a:lnTo>
                  <a:pt x="2217907" y="1391055"/>
                </a:lnTo>
                <a:lnTo>
                  <a:pt x="2470826" y="1595336"/>
                </a:lnTo>
                <a:lnTo>
                  <a:pt x="2480553" y="1974715"/>
                </a:lnTo>
                <a:lnTo>
                  <a:pt x="2276273" y="2042808"/>
                </a:lnTo>
                <a:cubicBezTo>
                  <a:pt x="2240605" y="2039566"/>
                  <a:pt x="2204769" y="2037814"/>
                  <a:pt x="2169268" y="2033081"/>
                </a:cubicBezTo>
                <a:cubicBezTo>
                  <a:pt x="2156016" y="2031314"/>
                  <a:pt x="2130358" y="2023353"/>
                  <a:pt x="2130358" y="2023353"/>
                </a:cubicBezTo>
                <a:lnTo>
                  <a:pt x="2081719" y="2013625"/>
                </a:lnTo>
                <a:cubicBezTo>
                  <a:pt x="2071991" y="2042808"/>
                  <a:pt x="2063579" y="2072463"/>
                  <a:pt x="2052536" y="2101174"/>
                </a:cubicBezTo>
                <a:cubicBezTo>
                  <a:pt x="2036455" y="2142985"/>
                  <a:pt x="2046503" y="2140085"/>
                  <a:pt x="2023353" y="2140085"/>
                </a:cubicBezTo>
                <a:lnTo>
                  <a:pt x="1916349" y="2315183"/>
                </a:lnTo>
                <a:lnTo>
                  <a:pt x="1721796" y="2373549"/>
                </a:lnTo>
                <a:lnTo>
                  <a:pt x="1381328" y="2568102"/>
                </a:lnTo>
                <a:cubicBezTo>
                  <a:pt x="1229201" y="2583314"/>
                  <a:pt x="1316638" y="2577829"/>
                  <a:pt x="1118681" y="2577829"/>
                </a:cubicBezTo>
                <a:lnTo>
                  <a:pt x="943583" y="2607012"/>
                </a:lnTo>
                <a:cubicBezTo>
                  <a:pt x="789562" y="2641240"/>
                  <a:pt x="885929" y="2626468"/>
                  <a:pt x="651753" y="2626468"/>
                </a:cubicBezTo>
                <a:lnTo>
                  <a:pt x="437745" y="2626468"/>
                </a:lnTo>
                <a:lnTo>
                  <a:pt x="379379" y="2363821"/>
                </a:lnTo>
                <a:cubicBezTo>
                  <a:pt x="306834" y="2270549"/>
                  <a:pt x="344352" y="2292807"/>
                  <a:pt x="291830" y="2266544"/>
                </a:cubicBezTo>
                <a:lnTo>
                  <a:pt x="214009" y="2178995"/>
                </a:lnTo>
                <a:lnTo>
                  <a:pt x="87549" y="2140085"/>
                </a:lnTo>
                <a:lnTo>
                  <a:pt x="0" y="1809344"/>
                </a:lnTo>
                <a:close/>
              </a:path>
            </a:pathLst>
          </a:custGeom>
          <a:solidFill>
            <a:schemeClr val="accent5">
              <a:lumMod val="40000"/>
              <a:lumOff val="60000"/>
            </a:schemeClr>
          </a:solidFill>
          <a:ln w="12700">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9" name="Forma libre 8"/>
          <p:cNvSpPr/>
          <p:nvPr/>
        </p:nvSpPr>
        <p:spPr>
          <a:xfrm>
            <a:off x="4134255" y="1760706"/>
            <a:ext cx="963039" cy="1712068"/>
          </a:xfrm>
          <a:custGeom>
            <a:avLst/>
            <a:gdLst>
              <a:gd name="connsiteX0" fmla="*/ 175098 w 963039"/>
              <a:gd name="connsiteY0" fmla="*/ 389107 h 1712068"/>
              <a:gd name="connsiteX1" fmla="*/ 223736 w 963039"/>
              <a:gd name="connsiteY1" fmla="*/ 719847 h 1712068"/>
              <a:gd name="connsiteX2" fmla="*/ 214009 w 963039"/>
              <a:gd name="connsiteY2" fmla="*/ 1060315 h 1712068"/>
              <a:gd name="connsiteX3" fmla="*/ 9728 w 963039"/>
              <a:gd name="connsiteY3" fmla="*/ 1352145 h 1712068"/>
              <a:gd name="connsiteX4" fmla="*/ 0 w 963039"/>
              <a:gd name="connsiteY4" fmla="*/ 1653703 h 1712068"/>
              <a:gd name="connsiteX5" fmla="*/ 87549 w 963039"/>
              <a:gd name="connsiteY5" fmla="*/ 1663430 h 1712068"/>
              <a:gd name="connsiteX6" fmla="*/ 369651 w 963039"/>
              <a:gd name="connsiteY6" fmla="*/ 1712068 h 1712068"/>
              <a:gd name="connsiteX7" fmla="*/ 398834 w 963039"/>
              <a:gd name="connsiteY7" fmla="*/ 1634247 h 1712068"/>
              <a:gd name="connsiteX8" fmla="*/ 583660 w 963039"/>
              <a:gd name="connsiteY8" fmla="*/ 1527243 h 1712068"/>
              <a:gd name="connsiteX9" fmla="*/ 661481 w 963039"/>
              <a:gd name="connsiteY9" fmla="*/ 1439694 h 1712068"/>
              <a:gd name="connsiteX10" fmla="*/ 690664 w 963039"/>
              <a:gd name="connsiteY10" fmla="*/ 1420239 h 1712068"/>
              <a:gd name="connsiteX11" fmla="*/ 846307 w 963039"/>
              <a:gd name="connsiteY11" fmla="*/ 1322962 h 1712068"/>
              <a:gd name="connsiteX12" fmla="*/ 875490 w 963039"/>
              <a:gd name="connsiteY12" fmla="*/ 1225685 h 1712068"/>
              <a:gd name="connsiteX13" fmla="*/ 914400 w 963039"/>
              <a:gd name="connsiteY13" fmla="*/ 1040860 h 1712068"/>
              <a:gd name="connsiteX14" fmla="*/ 924128 w 963039"/>
              <a:gd name="connsiteY14" fmla="*/ 924128 h 1712068"/>
              <a:gd name="connsiteX15" fmla="*/ 933856 w 963039"/>
              <a:gd name="connsiteY15" fmla="*/ 787941 h 1712068"/>
              <a:gd name="connsiteX16" fmla="*/ 963039 w 963039"/>
              <a:gd name="connsiteY16" fmla="*/ 622571 h 1712068"/>
              <a:gd name="connsiteX17" fmla="*/ 924128 w 963039"/>
              <a:gd name="connsiteY17" fmla="*/ 535022 h 1712068"/>
              <a:gd name="connsiteX18" fmla="*/ 885217 w 963039"/>
              <a:gd name="connsiteY18" fmla="*/ 466928 h 1712068"/>
              <a:gd name="connsiteX19" fmla="*/ 787941 w 963039"/>
              <a:gd name="connsiteY19" fmla="*/ 301558 h 1712068"/>
              <a:gd name="connsiteX20" fmla="*/ 739302 w 963039"/>
              <a:gd name="connsiteY20" fmla="*/ 223737 h 1712068"/>
              <a:gd name="connsiteX21" fmla="*/ 710119 w 963039"/>
              <a:gd name="connsiteY21" fmla="*/ 165371 h 1712068"/>
              <a:gd name="connsiteX22" fmla="*/ 671209 w 963039"/>
              <a:gd name="connsiteY22" fmla="*/ 116732 h 1712068"/>
              <a:gd name="connsiteX23" fmla="*/ 573932 w 963039"/>
              <a:gd name="connsiteY23" fmla="*/ 0 h 1712068"/>
              <a:gd name="connsiteX24" fmla="*/ 476656 w 963039"/>
              <a:gd name="connsiteY24" fmla="*/ 48639 h 1712068"/>
              <a:gd name="connsiteX25" fmla="*/ 340468 w 963039"/>
              <a:gd name="connsiteY25" fmla="*/ 340468 h 1712068"/>
              <a:gd name="connsiteX26" fmla="*/ 282102 w 963039"/>
              <a:gd name="connsiteY26" fmla="*/ 389107 h 1712068"/>
              <a:gd name="connsiteX27" fmla="*/ 175098 w 963039"/>
              <a:gd name="connsiteY27" fmla="*/ 389107 h 171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963039" h="1712068">
                <a:moveTo>
                  <a:pt x="175098" y="389107"/>
                </a:moveTo>
                <a:lnTo>
                  <a:pt x="223736" y="719847"/>
                </a:lnTo>
                <a:lnTo>
                  <a:pt x="214009" y="1060315"/>
                </a:lnTo>
                <a:lnTo>
                  <a:pt x="9728" y="1352145"/>
                </a:lnTo>
                <a:lnTo>
                  <a:pt x="0" y="1653703"/>
                </a:lnTo>
                <a:lnTo>
                  <a:pt x="87549" y="1663430"/>
                </a:lnTo>
                <a:lnTo>
                  <a:pt x="369651" y="1712068"/>
                </a:lnTo>
                <a:lnTo>
                  <a:pt x="398834" y="1634247"/>
                </a:lnTo>
                <a:lnTo>
                  <a:pt x="583660" y="1527243"/>
                </a:lnTo>
                <a:cubicBezTo>
                  <a:pt x="609600" y="1498060"/>
                  <a:pt x="633872" y="1467303"/>
                  <a:pt x="661481" y="1439694"/>
                </a:cubicBezTo>
                <a:cubicBezTo>
                  <a:pt x="669748" y="1431427"/>
                  <a:pt x="690664" y="1420239"/>
                  <a:pt x="690664" y="1420239"/>
                </a:cubicBezTo>
                <a:lnTo>
                  <a:pt x="846307" y="1322962"/>
                </a:lnTo>
                <a:cubicBezTo>
                  <a:pt x="856035" y="1290536"/>
                  <a:pt x="866875" y="1258424"/>
                  <a:pt x="875490" y="1225685"/>
                </a:cubicBezTo>
                <a:cubicBezTo>
                  <a:pt x="886586" y="1183520"/>
                  <a:pt x="906263" y="1081544"/>
                  <a:pt x="914400" y="1040860"/>
                </a:cubicBezTo>
                <a:cubicBezTo>
                  <a:pt x="917643" y="1001949"/>
                  <a:pt x="920426" y="962998"/>
                  <a:pt x="924128" y="924128"/>
                </a:cubicBezTo>
                <a:cubicBezTo>
                  <a:pt x="935646" y="803188"/>
                  <a:pt x="933856" y="875481"/>
                  <a:pt x="933856" y="787941"/>
                </a:cubicBezTo>
                <a:lnTo>
                  <a:pt x="963039" y="622571"/>
                </a:lnTo>
                <a:lnTo>
                  <a:pt x="924128" y="535022"/>
                </a:lnTo>
                <a:lnTo>
                  <a:pt x="885217" y="466928"/>
                </a:lnTo>
                <a:cubicBezTo>
                  <a:pt x="852792" y="411805"/>
                  <a:pt x="820845" y="356397"/>
                  <a:pt x="787941" y="301558"/>
                </a:cubicBezTo>
                <a:cubicBezTo>
                  <a:pt x="772202" y="275327"/>
                  <a:pt x="752982" y="251098"/>
                  <a:pt x="739302" y="223737"/>
                </a:cubicBezTo>
                <a:cubicBezTo>
                  <a:pt x="729574" y="204282"/>
                  <a:pt x="721797" y="183722"/>
                  <a:pt x="710119" y="165371"/>
                </a:cubicBezTo>
                <a:cubicBezTo>
                  <a:pt x="698972" y="147854"/>
                  <a:pt x="671209" y="116732"/>
                  <a:pt x="671209" y="116732"/>
                </a:cubicBezTo>
                <a:lnTo>
                  <a:pt x="573932" y="0"/>
                </a:lnTo>
                <a:cubicBezTo>
                  <a:pt x="490612" y="52076"/>
                  <a:pt x="526701" y="48639"/>
                  <a:pt x="476656" y="48639"/>
                </a:cubicBezTo>
                <a:lnTo>
                  <a:pt x="340468" y="340468"/>
                </a:lnTo>
                <a:lnTo>
                  <a:pt x="282102" y="389107"/>
                </a:lnTo>
                <a:lnTo>
                  <a:pt x="175098" y="389107"/>
                </a:lnTo>
                <a:close/>
              </a:path>
            </a:pathLst>
          </a:custGeom>
          <a:solidFill>
            <a:schemeClr val="accent6">
              <a:lumMod val="60000"/>
              <a:lumOff val="40000"/>
              <a:alpha val="50000"/>
            </a:schemeClr>
          </a:solidFill>
          <a:ln w="12700">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10" name="CuadroTexto 9"/>
          <p:cNvSpPr txBox="1"/>
          <p:nvPr/>
        </p:nvSpPr>
        <p:spPr>
          <a:xfrm>
            <a:off x="1475656" y="4961043"/>
            <a:ext cx="2448272" cy="369332"/>
          </a:xfrm>
          <a:prstGeom prst="rect">
            <a:avLst/>
          </a:prstGeom>
          <a:noFill/>
        </p:spPr>
        <p:txBody>
          <a:bodyPr wrap="square" rtlCol="0">
            <a:spAutoFit/>
          </a:bodyPr>
          <a:lstStyle/>
          <a:p>
            <a:r>
              <a:rPr lang="es-MX" dirty="0"/>
              <a:t>32 Campeche / Yucatán</a:t>
            </a:r>
          </a:p>
        </p:txBody>
      </p:sp>
      <p:sp>
        <p:nvSpPr>
          <p:cNvPr id="11" name="CuadroTexto 10"/>
          <p:cNvSpPr txBox="1"/>
          <p:nvPr/>
        </p:nvSpPr>
        <p:spPr>
          <a:xfrm>
            <a:off x="5004048" y="2633648"/>
            <a:ext cx="2304256" cy="369332"/>
          </a:xfrm>
          <a:prstGeom prst="rect">
            <a:avLst/>
          </a:prstGeom>
          <a:noFill/>
        </p:spPr>
        <p:txBody>
          <a:bodyPr wrap="square" rtlCol="0">
            <a:spAutoFit/>
          </a:bodyPr>
          <a:lstStyle/>
          <a:p>
            <a:r>
              <a:rPr lang="es-MX" dirty="0"/>
              <a:t>33 Cancún / Cozumel</a:t>
            </a:r>
          </a:p>
        </p:txBody>
      </p:sp>
    </p:spTree>
    <p:extLst>
      <p:ext uri="{BB962C8B-B14F-4D97-AF65-F5344CB8AC3E}">
        <p14:creationId xmlns:p14="http://schemas.microsoft.com/office/powerpoint/2010/main" val="179470393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MX" dirty="0"/>
              <a:t>Convocatoria</a:t>
            </a:r>
          </a:p>
        </p:txBody>
      </p:sp>
      <p:sp>
        <p:nvSpPr>
          <p:cNvPr id="4" name="AutoShape 2" descr="Resultado de imagen para comienzo"/>
          <p:cNvSpPr>
            <a:spLocks noGrp="1" noChangeAspect="1" noChangeArrowheads="1"/>
          </p:cNvSpPr>
          <p:nvPr>
            <p:ph idx="1"/>
          </p:nvPr>
        </p:nvSpPr>
        <p:spPr bwMode="auto">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MX" dirty="0"/>
          </a:p>
          <a:p>
            <a:endParaRPr lang="es-MX" dirty="0"/>
          </a:p>
          <a:p>
            <a:endParaRPr lang="es-MX" dirty="0"/>
          </a:p>
          <a:p>
            <a:endParaRPr lang="es-MX" dirty="0"/>
          </a:p>
        </p:txBody>
      </p:sp>
      <p:pic>
        <p:nvPicPr>
          <p:cNvPr id="8" name="Imagen 7"/>
          <p:cNvPicPr>
            <a:picLocks noChangeAspect="1"/>
          </p:cNvPicPr>
          <p:nvPr/>
        </p:nvPicPr>
        <p:blipFill>
          <a:blip r:embed="rId2"/>
          <a:stretch>
            <a:fillRect/>
          </a:stretch>
        </p:blipFill>
        <p:spPr>
          <a:xfrm>
            <a:off x="1289414" y="3200404"/>
            <a:ext cx="3240360" cy="1957929"/>
          </a:xfrm>
          <a:prstGeom prst="rect">
            <a:avLst/>
          </a:prstGeom>
        </p:spPr>
      </p:pic>
      <p:sp>
        <p:nvSpPr>
          <p:cNvPr id="10" name="Rectangle 1"/>
          <p:cNvSpPr txBox="1">
            <a:spLocks noChangeArrowheads="1"/>
          </p:cNvSpPr>
          <p:nvPr/>
        </p:nvSpPr>
        <p:spPr bwMode="auto">
          <a:xfrm>
            <a:off x="481901" y="1884879"/>
            <a:ext cx="8338571"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spAutoFit/>
          </a:bodyPr>
          <a:lstStyle>
            <a:lvl1pPr marL="0" indent="0" algn="l" defTabSz="914400" rtl="0" eaLnBrk="1" latinLnBrk="0" hangingPunct="1">
              <a:spcBef>
                <a:spcPct val="20000"/>
              </a:spcBef>
              <a:buFont typeface="Arial" pitchFamily="34" charset="0"/>
              <a:buNone/>
              <a:defRPr sz="1500" kern="1200">
                <a:solidFill>
                  <a:schemeClr val="tx1"/>
                </a:solidFill>
                <a:latin typeface="+mn-lt"/>
                <a:ea typeface="+mn-ea"/>
                <a:cs typeface="+mn-cs"/>
              </a:defRPr>
            </a:lvl1pPr>
            <a:lvl2pPr marL="268288" indent="4763" algn="l" defTabSz="914400" rtl="0" eaLnBrk="1" latinLnBrk="0" hangingPunct="1">
              <a:spcBef>
                <a:spcPct val="20000"/>
              </a:spcBef>
              <a:buFont typeface="Arial" pitchFamily="34" charset="0"/>
              <a:buNone/>
              <a:defRPr sz="1500" kern="1200">
                <a:solidFill>
                  <a:schemeClr val="tx1"/>
                </a:solidFill>
                <a:latin typeface="+mn-lt"/>
                <a:ea typeface="+mn-ea"/>
                <a:cs typeface="+mn-cs"/>
              </a:defRPr>
            </a:lvl2pPr>
            <a:lvl3pPr marL="623888" indent="0" algn="l" defTabSz="914400" rtl="0" eaLnBrk="1" latinLnBrk="0" hangingPunct="1">
              <a:spcBef>
                <a:spcPct val="20000"/>
              </a:spcBef>
              <a:buFont typeface="Arial" pitchFamily="34" charset="0"/>
              <a:buNone/>
              <a:defRPr sz="1500" kern="1200">
                <a:solidFill>
                  <a:schemeClr val="tx1"/>
                </a:solidFill>
                <a:latin typeface="+mn-lt"/>
                <a:ea typeface="+mn-ea"/>
                <a:cs typeface="+mn-cs"/>
              </a:defRPr>
            </a:lvl3pPr>
            <a:lvl4pPr marL="993775" indent="0" algn="l" defTabSz="914400" rtl="0" eaLnBrk="1" latinLnBrk="0" hangingPunct="1">
              <a:spcBef>
                <a:spcPct val="20000"/>
              </a:spcBef>
              <a:buFont typeface="Arial" pitchFamily="34" charset="0"/>
              <a:buNone/>
              <a:defRPr sz="1500" kern="1200">
                <a:solidFill>
                  <a:schemeClr val="tx1"/>
                </a:solidFill>
                <a:latin typeface="+mn-lt"/>
                <a:ea typeface="+mn-ea"/>
                <a:cs typeface="+mn-cs"/>
              </a:defRPr>
            </a:lvl4pPr>
            <a:lvl5pPr marL="1344613" indent="0" algn="l" defTabSz="914400" rtl="0" eaLnBrk="1" latinLnBrk="0" hangingPunct="1">
              <a:spcBef>
                <a:spcPct val="20000"/>
              </a:spcBef>
              <a:buFont typeface="Arial" pitchFamily="34" charset="0"/>
              <a:buNone/>
              <a:defRPr sz="15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eaLnBrk="0" fontAlgn="base" hangingPunct="0">
              <a:spcBef>
                <a:spcPct val="0"/>
              </a:spcBef>
              <a:spcAft>
                <a:spcPct val="0"/>
              </a:spcAft>
              <a:buFontTx/>
              <a:buNone/>
            </a:pPr>
            <a:r>
              <a:rPr lang="es-ES_tradnl" altLang="es-MX" sz="1800" dirty="0">
                <a:latin typeface="Arial" panose="020B0604020202020204" pitchFamily="34" charset="0"/>
                <a:ea typeface="Times New Roman" panose="02020603050405020304" pitchFamily="18" charset="0"/>
              </a:rPr>
              <a:t>Con la publicación de la Convocatoria comienza el procedimiento de la Subasta</a:t>
            </a:r>
            <a:r>
              <a:rPr lang="es-MX" altLang="es-MX" sz="1800" dirty="0">
                <a:latin typeface="Arial" panose="020B0604020202020204" pitchFamily="34" charset="0"/>
              </a:rPr>
              <a:t> </a:t>
            </a:r>
          </a:p>
          <a:p>
            <a:pPr eaLnBrk="0" fontAlgn="base" hangingPunct="0">
              <a:spcBef>
                <a:spcPct val="0"/>
              </a:spcBef>
              <a:spcAft>
                <a:spcPct val="0"/>
              </a:spcAft>
              <a:buFontTx/>
              <a:buNone/>
            </a:pPr>
            <a:endParaRPr lang="es-MX" altLang="es-MX" sz="1800" dirty="0">
              <a:latin typeface="Arial" panose="020B0604020202020204" pitchFamily="34" charset="0"/>
            </a:endParaRPr>
          </a:p>
        </p:txBody>
      </p:sp>
      <p:sp>
        <p:nvSpPr>
          <p:cNvPr id="11" name="Rectangle 1"/>
          <p:cNvSpPr txBox="1">
            <a:spLocks noChangeArrowheads="1"/>
          </p:cNvSpPr>
          <p:nvPr/>
        </p:nvSpPr>
        <p:spPr bwMode="auto">
          <a:xfrm>
            <a:off x="5607852" y="2839853"/>
            <a:ext cx="2000869"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rtlCol="0" anchor="ctr" anchorCtr="0" compatLnSpc="1">
            <a:prstTxWarp prst="textNoShape">
              <a:avLst/>
            </a:prstTxWarp>
            <a:spAutoFit/>
          </a:bodyPr>
          <a:lstStyle>
            <a:lvl1pPr marL="0" indent="0" algn="l" defTabSz="914400" rtl="0" eaLnBrk="1" latinLnBrk="0" hangingPunct="1">
              <a:spcBef>
                <a:spcPct val="20000"/>
              </a:spcBef>
              <a:buFont typeface="Arial" pitchFamily="34" charset="0"/>
              <a:buNone/>
              <a:defRPr sz="1500" kern="1200">
                <a:solidFill>
                  <a:schemeClr val="tx1"/>
                </a:solidFill>
                <a:latin typeface="+mn-lt"/>
                <a:ea typeface="+mn-ea"/>
                <a:cs typeface="+mn-cs"/>
              </a:defRPr>
            </a:lvl1pPr>
            <a:lvl2pPr marL="268288" indent="4763" algn="l" defTabSz="914400" rtl="0" eaLnBrk="1" latinLnBrk="0" hangingPunct="1">
              <a:spcBef>
                <a:spcPct val="20000"/>
              </a:spcBef>
              <a:buFont typeface="Arial" pitchFamily="34" charset="0"/>
              <a:buNone/>
              <a:defRPr sz="1500" kern="1200">
                <a:solidFill>
                  <a:schemeClr val="tx1"/>
                </a:solidFill>
                <a:latin typeface="+mn-lt"/>
                <a:ea typeface="+mn-ea"/>
                <a:cs typeface="+mn-cs"/>
              </a:defRPr>
            </a:lvl2pPr>
            <a:lvl3pPr marL="623888" indent="0" algn="l" defTabSz="914400" rtl="0" eaLnBrk="1" latinLnBrk="0" hangingPunct="1">
              <a:spcBef>
                <a:spcPct val="20000"/>
              </a:spcBef>
              <a:buFont typeface="Arial" pitchFamily="34" charset="0"/>
              <a:buNone/>
              <a:defRPr sz="1500" kern="1200">
                <a:solidFill>
                  <a:schemeClr val="tx1"/>
                </a:solidFill>
                <a:latin typeface="+mn-lt"/>
                <a:ea typeface="+mn-ea"/>
                <a:cs typeface="+mn-cs"/>
              </a:defRPr>
            </a:lvl3pPr>
            <a:lvl4pPr marL="993775" indent="0" algn="l" defTabSz="914400" rtl="0" eaLnBrk="1" latinLnBrk="0" hangingPunct="1">
              <a:spcBef>
                <a:spcPct val="20000"/>
              </a:spcBef>
              <a:buFont typeface="Arial" pitchFamily="34" charset="0"/>
              <a:buNone/>
              <a:defRPr sz="1500" kern="1200">
                <a:solidFill>
                  <a:schemeClr val="tx1"/>
                </a:solidFill>
                <a:latin typeface="+mn-lt"/>
                <a:ea typeface="+mn-ea"/>
                <a:cs typeface="+mn-cs"/>
              </a:defRPr>
            </a:lvl4pPr>
            <a:lvl5pPr marL="1344613" indent="0" algn="l" defTabSz="914400" rtl="0" eaLnBrk="1" latinLnBrk="0" hangingPunct="1">
              <a:spcBef>
                <a:spcPct val="20000"/>
              </a:spcBef>
              <a:buFont typeface="Arial" pitchFamily="34" charset="0"/>
              <a:buNone/>
              <a:defRPr sz="15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eaLnBrk="0" fontAlgn="base" hangingPunct="0">
              <a:spcBef>
                <a:spcPct val="0"/>
              </a:spcBef>
              <a:spcAft>
                <a:spcPct val="0"/>
              </a:spcAft>
              <a:buFontTx/>
              <a:buNone/>
            </a:pPr>
            <a:r>
              <a:rPr lang="es-MX" altLang="es-MX" sz="2400" dirty="0">
                <a:solidFill>
                  <a:srgbClr val="FF0000"/>
                </a:solidFill>
                <a:latin typeface="Arial" panose="020B0604020202020204" pitchFamily="34" charset="0"/>
              </a:rPr>
              <a:t>Abril de 2017</a:t>
            </a:r>
          </a:p>
        </p:txBody>
      </p:sp>
      <p:pic>
        <p:nvPicPr>
          <p:cNvPr id="6" name="Imagen 5"/>
          <p:cNvPicPr>
            <a:picLocks noChangeAspect="1"/>
          </p:cNvPicPr>
          <p:nvPr/>
        </p:nvPicPr>
        <p:blipFill>
          <a:blip r:embed="rId3"/>
          <a:stretch>
            <a:fillRect/>
          </a:stretch>
        </p:blipFill>
        <p:spPr>
          <a:xfrm>
            <a:off x="5991449" y="3429000"/>
            <a:ext cx="1386357" cy="2558151"/>
          </a:xfrm>
          <a:prstGeom prst="rect">
            <a:avLst/>
          </a:prstGeom>
        </p:spPr>
      </p:pic>
    </p:spTree>
    <p:extLst>
      <p:ext uri="{BB962C8B-B14F-4D97-AF65-F5344CB8AC3E}">
        <p14:creationId xmlns:p14="http://schemas.microsoft.com/office/powerpoint/2010/main" val="3200970161"/>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MX" dirty="0"/>
              <a:t>Zonas de Precios</a:t>
            </a:r>
          </a:p>
        </p:txBody>
      </p:sp>
      <p:sp>
        <p:nvSpPr>
          <p:cNvPr id="6" name="27 CuadroTexto"/>
          <p:cNvSpPr txBox="1"/>
          <p:nvPr/>
        </p:nvSpPr>
        <p:spPr>
          <a:xfrm>
            <a:off x="0" y="2541376"/>
            <a:ext cx="6126070" cy="1477328"/>
          </a:xfrm>
          <a:prstGeom prst="rect">
            <a:avLst/>
          </a:prstGeom>
          <a:noFill/>
        </p:spPr>
        <p:txBody>
          <a:bodyPr wrap="square" rtlCol="0">
            <a:spAutoFit/>
          </a:bodyPr>
          <a:lstStyle/>
          <a:p>
            <a:pPr marL="800100" lvl="1" indent="-342900" algn="just">
              <a:spcBef>
                <a:spcPts val="0"/>
              </a:spcBef>
              <a:spcAft>
                <a:spcPts val="1200"/>
              </a:spcAft>
              <a:buFont typeface="Wingdings" panose="05000000000000000000" pitchFamily="2" charset="2"/>
              <a:buChar char="ü"/>
            </a:pPr>
            <a:r>
              <a:rPr lang="es-ES" dirty="0"/>
              <a:t>Se aplicaran factores de diferencias esperadas calculados para cada Zona de Precio (*∆PML</a:t>
            </a:r>
            <a:r>
              <a:rPr lang="es-ES" sz="1100" dirty="0"/>
              <a:t>ZG</a:t>
            </a:r>
            <a:r>
              <a:rPr lang="es-ES" dirty="0"/>
              <a:t>). Estos factores se utilizan para ajustar (nivelar) las Ofertas de Venta que contengan Energía Eléctrica Acumulable.</a:t>
            </a:r>
            <a:r>
              <a:rPr lang="es-MX" dirty="0"/>
              <a:t/>
            </a:r>
            <a:br>
              <a:rPr lang="es-MX" dirty="0"/>
            </a:br>
            <a:endParaRPr lang="es-MX" dirty="0">
              <a:effectLst/>
            </a:endParaRPr>
          </a:p>
        </p:txBody>
      </p:sp>
      <p:pic>
        <p:nvPicPr>
          <p:cNvPr id="7" name="Imagen 6"/>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403648" y="3789041"/>
            <a:ext cx="3888432" cy="2227236"/>
          </a:xfrm>
          <a:prstGeom prst="rect">
            <a:avLst/>
          </a:prstGeom>
          <a:noFill/>
          <a:ln>
            <a:noFill/>
          </a:ln>
        </p:spPr>
      </p:pic>
      <p:sp>
        <p:nvSpPr>
          <p:cNvPr id="8" name="Rectángulo 7"/>
          <p:cNvSpPr/>
          <p:nvPr/>
        </p:nvSpPr>
        <p:spPr>
          <a:xfrm>
            <a:off x="523486" y="1628800"/>
            <a:ext cx="5837256" cy="923330"/>
          </a:xfrm>
          <a:prstGeom prst="rect">
            <a:avLst/>
          </a:prstGeom>
        </p:spPr>
        <p:txBody>
          <a:bodyPr wrap="square">
            <a:spAutoFit/>
          </a:bodyPr>
          <a:lstStyle/>
          <a:p>
            <a:pPr marL="285750" indent="-285750">
              <a:buFont typeface="Wingdings" panose="05000000000000000000" pitchFamily="2" charset="2"/>
              <a:buChar char="ü"/>
            </a:pPr>
            <a:r>
              <a:rPr lang="es-ES" dirty="0">
                <a:ea typeface="Times New Roman" panose="02020603050405020304" pitchFamily="18" charset="0"/>
              </a:rPr>
              <a:t>Existen Zonas de Precios, las cuales  son equivalentes a las 53 regiones de transmisión que se definen en el PRODESEN.</a:t>
            </a:r>
            <a:endParaRPr lang="es-MX" dirty="0"/>
          </a:p>
        </p:txBody>
      </p:sp>
      <p:pic>
        <p:nvPicPr>
          <p:cNvPr id="10" name="Imagen 9"/>
          <p:cNvPicPr>
            <a:picLocks noChangeAspect="1"/>
          </p:cNvPicPr>
          <p:nvPr/>
        </p:nvPicPr>
        <p:blipFill rotWithShape="1">
          <a:blip r:embed="rId3"/>
          <a:srcRect b="35991"/>
          <a:stretch/>
        </p:blipFill>
        <p:spPr>
          <a:xfrm>
            <a:off x="6148776" y="1412776"/>
            <a:ext cx="2538024" cy="4603498"/>
          </a:xfrm>
          <a:prstGeom prst="rect">
            <a:avLst/>
          </a:prstGeom>
        </p:spPr>
      </p:pic>
      <p:sp>
        <p:nvSpPr>
          <p:cNvPr id="11" name="Elipse 10"/>
          <p:cNvSpPr/>
          <p:nvPr/>
        </p:nvSpPr>
        <p:spPr>
          <a:xfrm>
            <a:off x="6588224" y="1340768"/>
            <a:ext cx="1224136" cy="288032"/>
          </a:xfrm>
          <a:prstGeom prst="ellipse">
            <a:avLst/>
          </a:prstGeom>
          <a:noFill/>
          <a:ln>
            <a:solidFill>
              <a:srgbClr val="FF0000"/>
            </a:solidFill>
            <a:prstDash val="dash"/>
          </a:ln>
        </p:spPr>
        <p:style>
          <a:lnRef idx="2">
            <a:schemeClr val="accent6"/>
          </a:lnRef>
          <a:fillRef idx="1">
            <a:schemeClr val="lt1"/>
          </a:fillRef>
          <a:effectRef idx="0">
            <a:schemeClr val="accent6"/>
          </a:effectRef>
          <a:fontRef idx="minor">
            <a:schemeClr val="dk1"/>
          </a:fontRef>
        </p:style>
        <p:txBody>
          <a:bodyPr rtlCol="0" anchor="ctr"/>
          <a:lstStyle/>
          <a:p>
            <a:pPr algn="ctr"/>
            <a:endParaRPr lang="es-MX"/>
          </a:p>
        </p:txBody>
      </p:sp>
      <p:sp>
        <p:nvSpPr>
          <p:cNvPr id="12" name="Elipse 11"/>
          <p:cNvSpPr/>
          <p:nvPr/>
        </p:nvSpPr>
        <p:spPr>
          <a:xfrm>
            <a:off x="7848354" y="1371081"/>
            <a:ext cx="861152" cy="241750"/>
          </a:xfrm>
          <a:prstGeom prst="ellipse">
            <a:avLst/>
          </a:prstGeom>
          <a:noFill/>
          <a:ln>
            <a:solidFill>
              <a:srgbClr val="FF0000"/>
            </a:solidFill>
            <a:prstDash val="dash"/>
          </a:ln>
        </p:spPr>
        <p:style>
          <a:lnRef idx="2">
            <a:schemeClr val="accent6"/>
          </a:lnRef>
          <a:fillRef idx="1">
            <a:schemeClr val="lt1"/>
          </a:fillRef>
          <a:effectRef idx="0">
            <a:schemeClr val="accent6"/>
          </a:effectRef>
          <a:fontRef idx="minor">
            <a:schemeClr val="dk1"/>
          </a:fontRef>
        </p:style>
        <p:txBody>
          <a:bodyPr rtlCol="0" anchor="ctr"/>
          <a:lstStyle/>
          <a:p>
            <a:pPr algn="ctr"/>
            <a:endParaRPr lang="es-MX"/>
          </a:p>
        </p:txBody>
      </p:sp>
    </p:spTree>
    <p:extLst>
      <p:ext uri="{BB962C8B-B14F-4D97-AF65-F5344CB8AC3E}">
        <p14:creationId xmlns:p14="http://schemas.microsoft.com/office/powerpoint/2010/main" val="3056216489"/>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uadroTexto 6"/>
          <p:cNvSpPr txBox="1"/>
          <p:nvPr/>
        </p:nvSpPr>
        <p:spPr>
          <a:xfrm>
            <a:off x="479644" y="1741458"/>
            <a:ext cx="8207156" cy="523220"/>
          </a:xfrm>
          <a:prstGeom prst="rect">
            <a:avLst/>
          </a:prstGeom>
          <a:noFill/>
        </p:spPr>
        <p:txBody>
          <a:bodyPr wrap="square" rtlCol="0">
            <a:spAutoFit/>
          </a:bodyPr>
          <a:lstStyle/>
          <a:p>
            <a:r>
              <a:rPr lang="es-MX" sz="1400" dirty="0"/>
              <a:t>Existe una Capacidad de Interconexión finita de Potencia para algunas Zonas de Interconexión (subestaciones eléctricas o conjunto de subestaciones eléctricas)</a:t>
            </a:r>
            <a:endParaRPr lang="es-MX" sz="1400" b="1" dirty="0"/>
          </a:p>
        </p:txBody>
      </p:sp>
      <p:sp>
        <p:nvSpPr>
          <p:cNvPr id="8" name="CuadroTexto 7"/>
          <p:cNvSpPr txBox="1"/>
          <p:nvPr/>
        </p:nvSpPr>
        <p:spPr>
          <a:xfrm>
            <a:off x="479644" y="1346553"/>
            <a:ext cx="5688632" cy="369332"/>
          </a:xfrm>
          <a:prstGeom prst="rect">
            <a:avLst/>
          </a:prstGeom>
          <a:noFill/>
        </p:spPr>
        <p:txBody>
          <a:bodyPr wrap="square" rtlCol="0">
            <a:spAutoFit/>
          </a:bodyPr>
          <a:lstStyle/>
          <a:p>
            <a:r>
              <a:rPr lang="es-MX" b="1" dirty="0"/>
              <a:t>Por Zonas de Interconexión</a:t>
            </a:r>
          </a:p>
        </p:txBody>
      </p:sp>
      <p:graphicFrame>
        <p:nvGraphicFramePr>
          <p:cNvPr id="12" name="Diagrama 11"/>
          <p:cNvGraphicFramePr/>
          <p:nvPr>
            <p:extLst>
              <p:ext uri="{D42A27DB-BD31-4B8C-83A1-F6EECF244321}">
                <p14:modId xmlns:p14="http://schemas.microsoft.com/office/powerpoint/2010/main" val="2272938807"/>
              </p:ext>
            </p:extLst>
          </p:nvPr>
        </p:nvGraphicFramePr>
        <p:xfrm>
          <a:off x="1691680" y="1997642"/>
          <a:ext cx="5544616" cy="191535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13" name="Imagen 12"/>
          <p:cNvPicPr>
            <a:picLocks noChangeAspect="1"/>
          </p:cNvPicPr>
          <p:nvPr/>
        </p:nvPicPr>
        <p:blipFill>
          <a:blip r:embed="rId8"/>
          <a:stretch>
            <a:fillRect/>
          </a:stretch>
        </p:blipFill>
        <p:spPr>
          <a:xfrm>
            <a:off x="899592" y="5154062"/>
            <a:ext cx="7486961" cy="850377"/>
          </a:xfrm>
          <a:prstGeom prst="rect">
            <a:avLst/>
          </a:prstGeom>
        </p:spPr>
      </p:pic>
      <p:sp>
        <p:nvSpPr>
          <p:cNvPr id="14" name="Rectángulo 13"/>
          <p:cNvSpPr/>
          <p:nvPr/>
        </p:nvSpPr>
        <p:spPr>
          <a:xfrm>
            <a:off x="493575" y="3645957"/>
            <a:ext cx="4366458" cy="1292662"/>
          </a:xfrm>
          <a:prstGeom prst="rect">
            <a:avLst/>
          </a:prstGeom>
        </p:spPr>
        <p:txBody>
          <a:bodyPr wrap="square">
            <a:spAutoFit/>
          </a:bodyPr>
          <a:lstStyle/>
          <a:p>
            <a:pPr marL="285750" indent="-285750">
              <a:buFont typeface="Wingdings" panose="05000000000000000000" pitchFamily="2" charset="2"/>
              <a:buChar char="ü"/>
            </a:pPr>
            <a:r>
              <a:rPr lang="es-MX" sz="1400" b="1" dirty="0"/>
              <a:t>Las Capacidades de Interconexión </a:t>
            </a:r>
            <a:r>
              <a:rPr lang="es-MX" sz="1400" dirty="0"/>
              <a:t>disponible (Sin prelación), bajo las siguientes leyendas:</a:t>
            </a:r>
          </a:p>
          <a:p>
            <a:endParaRPr lang="es-MX" sz="800" dirty="0"/>
          </a:p>
          <a:p>
            <a:pPr marL="1200150" lvl="2" indent="-285750">
              <a:buFont typeface="Arial" panose="020B0604020202020204" pitchFamily="34" charset="0"/>
              <a:buChar char="•"/>
            </a:pPr>
            <a:r>
              <a:rPr lang="es-MX" sz="1400" dirty="0"/>
              <a:t>Sin Estudios de Limite,</a:t>
            </a:r>
          </a:p>
          <a:p>
            <a:pPr marL="1200150" lvl="2" indent="-285750">
              <a:buFont typeface="Arial" panose="020B0604020202020204" pitchFamily="34" charset="0"/>
              <a:buChar char="•"/>
            </a:pPr>
            <a:r>
              <a:rPr lang="es-MX" sz="1400" dirty="0"/>
              <a:t>Por Capacidad Especifica Definida,</a:t>
            </a:r>
          </a:p>
          <a:p>
            <a:pPr marL="1200150" lvl="2" indent="-285750">
              <a:buFont typeface="Arial" panose="020B0604020202020204" pitchFamily="34" charset="0"/>
              <a:buChar char="•"/>
            </a:pPr>
            <a:r>
              <a:rPr lang="es-MX" sz="1400" dirty="0"/>
              <a:t>0 (cero).</a:t>
            </a:r>
          </a:p>
        </p:txBody>
      </p:sp>
      <p:sp>
        <p:nvSpPr>
          <p:cNvPr id="15" name="Rectángulo 14"/>
          <p:cNvSpPr/>
          <p:nvPr/>
        </p:nvSpPr>
        <p:spPr>
          <a:xfrm>
            <a:off x="5160415" y="3665447"/>
            <a:ext cx="3526385" cy="830997"/>
          </a:xfrm>
          <a:prstGeom prst="rect">
            <a:avLst/>
          </a:prstGeom>
        </p:spPr>
        <p:txBody>
          <a:bodyPr wrap="square">
            <a:spAutoFit/>
          </a:bodyPr>
          <a:lstStyle/>
          <a:p>
            <a:pPr marL="285750" indent="-285750" algn="just">
              <a:buFont typeface="Wingdings" panose="05000000000000000000" pitchFamily="2" charset="2"/>
              <a:buChar char="ü"/>
            </a:pPr>
            <a:r>
              <a:rPr lang="es-MX" sz="1600" dirty="0"/>
              <a:t>Estas Capacidades de Interconexión podrán ser </a:t>
            </a:r>
            <a:r>
              <a:rPr lang="es-MX" sz="1600" dirty="0">
                <a:latin typeface="Calibri" panose="020F0502020204030204" pitchFamily="34" charset="0"/>
                <a:ea typeface="Calibri" panose="020F0502020204030204" pitchFamily="34" charset="0"/>
                <a:cs typeface="Times New Roman" panose="02020603050405020304" pitchFamily="18" charset="0"/>
              </a:rPr>
              <a:t>actualizadas </a:t>
            </a:r>
            <a:r>
              <a:rPr lang="es-MX" sz="1600" dirty="0"/>
              <a:t>según calendario de la SLP-2017.</a:t>
            </a:r>
          </a:p>
        </p:txBody>
      </p:sp>
      <p:sp>
        <p:nvSpPr>
          <p:cNvPr id="33" name="Rectángulo 32"/>
          <p:cNvSpPr/>
          <p:nvPr/>
        </p:nvSpPr>
        <p:spPr>
          <a:xfrm>
            <a:off x="7037795" y="4941168"/>
            <a:ext cx="1348758" cy="1152127"/>
          </a:xfrm>
          <a:prstGeom prst="rect">
            <a:avLst/>
          </a:prstGeom>
          <a:noFill/>
          <a:ln cap="rnd">
            <a:solidFill>
              <a:srgbClr val="FF0000"/>
            </a:solidFill>
            <a:prstDash val="dash"/>
            <a:beve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16" name="Título 1"/>
          <p:cNvSpPr>
            <a:spLocks noGrp="1"/>
          </p:cNvSpPr>
          <p:nvPr>
            <p:ph type="title"/>
          </p:nvPr>
        </p:nvSpPr>
        <p:spPr>
          <a:xfrm>
            <a:off x="3080803" y="332656"/>
            <a:ext cx="5667661" cy="864096"/>
          </a:xfrm>
        </p:spPr>
        <p:txBody>
          <a:bodyPr/>
          <a:lstStyle/>
          <a:p>
            <a:r>
              <a:rPr lang="es-MX" sz="2200" dirty="0"/>
              <a:t> Prelación de Centrales Eléctricas e Impacto de capacidades de Exportación e Interconexión</a:t>
            </a:r>
          </a:p>
        </p:txBody>
      </p:sp>
    </p:spTree>
    <p:extLst>
      <p:ext uri="{BB962C8B-B14F-4D97-AF65-F5344CB8AC3E}">
        <p14:creationId xmlns:p14="http://schemas.microsoft.com/office/powerpoint/2010/main" val="1935526015"/>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 name="Rectángulo redondeado 72"/>
          <p:cNvSpPr/>
          <p:nvPr/>
        </p:nvSpPr>
        <p:spPr>
          <a:xfrm>
            <a:off x="755576" y="2283607"/>
            <a:ext cx="4095963" cy="2657331"/>
          </a:xfrm>
          <a:prstGeom prst="roundRect">
            <a:avLst/>
          </a:prstGeom>
          <a:l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s-MX">
              <a:solidFill>
                <a:prstClr val="black"/>
              </a:solidFill>
            </a:endParaRPr>
          </a:p>
        </p:txBody>
      </p:sp>
      <p:sp>
        <p:nvSpPr>
          <p:cNvPr id="7" name="Rectángulo redondeado 6"/>
          <p:cNvSpPr/>
          <p:nvPr/>
        </p:nvSpPr>
        <p:spPr>
          <a:xfrm>
            <a:off x="2652461" y="2669777"/>
            <a:ext cx="72008" cy="1440160"/>
          </a:xfrm>
          <a:prstGeom prst="round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solidFill>
                <a:prstClr val="white"/>
              </a:solidFill>
            </a:endParaRPr>
          </a:p>
        </p:txBody>
      </p:sp>
      <p:sp>
        <p:nvSpPr>
          <p:cNvPr id="8" name="CuadroTexto 7"/>
          <p:cNvSpPr txBox="1"/>
          <p:nvPr/>
        </p:nvSpPr>
        <p:spPr>
          <a:xfrm>
            <a:off x="1673830" y="2259694"/>
            <a:ext cx="2050562" cy="430887"/>
          </a:xfrm>
          <a:prstGeom prst="rect">
            <a:avLst/>
          </a:prstGeom>
          <a:noFill/>
        </p:spPr>
        <p:txBody>
          <a:bodyPr wrap="none" rtlCol="0">
            <a:spAutoFit/>
          </a:bodyPr>
          <a:lstStyle/>
          <a:p>
            <a:pPr algn="ctr"/>
            <a:r>
              <a:rPr lang="es-MX" sz="1000" b="1" dirty="0">
                <a:solidFill>
                  <a:prstClr val="black"/>
                </a:solidFill>
              </a:rPr>
              <a:t>Capacidad disponible sin Prelación </a:t>
            </a:r>
          </a:p>
          <a:p>
            <a:pPr algn="ctr"/>
            <a:r>
              <a:rPr lang="es-MX" sz="1200" b="1" dirty="0">
                <a:solidFill>
                  <a:prstClr val="black"/>
                </a:solidFill>
              </a:rPr>
              <a:t>120 MW</a:t>
            </a:r>
          </a:p>
        </p:txBody>
      </p:sp>
      <p:sp>
        <p:nvSpPr>
          <p:cNvPr id="10" name="Rectángulo 9"/>
          <p:cNvSpPr/>
          <p:nvPr/>
        </p:nvSpPr>
        <p:spPr>
          <a:xfrm>
            <a:off x="1741032" y="4109937"/>
            <a:ext cx="1966872" cy="807913"/>
          </a:xfrm>
          <a:prstGeom prst="rect">
            <a:avLst/>
          </a:prstGeom>
        </p:spPr>
        <p:txBody>
          <a:bodyPr wrap="square">
            <a:spAutoFit/>
          </a:bodyPr>
          <a:lstStyle/>
          <a:p>
            <a:pPr algn="ctr"/>
            <a:r>
              <a:rPr lang="es-MX" sz="1050" b="1" dirty="0">
                <a:solidFill>
                  <a:prstClr val="black"/>
                </a:solidFill>
              </a:rPr>
              <a:t>Subestación CDP-115</a:t>
            </a:r>
          </a:p>
          <a:p>
            <a:pPr algn="ctr"/>
            <a:r>
              <a:rPr lang="es-MX" sz="900" dirty="0">
                <a:solidFill>
                  <a:prstClr val="black"/>
                </a:solidFill>
              </a:rPr>
              <a:t>Zona de precio DURANGO</a:t>
            </a:r>
          </a:p>
          <a:p>
            <a:pPr algn="ctr"/>
            <a:r>
              <a:rPr lang="es-MX" sz="900" dirty="0">
                <a:solidFill>
                  <a:srgbClr val="00B0F0"/>
                </a:solidFill>
              </a:rPr>
              <a:t>Sub Zona de Exportación NORTE - DURANGO/LAGUNA</a:t>
            </a:r>
          </a:p>
          <a:p>
            <a:pPr algn="ctr"/>
            <a:r>
              <a:rPr lang="es-MX" sz="900" dirty="0">
                <a:solidFill>
                  <a:srgbClr val="FF0000"/>
                </a:solidFill>
              </a:rPr>
              <a:t>Zona de Exportación NORTE</a:t>
            </a:r>
          </a:p>
        </p:txBody>
      </p:sp>
      <p:sp>
        <p:nvSpPr>
          <p:cNvPr id="12" name="Rectángulo redondeado 11"/>
          <p:cNvSpPr/>
          <p:nvPr/>
        </p:nvSpPr>
        <p:spPr>
          <a:xfrm rot="5400000">
            <a:off x="1470837" y="2862943"/>
            <a:ext cx="432047" cy="45719"/>
          </a:xfrm>
          <a:prstGeom prst="round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solidFill>
                <a:prstClr val="white"/>
              </a:solidFill>
            </a:endParaRPr>
          </a:p>
        </p:txBody>
      </p:sp>
      <p:sp>
        <p:nvSpPr>
          <p:cNvPr id="21" name="CuadroTexto 20"/>
          <p:cNvSpPr txBox="1"/>
          <p:nvPr/>
        </p:nvSpPr>
        <p:spPr>
          <a:xfrm>
            <a:off x="854686" y="3700731"/>
            <a:ext cx="574196" cy="246221"/>
          </a:xfrm>
          <a:prstGeom prst="rect">
            <a:avLst/>
          </a:prstGeom>
          <a:solidFill>
            <a:schemeClr val="bg1"/>
          </a:solidFill>
          <a:ln>
            <a:solidFill>
              <a:schemeClr val="bg1"/>
            </a:solidFill>
          </a:ln>
        </p:spPr>
        <p:txBody>
          <a:bodyPr wrap="none" rtlCol="0">
            <a:spAutoFit/>
          </a:bodyPr>
          <a:lstStyle/>
          <a:p>
            <a:r>
              <a:rPr lang="es-MX" sz="1000" b="1" dirty="0">
                <a:solidFill>
                  <a:srgbClr val="FF0000"/>
                </a:solidFill>
              </a:rPr>
              <a:t>75 MW</a:t>
            </a:r>
          </a:p>
        </p:txBody>
      </p:sp>
      <p:cxnSp>
        <p:nvCxnSpPr>
          <p:cNvPr id="51" name="Conector angular 50"/>
          <p:cNvCxnSpPr>
            <a:stCxn id="12" idx="0"/>
          </p:cNvCxnSpPr>
          <p:nvPr/>
        </p:nvCxnSpPr>
        <p:spPr>
          <a:xfrm>
            <a:off x="1709720" y="2885803"/>
            <a:ext cx="942741" cy="215089"/>
          </a:xfrm>
          <a:prstGeom prst="bentConnector3">
            <a:avLst/>
          </a:prstGeom>
          <a:ln w="31750">
            <a:solidFill>
              <a:schemeClr val="tx1"/>
            </a:solidFill>
            <a:tailEnd type="none"/>
          </a:ln>
        </p:spPr>
        <p:style>
          <a:lnRef idx="1">
            <a:schemeClr val="accent1"/>
          </a:lnRef>
          <a:fillRef idx="0">
            <a:schemeClr val="accent1"/>
          </a:fillRef>
          <a:effectRef idx="0">
            <a:schemeClr val="accent1"/>
          </a:effectRef>
          <a:fontRef idx="minor">
            <a:schemeClr val="tx1"/>
          </a:fontRef>
        </p:style>
      </p:cxnSp>
      <p:sp>
        <p:nvSpPr>
          <p:cNvPr id="52" name="Rectángulo redondeado 51"/>
          <p:cNvSpPr/>
          <p:nvPr/>
        </p:nvSpPr>
        <p:spPr>
          <a:xfrm rot="5400000">
            <a:off x="1470836" y="3552482"/>
            <a:ext cx="432047" cy="45719"/>
          </a:xfrm>
          <a:prstGeom prst="roundRect">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solidFill>
                <a:prstClr val="white"/>
              </a:solidFill>
            </a:endParaRPr>
          </a:p>
        </p:txBody>
      </p:sp>
      <p:cxnSp>
        <p:nvCxnSpPr>
          <p:cNvPr id="53" name="Conector angular 52"/>
          <p:cNvCxnSpPr/>
          <p:nvPr/>
        </p:nvCxnSpPr>
        <p:spPr>
          <a:xfrm>
            <a:off x="1712441" y="3550540"/>
            <a:ext cx="942741" cy="215089"/>
          </a:xfrm>
          <a:prstGeom prst="bentConnector3">
            <a:avLst/>
          </a:prstGeom>
          <a:ln w="31750">
            <a:solidFill>
              <a:srgbClr val="FF0000"/>
            </a:solidFill>
            <a:prstDash val="solid"/>
            <a:tailEnd type="none"/>
          </a:ln>
        </p:spPr>
        <p:style>
          <a:lnRef idx="1">
            <a:schemeClr val="accent1"/>
          </a:lnRef>
          <a:fillRef idx="0">
            <a:schemeClr val="accent1"/>
          </a:fillRef>
          <a:effectRef idx="0">
            <a:schemeClr val="accent1"/>
          </a:effectRef>
          <a:fontRef idx="minor">
            <a:schemeClr val="tx1"/>
          </a:fontRef>
        </p:style>
      </p:cxnSp>
      <p:sp>
        <p:nvSpPr>
          <p:cNvPr id="56" name="Conector 55"/>
          <p:cNvSpPr/>
          <p:nvPr/>
        </p:nvSpPr>
        <p:spPr>
          <a:xfrm>
            <a:off x="993289" y="2754310"/>
            <a:ext cx="288032" cy="288032"/>
          </a:xfrm>
          <a:prstGeom prst="flowChartConnector">
            <a:avLst/>
          </a:prstGeom>
          <a:l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s-MX" dirty="0">
              <a:solidFill>
                <a:prstClr val="black"/>
              </a:solidFill>
            </a:endParaRPr>
          </a:p>
        </p:txBody>
      </p:sp>
      <p:sp>
        <p:nvSpPr>
          <p:cNvPr id="57" name="CuadroTexto 56"/>
          <p:cNvSpPr txBox="1"/>
          <p:nvPr/>
        </p:nvSpPr>
        <p:spPr>
          <a:xfrm>
            <a:off x="950970" y="2695720"/>
            <a:ext cx="396262" cy="369332"/>
          </a:xfrm>
          <a:prstGeom prst="rect">
            <a:avLst/>
          </a:prstGeom>
          <a:noFill/>
        </p:spPr>
        <p:txBody>
          <a:bodyPr wrap="none" rtlCol="0">
            <a:spAutoFit/>
          </a:bodyPr>
          <a:lstStyle/>
          <a:p>
            <a:r>
              <a:rPr lang="es-MX" dirty="0">
                <a:solidFill>
                  <a:prstClr val="black"/>
                </a:solidFill>
              </a:rPr>
              <a:t>G</a:t>
            </a:r>
            <a:r>
              <a:rPr lang="es-MX" sz="1000" dirty="0">
                <a:solidFill>
                  <a:prstClr val="black"/>
                </a:solidFill>
              </a:rPr>
              <a:t>1</a:t>
            </a:r>
          </a:p>
        </p:txBody>
      </p:sp>
      <p:sp>
        <p:nvSpPr>
          <p:cNvPr id="58" name="Conector 57"/>
          <p:cNvSpPr/>
          <p:nvPr/>
        </p:nvSpPr>
        <p:spPr>
          <a:xfrm>
            <a:off x="997768" y="3430304"/>
            <a:ext cx="288032" cy="288032"/>
          </a:xfrm>
          <a:prstGeom prst="flowChartConnector">
            <a:avLst/>
          </a:prstGeom>
          <a:solidFill>
            <a:schemeClr val="bg1"/>
          </a:solidFill>
          <a:ln>
            <a:solidFill>
              <a:srgbClr val="FF000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s-MX" dirty="0">
              <a:solidFill>
                <a:prstClr val="black"/>
              </a:solidFill>
            </a:endParaRPr>
          </a:p>
        </p:txBody>
      </p:sp>
      <p:sp>
        <p:nvSpPr>
          <p:cNvPr id="59" name="CuadroTexto 58"/>
          <p:cNvSpPr txBox="1"/>
          <p:nvPr/>
        </p:nvSpPr>
        <p:spPr>
          <a:xfrm>
            <a:off x="955449" y="3371714"/>
            <a:ext cx="396262" cy="369332"/>
          </a:xfrm>
          <a:prstGeom prst="rect">
            <a:avLst/>
          </a:prstGeom>
          <a:noFill/>
        </p:spPr>
        <p:txBody>
          <a:bodyPr wrap="none" rtlCol="0">
            <a:spAutoFit/>
          </a:bodyPr>
          <a:lstStyle/>
          <a:p>
            <a:r>
              <a:rPr lang="es-MX" dirty="0">
                <a:solidFill>
                  <a:srgbClr val="FF0000"/>
                </a:solidFill>
              </a:rPr>
              <a:t>G</a:t>
            </a:r>
            <a:r>
              <a:rPr lang="es-MX" sz="1000" dirty="0">
                <a:solidFill>
                  <a:srgbClr val="FF0000"/>
                </a:solidFill>
              </a:rPr>
              <a:t>2</a:t>
            </a:r>
          </a:p>
        </p:txBody>
      </p:sp>
      <p:sp>
        <p:nvSpPr>
          <p:cNvPr id="60" name="CuadroTexto 59"/>
          <p:cNvSpPr txBox="1"/>
          <p:nvPr/>
        </p:nvSpPr>
        <p:spPr>
          <a:xfrm>
            <a:off x="871286" y="3029364"/>
            <a:ext cx="574196" cy="246221"/>
          </a:xfrm>
          <a:prstGeom prst="rect">
            <a:avLst/>
          </a:prstGeom>
          <a:noFill/>
        </p:spPr>
        <p:txBody>
          <a:bodyPr wrap="none" rtlCol="0">
            <a:spAutoFit/>
          </a:bodyPr>
          <a:lstStyle/>
          <a:p>
            <a:r>
              <a:rPr lang="es-MX" sz="1000" b="1" dirty="0">
                <a:solidFill>
                  <a:prstClr val="black"/>
                </a:solidFill>
              </a:rPr>
              <a:t>75 MW</a:t>
            </a:r>
          </a:p>
        </p:txBody>
      </p:sp>
      <p:cxnSp>
        <p:nvCxnSpPr>
          <p:cNvPr id="62" name="Conector recto 61"/>
          <p:cNvCxnSpPr>
            <a:endCxn id="12" idx="2"/>
          </p:cNvCxnSpPr>
          <p:nvPr/>
        </p:nvCxnSpPr>
        <p:spPr>
          <a:xfrm>
            <a:off x="1285800" y="2883101"/>
            <a:ext cx="378201" cy="2702"/>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0" name="Conector recto 69"/>
          <p:cNvCxnSpPr/>
          <p:nvPr/>
        </p:nvCxnSpPr>
        <p:spPr>
          <a:xfrm>
            <a:off x="1281321" y="3553678"/>
            <a:ext cx="378201" cy="2702"/>
          </a:xfrm>
          <a:prstGeom prst="line">
            <a:avLst/>
          </a:prstGeom>
          <a:ln w="31750">
            <a:solidFill>
              <a:srgbClr val="FF0000"/>
            </a:solidFill>
          </a:ln>
        </p:spPr>
        <p:style>
          <a:lnRef idx="1">
            <a:schemeClr val="accent1"/>
          </a:lnRef>
          <a:fillRef idx="0">
            <a:schemeClr val="accent1"/>
          </a:fillRef>
          <a:effectRef idx="0">
            <a:schemeClr val="accent1"/>
          </a:effectRef>
          <a:fontRef idx="minor">
            <a:schemeClr val="tx1"/>
          </a:fontRef>
        </p:style>
      </p:cxnSp>
      <p:sp>
        <p:nvSpPr>
          <p:cNvPr id="71" name="CuadroTexto 70"/>
          <p:cNvSpPr txBox="1"/>
          <p:nvPr/>
        </p:nvSpPr>
        <p:spPr>
          <a:xfrm>
            <a:off x="3491063" y="2469921"/>
            <a:ext cx="1440160" cy="830997"/>
          </a:xfrm>
          <a:prstGeom prst="rect">
            <a:avLst/>
          </a:prstGeom>
          <a:noFill/>
        </p:spPr>
        <p:txBody>
          <a:bodyPr wrap="square" rtlCol="0">
            <a:spAutoFit/>
          </a:bodyPr>
          <a:lstStyle/>
          <a:p>
            <a:pPr marL="171450" indent="-171450">
              <a:buFont typeface="Arial" panose="020B0604020202020204" pitchFamily="34" charset="0"/>
              <a:buChar char="•"/>
            </a:pPr>
            <a:r>
              <a:rPr lang="es-MX" sz="1200" b="1" dirty="0">
                <a:solidFill>
                  <a:prstClr val="black"/>
                </a:solidFill>
              </a:rPr>
              <a:t>G</a:t>
            </a:r>
            <a:r>
              <a:rPr lang="es-MX" sz="900" b="1" dirty="0">
                <a:solidFill>
                  <a:prstClr val="black"/>
                </a:solidFill>
              </a:rPr>
              <a:t>1</a:t>
            </a:r>
            <a:r>
              <a:rPr lang="es-MX" sz="1200" b="1" dirty="0">
                <a:solidFill>
                  <a:prstClr val="black"/>
                </a:solidFill>
              </a:rPr>
              <a:t> – Generador con Prelación.</a:t>
            </a:r>
          </a:p>
          <a:p>
            <a:pPr marL="171450" indent="-171450">
              <a:buFont typeface="Arial" panose="020B0604020202020204" pitchFamily="34" charset="0"/>
              <a:buChar char="•"/>
            </a:pPr>
            <a:r>
              <a:rPr lang="es-MX" sz="1200" dirty="0">
                <a:solidFill>
                  <a:srgbClr val="FF0000"/>
                </a:solidFill>
              </a:rPr>
              <a:t>G</a:t>
            </a:r>
            <a:r>
              <a:rPr lang="es-MX" sz="900" dirty="0">
                <a:solidFill>
                  <a:srgbClr val="FF0000"/>
                </a:solidFill>
              </a:rPr>
              <a:t>2</a:t>
            </a:r>
            <a:r>
              <a:rPr lang="es-MX" sz="1200" dirty="0">
                <a:solidFill>
                  <a:srgbClr val="FF0000"/>
                </a:solidFill>
              </a:rPr>
              <a:t> – Generador sin Prelación.</a:t>
            </a:r>
          </a:p>
        </p:txBody>
      </p:sp>
      <p:sp>
        <p:nvSpPr>
          <p:cNvPr id="72" name="Rectángulo 71"/>
          <p:cNvSpPr/>
          <p:nvPr/>
        </p:nvSpPr>
        <p:spPr>
          <a:xfrm>
            <a:off x="4914884" y="2283607"/>
            <a:ext cx="3771916" cy="2031325"/>
          </a:xfrm>
          <a:prstGeom prst="rect">
            <a:avLst/>
          </a:prstGeom>
        </p:spPr>
        <p:txBody>
          <a:bodyPr wrap="square">
            <a:spAutoFit/>
          </a:bodyPr>
          <a:lstStyle/>
          <a:p>
            <a:pPr marL="285750" indent="-285750" algn="just">
              <a:buFont typeface="Wingdings" panose="05000000000000000000" pitchFamily="2" charset="2"/>
              <a:buChar char="ü"/>
            </a:pPr>
            <a:r>
              <a:rPr lang="es-MX" dirty="0">
                <a:solidFill>
                  <a:prstClr val="black"/>
                </a:solidFill>
                <a:ea typeface="Calibri" panose="020F0502020204030204" pitchFamily="34" charset="0"/>
                <a:cs typeface="Arial" panose="020B0604020202020204" pitchFamily="34" charset="0"/>
              </a:rPr>
              <a:t>En la Subasta podrán resultar seleccionadas ambos Generadores, debido a que el </a:t>
            </a:r>
            <a:r>
              <a:rPr lang="es-MX" b="1" dirty="0">
                <a:solidFill>
                  <a:prstClr val="black"/>
                </a:solidFill>
                <a:ea typeface="Calibri" panose="020F0502020204030204" pitchFamily="34" charset="0"/>
                <a:cs typeface="Arial" panose="020B0604020202020204" pitchFamily="34" charset="0"/>
              </a:rPr>
              <a:t>Generador con prelación calificada no utilizará </a:t>
            </a:r>
            <a:r>
              <a:rPr lang="es-MX" dirty="0">
                <a:solidFill>
                  <a:prstClr val="black"/>
                </a:solidFill>
                <a:ea typeface="Calibri" panose="020F0502020204030204" pitchFamily="34" charset="0"/>
                <a:cs typeface="Arial" panose="020B0604020202020204" pitchFamily="34" charset="0"/>
              </a:rPr>
              <a:t>ninguna parte de los 120 MW de Capacidad de Interconexión disponibles.</a:t>
            </a:r>
            <a:endParaRPr lang="es-MX" dirty="0">
              <a:solidFill>
                <a:prstClr val="black"/>
              </a:solidFill>
            </a:endParaRPr>
          </a:p>
        </p:txBody>
      </p:sp>
      <p:sp>
        <p:nvSpPr>
          <p:cNvPr id="76" name="Rectángulo 75"/>
          <p:cNvSpPr/>
          <p:nvPr/>
        </p:nvSpPr>
        <p:spPr>
          <a:xfrm>
            <a:off x="624183" y="1812810"/>
            <a:ext cx="1132041" cy="369332"/>
          </a:xfrm>
          <a:prstGeom prst="rect">
            <a:avLst/>
          </a:prstGeom>
        </p:spPr>
        <p:txBody>
          <a:bodyPr wrap="none">
            <a:spAutoFit/>
          </a:bodyPr>
          <a:lstStyle/>
          <a:p>
            <a:r>
              <a:rPr lang="es-MX" b="1" dirty="0">
                <a:solidFill>
                  <a:srgbClr val="000000"/>
                </a:solidFill>
              </a:rPr>
              <a:t>Ejemplo 1</a:t>
            </a:r>
            <a:endParaRPr lang="es-MX" dirty="0">
              <a:solidFill>
                <a:prstClr val="black"/>
              </a:solidFill>
            </a:endParaRPr>
          </a:p>
        </p:txBody>
      </p:sp>
      <p:sp>
        <p:nvSpPr>
          <p:cNvPr id="78" name="CuadroTexto 77"/>
          <p:cNvSpPr txBox="1"/>
          <p:nvPr/>
        </p:nvSpPr>
        <p:spPr>
          <a:xfrm>
            <a:off x="479644" y="1346553"/>
            <a:ext cx="8207156" cy="369332"/>
          </a:xfrm>
          <a:prstGeom prst="rect">
            <a:avLst/>
          </a:prstGeom>
          <a:noFill/>
        </p:spPr>
        <p:txBody>
          <a:bodyPr wrap="square" rtlCol="0">
            <a:spAutoFit/>
          </a:bodyPr>
          <a:lstStyle/>
          <a:p>
            <a:r>
              <a:rPr lang="es-MX" b="1" dirty="0">
                <a:solidFill>
                  <a:prstClr val="black"/>
                </a:solidFill>
              </a:rPr>
              <a:t>Zona de Interconexión</a:t>
            </a:r>
          </a:p>
        </p:txBody>
      </p:sp>
      <p:sp>
        <p:nvSpPr>
          <p:cNvPr id="24" name="Título 1"/>
          <p:cNvSpPr>
            <a:spLocks noGrp="1"/>
          </p:cNvSpPr>
          <p:nvPr>
            <p:ph type="title"/>
          </p:nvPr>
        </p:nvSpPr>
        <p:spPr>
          <a:xfrm>
            <a:off x="3080803" y="332656"/>
            <a:ext cx="5667661" cy="864096"/>
          </a:xfrm>
        </p:spPr>
        <p:txBody>
          <a:bodyPr/>
          <a:lstStyle/>
          <a:p>
            <a:r>
              <a:rPr lang="es-MX" sz="2200" dirty="0"/>
              <a:t> Prelación de Centrales Eléctricas e Impacto de capacidades de Exportación e Interconexión</a:t>
            </a:r>
          </a:p>
        </p:txBody>
      </p:sp>
    </p:spTree>
    <p:extLst>
      <p:ext uri="{BB962C8B-B14F-4D97-AF65-F5344CB8AC3E}">
        <p14:creationId xmlns:p14="http://schemas.microsoft.com/office/powerpoint/2010/main" val="3186057669"/>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 name="Rectángulo redondeado 72"/>
          <p:cNvSpPr/>
          <p:nvPr/>
        </p:nvSpPr>
        <p:spPr>
          <a:xfrm>
            <a:off x="835261" y="2322036"/>
            <a:ext cx="3952764" cy="2621328"/>
          </a:xfrm>
          <a:prstGeom prst="roundRect">
            <a:avLst/>
          </a:prstGeom>
          <a:l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s-MX">
              <a:solidFill>
                <a:prstClr val="black"/>
              </a:solidFill>
            </a:endParaRPr>
          </a:p>
        </p:txBody>
      </p:sp>
      <p:sp>
        <p:nvSpPr>
          <p:cNvPr id="7" name="Rectángulo redondeado 6"/>
          <p:cNvSpPr/>
          <p:nvPr/>
        </p:nvSpPr>
        <p:spPr>
          <a:xfrm>
            <a:off x="2652461" y="2744210"/>
            <a:ext cx="72008" cy="1440160"/>
          </a:xfrm>
          <a:prstGeom prst="round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solidFill>
                <a:prstClr val="white"/>
              </a:solidFill>
            </a:endParaRPr>
          </a:p>
        </p:txBody>
      </p:sp>
      <p:sp>
        <p:nvSpPr>
          <p:cNvPr id="8" name="CuadroTexto 7"/>
          <p:cNvSpPr txBox="1"/>
          <p:nvPr/>
        </p:nvSpPr>
        <p:spPr>
          <a:xfrm>
            <a:off x="1669021" y="2334127"/>
            <a:ext cx="2060180" cy="430887"/>
          </a:xfrm>
          <a:prstGeom prst="rect">
            <a:avLst/>
          </a:prstGeom>
          <a:noFill/>
        </p:spPr>
        <p:txBody>
          <a:bodyPr wrap="none" rtlCol="0">
            <a:spAutoFit/>
          </a:bodyPr>
          <a:lstStyle/>
          <a:p>
            <a:pPr algn="ctr"/>
            <a:r>
              <a:rPr lang="es-MX" sz="1000" b="1" dirty="0">
                <a:solidFill>
                  <a:prstClr val="black"/>
                </a:solidFill>
              </a:rPr>
              <a:t>Capacidad disponible Sin prelación </a:t>
            </a:r>
          </a:p>
          <a:p>
            <a:pPr algn="ctr"/>
            <a:r>
              <a:rPr lang="es-MX" sz="1200" b="1" dirty="0">
                <a:solidFill>
                  <a:prstClr val="black"/>
                </a:solidFill>
              </a:rPr>
              <a:t>120 MW</a:t>
            </a:r>
          </a:p>
        </p:txBody>
      </p:sp>
      <p:sp>
        <p:nvSpPr>
          <p:cNvPr id="10" name="Rectángulo 9"/>
          <p:cNvSpPr/>
          <p:nvPr/>
        </p:nvSpPr>
        <p:spPr>
          <a:xfrm>
            <a:off x="1272981" y="4205035"/>
            <a:ext cx="2830968" cy="669414"/>
          </a:xfrm>
          <a:prstGeom prst="rect">
            <a:avLst/>
          </a:prstGeom>
        </p:spPr>
        <p:txBody>
          <a:bodyPr wrap="square">
            <a:spAutoFit/>
          </a:bodyPr>
          <a:lstStyle/>
          <a:p>
            <a:pPr algn="ctr"/>
            <a:r>
              <a:rPr lang="es-MX" sz="1050" b="1" dirty="0">
                <a:solidFill>
                  <a:prstClr val="black"/>
                </a:solidFill>
              </a:rPr>
              <a:t>Subestación CDP-115</a:t>
            </a:r>
          </a:p>
          <a:p>
            <a:pPr algn="ctr"/>
            <a:r>
              <a:rPr lang="es-MX" sz="900" dirty="0">
                <a:solidFill>
                  <a:prstClr val="black"/>
                </a:solidFill>
              </a:rPr>
              <a:t>Zona de precio DURANGO</a:t>
            </a:r>
          </a:p>
          <a:p>
            <a:pPr algn="ctr"/>
            <a:r>
              <a:rPr lang="es-MX" sz="900" dirty="0">
                <a:solidFill>
                  <a:srgbClr val="00B0F0"/>
                </a:solidFill>
              </a:rPr>
              <a:t>Sub Zona de Exportación NORTE - DURANGO/LAGUNA</a:t>
            </a:r>
          </a:p>
          <a:p>
            <a:pPr algn="ctr"/>
            <a:r>
              <a:rPr lang="es-MX" sz="900" dirty="0">
                <a:solidFill>
                  <a:srgbClr val="FF0000"/>
                </a:solidFill>
              </a:rPr>
              <a:t>Zona de Exportación NORTE</a:t>
            </a:r>
          </a:p>
        </p:txBody>
      </p:sp>
      <p:sp>
        <p:nvSpPr>
          <p:cNvPr id="12" name="Rectángulo redondeado 11"/>
          <p:cNvSpPr/>
          <p:nvPr/>
        </p:nvSpPr>
        <p:spPr>
          <a:xfrm rot="5400000">
            <a:off x="1484174" y="3097526"/>
            <a:ext cx="432047" cy="45719"/>
          </a:xfrm>
          <a:prstGeom prst="round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solidFill>
                <a:prstClr val="white"/>
              </a:solidFill>
            </a:endParaRPr>
          </a:p>
        </p:txBody>
      </p:sp>
      <p:cxnSp>
        <p:nvCxnSpPr>
          <p:cNvPr id="51" name="Conector angular 50"/>
          <p:cNvCxnSpPr>
            <a:stCxn id="12" idx="0"/>
          </p:cNvCxnSpPr>
          <p:nvPr/>
        </p:nvCxnSpPr>
        <p:spPr>
          <a:xfrm>
            <a:off x="1723057" y="3120386"/>
            <a:ext cx="942741" cy="215089"/>
          </a:xfrm>
          <a:prstGeom prst="bentConnector3">
            <a:avLst/>
          </a:prstGeom>
          <a:ln w="31750">
            <a:solidFill>
              <a:schemeClr val="tx1"/>
            </a:solidFill>
            <a:tailEnd type="none"/>
          </a:ln>
        </p:spPr>
        <p:style>
          <a:lnRef idx="1">
            <a:schemeClr val="accent1"/>
          </a:lnRef>
          <a:fillRef idx="0">
            <a:schemeClr val="accent1"/>
          </a:fillRef>
          <a:effectRef idx="0">
            <a:schemeClr val="accent1"/>
          </a:effectRef>
          <a:fontRef idx="minor">
            <a:schemeClr val="tx1"/>
          </a:fontRef>
        </p:style>
      </p:cxnSp>
      <p:sp>
        <p:nvSpPr>
          <p:cNvPr id="56" name="Conector 55"/>
          <p:cNvSpPr/>
          <p:nvPr/>
        </p:nvSpPr>
        <p:spPr>
          <a:xfrm>
            <a:off x="1006626" y="2988893"/>
            <a:ext cx="288032" cy="288032"/>
          </a:xfrm>
          <a:prstGeom prst="flowChartConnector">
            <a:avLst/>
          </a:prstGeom>
          <a:l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s-MX" dirty="0">
              <a:solidFill>
                <a:prstClr val="black"/>
              </a:solidFill>
            </a:endParaRPr>
          </a:p>
        </p:txBody>
      </p:sp>
      <p:sp>
        <p:nvSpPr>
          <p:cNvPr id="57" name="CuadroTexto 56"/>
          <p:cNvSpPr txBox="1"/>
          <p:nvPr/>
        </p:nvSpPr>
        <p:spPr>
          <a:xfrm>
            <a:off x="964307" y="2930303"/>
            <a:ext cx="396262" cy="369332"/>
          </a:xfrm>
          <a:prstGeom prst="rect">
            <a:avLst/>
          </a:prstGeom>
          <a:noFill/>
        </p:spPr>
        <p:txBody>
          <a:bodyPr wrap="none" rtlCol="0">
            <a:spAutoFit/>
          </a:bodyPr>
          <a:lstStyle/>
          <a:p>
            <a:r>
              <a:rPr lang="es-MX" dirty="0">
                <a:solidFill>
                  <a:prstClr val="black"/>
                </a:solidFill>
              </a:rPr>
              <a:t>G</a:t>
            </a:r>
            <a:r>
              <a:rPr lang="es-MX" sz="1000" dirty="0">
                <a:solidFill>
                  <a:prstClr val="black"/>
                </a:solidFill>
              </a:rPr>
              <a:t>1</a:t>
            </a:r>
          </a:p>
        </p:txBody>
      </p:sp>
      <p:sp>
        <p:nvSpPr>
          <p:cNvPr id="60" name="CuadroTexto 59"/>
          <p:cNvSpPr txBox="1"/>
          <p:nvPr/>
        </p:nvSpPr>
        <p:spPr>
          <a:xfrm>
            <a:off x="884623" y="3263947"/>
            <a:ext cx="639919" cy="246221"/>
          </a:xfrm>
          <a:prstGeom prst="rect">
            <a:avLst/>
          </a:prstGeom>
          <a:noFill/>
        </p:spPr>
        <p:txBody>
          <a:bodyPr wrap="none" rtlCol="0">
            <a:spAutoFit/>
          </a:bodyPr>
          <a:lstStyle/>
          <a:p>
            <a:r>
              <a:rPr lang="es-MX" sz="1000" b="1" dirty="0">
                <a:solidFill>
                  <a:prstClr val="black"/>
                </a:solidFill>
              </a:rPr>
              <a:t>145 MW</a:t>
            </a:r>
          </a:p>
        </p:txBody>
      </p:sp>
      <p:cxnSp>
        <p:nvCxnSpPr>
          <p:cNvPr id="62" name="Conector recto 61"/>
          <p:cNvCxnSpPr>
            <a:endCxn id="12" idx="2"/>
          </p:cNvCxnSpPr>
          <p:nvPr/>
        </p:nvCxnSpPr>
        <p:spPr>
          <a:xfrm>
            <a:off x="1299137" y="3117684"/>
            <a:ext cx="378201" cy="2702"/>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sp>
        <p:nvSpPr>
          <p:cNvPr id="71" name="CuadroTexto 70"/>
          <p:cNvSpPr txBox="1"/>
          <p:nvPr/>
        </p:nvSpPr>
        <p:spPr>
          <a:xfrm>
            <a:off x="3491063" y="2544354"/>
            <a:ext cx="1440160" cy="461665"/>
          </a:xfrm>
          <a:prstGeom prst="rect">
            <a:avLst/>
          </a:prstGeom>
          <a:noFill/>
        </p:spPr>
        <p:txBody>
          <a:bodyPr wrap="square" rtlCol="0">
            <a:spAutoFit/>
          </a:bodyPr>
          <a:lstStyle/>
          <a:p>
            <a:pPr marL="171450" indent="-171450">
              <a:buFont typeface="Arial" panose="020B0604020202020204" pitchFamily="34" charset="0"/>
              <a:buChar char="•"/>
            </a:pPr>
            <a:r>
              <a:rPr lang="es-MX" sz="1200" b="1" dirty="0">
                <a:solidFill>
                  <a:prstClr val="black"/>
                </a:solidFill>
              </a:rPr>
              <a:t>G</a:t>
            </a:r>
            <a:r>
              <a:rPr lang="es-MX" sz="900" b="1" dirty="0">
                <a:solidFill>
                  <a:prstClr val="black"/>
                </a:solidFill>
              </a:rPr>
              <a:t>1</a:t>
            </a:r>
            <a:r>
              <a:rPr lang="es-MX" sz="1200" b="1" dirty="0">
                <a:solidFill>
                  <a:prstClr val="black"/>
                </a:solidFill>
              </a:rPr>
              <a:t> – Generador con Prelación.</a:t>
            </a:r>
          </a:p>
        </p:txBody>
      </p:sp>
      <p:sp>
        <p:nvSpPr>
          <p:cNvPr id="72" name="Rectángulo 71"/>
          <p:cNvSpPr/>
          <p:nvPr/>
        </p:nvSpPr>
        <p:spPr>
          <a:xfrm>
            <a:off x="5033354" y="2358040"/>
            <a:ext cx="3653446" cy="2031325"/>
          </a:xfrm>
          <a:prstGeom prst="rect">
            <a:avLst/>
          </a:prstGeom>
        </p:spPr>
        <p:txBody>
          <a:bodyPr wrap="square">
            <a:spAutoFit/>
          </a:bodyPr>
          <a:lstStyle/>
          <a:p>
            <a:pPr marL="285750" indent="-285750" algn="just">
              <a:buFont typeface="Wingdings" panose="05000000000000000000" pitchFamily="2" charset="2"/>
              <a:buChar char="ü"/>
            </a:pPr>
            <a:r>
              <a:rPr lang="es-MX" dirty="0">
                <a:solidFill>
                  <a:prstClr val="black"/>
                </a:solidFill>
                <a:ea typeface="Calibri" panose="020F0502020204030204" pitchFamily="34" charset="0"/>
                <a:cs typeface="Arial" panose="020B0604020202020204" pitchFamily="34" charset="0"/>
              </a:rPr>
              <a:t>En la Subasta podrá resultar seleccionado el Generador G</a:t>
            </a:r>
            <a:r>
              <a:rPr lang="es-MX" sz="1100" dirty="0">
                <a:solidFill>
                  <a:prstClr val="black"/>
                </a:solidFill>
                <a:ea typeface="Calibri" panose="020F0502020204030204" pitchFamily="34" charset="0"/>
                <a:cs typeface="Arial" panose="020B0604020202020204" pitchFamily="34" charset="0"/>
              </a:rPr>
              <a:t>1</a:t>
            </a:r>
            <a:r>
              <a:rPr lang="es-MX" dirty="0">
                <a:solidFill>
                  <a:prstClr val="black"/>
                </a:solidFill>
                <a:ea typeface="Calibri" panose="020F0502020204030204" pitchFamily="34" charset="0"/>
                <a:cs typeface="Arial" panose="020B0604020202020204" pitchFamily="34" charset="0"/>
              </a:rPr>
              <a:t>, debido a que la restricción </a:t>
            </a:r>
            <a:r>
              <a:rPr lang="es-MX" b="1" dirty="0">
                <a:solidFill>
                  <a:prstClr val="black"/>
                </a:solidFill>
                <a:ea typeface="Calibri" panose="020F0502020204030204" pitchFamily="34" charset="0"/>
                <a:cs typeface="Arial" panose="020B0604020202020204" pitchFamily="34" charset="0"/>
              </a:rPr>
              <a:t>en la Capacidad de Interconexión de 120 MW no se le aplica</a:t>
            </a:r>
            <a:r>
              <a:rPr lang="es-MX" dirty="0">
                <a:solidFill>
                  <a:prstClr val="black"/>
                </a:solidFill>
                <a:ea typeface="Calibri" panose="020F0502020204030204" pitchFamily="34" charset="0"/>
                <a:cs typeface="Arial" panose="020B0604020202020204" pitchFamily="34" charset="0"/>
              </a:rPr>
              <a:t> al Generador porque ya cuenta con prelación.</a:t>
            </a:r>
            <a:endParaRPr lang="es-MX" dirty="0">
              <a:solidFill>
                <a:prstClr val="black"/>
              </a:solidFill>
            </a:endParaRPr>
          </a:p>
        </p:txBody>
      </p:sp>
      <p:sp>
        <p:nvSpPr>
          <p:cNvPr id="76" name="Rectángulo 75"/>
          <p:cNvSpPr/>
          <p:nvPr/>
        </p:nvSpPr>
        <p:spPr>
          <a:xfrm>
            <a:off x="624183" y="1919138"/>
            <a:ext cx="1132041" cy="369332"/>
          </a:xfrm>
          <a:prstGeom prst="rect">
            <a:avLst/>
          </a:prstGeom>
        </p:spPr>
        <p:txBody>
          <a:bodyPr wrap="none">
            <a:spAutoFit/>
          </a:bodyPr>
          <a:lstStyle/>
          <a:p>
            <a:r>
              <a:rPr lang="es-MX" b="1" dirty="0">
                <a:solidFill>
                  <a:srgbClr val="000000"/>
                </a:solidFill>
              </a:rPr>
              <a:t>Ejemplo 2</a:t>
            </a:r>
            <a:endParaRPr lang="es-MX" dirty="0">
              <a:solidFill>
                <a:prstClr val="black"/>
              </a:solidFill>
            </a:endParaRPr>
          </a:p>
        </p:txBody>
      </p:sp>
      <p:sp>
        <p:nvSpPr>
          <p:cNvPr id="78" name="CuadroTexto 77"/>
          <p:cNvSpPr txBox="1"/>
          <p:nvPr/>
        </p:nvSpPr>
        <p:spPr>
          <a:xfrm>
            <a:off x="479644" y="1346553"/>
            <a:ext cx="8207156" cy="369332"/>
          </a:xfrm>
          <a:prstGeom prst="rect">
            <a:avLst/>
          </a:prstGeom>
          <a:noFill/>
        </p:spPr>
        <p:txBody>
          <a:bodyPr wrap="square" rtlCol="0">
            <a:spAutoFit/>
          </a:bodyPr>
          <a:lstStyle/>
          <a:p>
            <a:r>
              <a:rPr lang="es-MX" b="1" dirty="0">
                <a:solidFill>
                  <a:prstClr val="black"/>
                </a:solidFill>
              </a:rPr>
              <a:t>Zona de Interconexión</a:t>
            </a:r>
          </a:p>
        </p:txBody>
      </p:sp>
      <p:sp>
        <p:nvSpPr>
          <p:cNvPr id="18" name="Título 1"/>
          <p:cNvSpPr>
            <a:spLocks noGrp="1"/>
          </p:cNvSpPr>
          <p:nvPr>
            <p:ph type="title"/>
          </p:nvPr>
        </p:nvSpPr>
        <p:spPr>
          <a:xfrm>
            <a:off x="3080803" y="332656"/>
            <a:ext cx="5667661" cy="864096"/>
          </a:xfrm>
        </p:spPr>
        <p:txBody>
          <a:bodyPr/>
          <a:lstStyle/>
          <a:p>
            <a:r>
              <a:rPr lang="es-MX" sz="2200" dirty="0"/>
              <a:t> Prelación de Centrales Eléctricas e Impacto de capacidades de Exportación e Interconexión</a:t>
            </a:r>
          </a:p>
        </p:txBody>
      </p:sp>
    </p:spTree>
    <p:extLst>
      <p:ext uri="{BB962C8B-B14F-4D97-AF65-F5344CB8AC3E}">
        <p14:creationId xmlns:p14="http://schemas.microsoft.com/office/powerpoint/2010/main" val="201384288"/>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 name="Rectángulo redondeado 72"/>
          <p:cNvSpPr/>
          <p:nvPr/>
        </p:nvSpPr>
        <p:spPr>
          <a:xfrm>
            <a:off x="835261" y="2173180"/>
            <a:ext cx="3952764" cy="2621328"/>
          </a:xfrm>
          <a:prstGeom prst="roundRect">
            <a:avLst/>
          </a:prstGeom>
          <a:l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s-MX">
              <a:solidFill>
                <a:prstClr val="black"/>
              </a:solidFill>
            </a:endParaRPr>
          </a:p>
        </p:txBody>
      </p:sp>
      <p:sp>
        <p:nvSpPr>
          <p:cNvPr id="7" name="Rectángulo redondeado 6"/>
          <p:cNvSpPr/>
          <p:nvPr/>
        </p:nvSpPr>
        <p:spPr>
          <a:xfrm>
            <a:off x="2652461" y="2595354"/>
            <a:ext cx="72008" cy="1440160"/>
          </a:xfrm>
          <a:prstGeom prst="round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solidFill>
                <a:prstClr val="white"/>
              </a:solidFill>
            </a:endParaRPr>
          </a:p>
        </p:txBody>
      </p:sp>
      <p:sp>
        <p:nvSpPr>
          <p:cNvPr id="8" name="CuadroTexto 7"/>
          <p:cNvSpPr txBox="1"/>
          <p:nvPr/>
        </p:nvSpPr>
        <p:spPr>
          <a:xfrm>
            <a:off x="1669021" y="2185271"/>
            <a:ext cx="2060180" cy="430887"/>
          </a:xfrm>
          <a:prstGeom prst="rect">
            <a:avLst/>
          </a:prstGeom>
          <a:noFill/>
        </p:spPr>
        <p:txBody>
          <a:bodyPr wrap="none" rtlCol="0">
            <a:spAutoFit/>
          </a:bodyPr>
          <a:lstStyle/>
          <a:p>
            <a:pPr algn="ctr"/>
            <a:r>
              <a:rPr lang="es-MX" sz="1000" b="1" dirty="0">
                <a:solidFill>
                  <a:prstClr val="black"/>
                </a:solidFill>
              </a:rPr>
              <a:t>Capacidad disponible  Sin Prelación</a:t>
            </a:r>
          </a:p>
          <a:p>
            <a:pPr algn="ctr"/>
            <a:r>
              <a:rPr lang="es-MX" sz="1200" b="1" dirty="0">
                <a:solidFill>
                  <a:prstClr val="black"/>
                </a:solidFill>
              </a:rPr>
              <a:t>120 MW</a:t>
            </a:r>
          </a:p>
        </p:txBody>
      </p:sp>
      <p:sp>
        <p:nvSpPr>
          <p:cNvPr id="10" name="Rectángulo 9"/>
          <p:cNvSpPr/>
          <p:nvPr/>
        </p:nvSpPr>
        <p:spPr>
          <a:xfrm>
            <a:off x="1272981" y="4056179"/>
            <a:ext cx="2830968" cy="669414"/>
          </a:xfrm>
          <a:prstGeom prst="rect">
            <a:avLst/>
          </a:prstGeom>
        </p:spPr>
        <p:txBody>
          <a:bodyPr wrap="square">
            <a:spAutoFit/>
          </a:bodyPr>
          <a:lstStyle/>
          <a:p>
            <a:pPr algn="ctr"/>
            <a:r>
              <a:rPr lang="es-MX" sz="1050" b="1" dirty="0">
                <a:solidFill>
                  <a:prstClr val="black"/>
                </a:solidFill>
              </a:rPr>
              <a:t>Subestación CDP-115</a:t>
            </a:r>
          </a:p>
          <a:p>
            <a:pPr algn="ctr"/>
            <a:r>
              <a:rPr lang="es-MX" sz="900" dirty="0">
                <a:solidFill>
                  <a:prstClr val="black"/>
                </a:solidFill>
              </a:rPr>
              <a:t>Zona de precio DURANGO</a:t>
            </a:r>
          </a:p>
          <a:p>
            <a:pPr algn="ctr"/>
            <a:r>
              <a:rPr lang="es-MX" sz="900" dirty="0">
                <a:solidFill>
                  <a:srgbClr val="00B0F0"/>
                </a:solidFill>
              </a:rPr>
              <a:t>Sub Zona de Exportación NORTE - DURANGO/LAGUNA</a:t>
            </a:r>
          </a:p>
          <a:p>
            <a:pPr algn="ctr"/>
            <a:r>
              <a:rPr lang="es-MX" sz="900" dirty="0">
                <a:solidFill>
                  <a:srgbClr val="FF0000"/>
                </a:solidFill>
              </a:rPr>
              <a:t>Zona de Exportación NORTE</a:t>
            </a:r>
          </a:p>
        </p:txBody>
      </p:sp>
      <p:sp>
        <p:nvSpPr>
          <p:cNvPr id="12" name="Rectángulo redondeado 11"/>
          <p:cNvSpPr/>
          <p:nvPr/>
        </p:nvSpPr>
        <p:spPr>
          <a:xfrm rot="5400000">
            <a:off x="1484174" y="2948670"/>
            <a:ext cx="432047" cy="45719"/>
          </a:xfrm>
          <a:prstGeom prst="roundRect">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solidFill>
                <a:prstClr val="white"/>
              </a:solidFill>
            </a:endParaRPr>
          </a:p>
        </p:txBody>
      </p:sp>
      <p:cxnSp>
        <p:nvCxnSpPr>
          <p:cNvPr id="51" name="Conector angular 50"/>
          <p:cNvCxnSpPr>
            <a:stCxn id="12" idx="0"/>
          </p:cNvCxnSpPr>
          <p:nvPr/>
        </p:nvCxnSpPr>
        <p:spPr>
          <a:xfrm>
            <a:off x="1723057" y="2971530"/>
            <a:ext cx="942741" cy="215089"/>
          </a:xfrm>
          <a:prstGeom prst="bentConnector3">
            <a:avLst/>
          </a:prstGeom>
          <a:ln w="31750">
            <a:solidFill>
              <a:srgbClr val="FF0000"/>
            </a:solidFill>
            <a:tailEnd type="none"/>
          </a:ln>
        </p:spPr>
        <p:style>
          <a:lnRef idx="1">
            <a:schemeClr val="accent1"/>
          </a:lnRef>
          <a:fillRef idx="0">
            <a:schemeClr val="accent1"/>
          </a:fillRef>
          <a:effectRef idx="0">
            <a:schemeClr val="accent1"/>
          </a:effectRef>
          <a:fontRef idx="minor">
            <a:schemeClr val="tx1"/>
          </a:fontRef>
        </p:style>
      </p:cxnSp>
      <p:sp>
        <p:nvSpPr>
          <p:cNvPr id="56" name="Conector 55"/>
          <p:cNvSpPr/>
          <p:nvPr/>
        </p:nvSpPr>
        <p:spPr>
          <a:xfrm>
            <a:off x="1006626" y="2840037"/>
            <a:ext cx="288032" cy="288032"/>
          </a:xfrm>
          <a:prstGeom prst="flowChartConnector">
            <a:avLst/>
          </a:prstGeom>
          <a:ln>
            <a:solidFill>
              <a:srgbClr val="FF000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s-MX" dirty="0">
              <a:solidFill>
                <a:prstClr val="black"/>
              </a:solidFill>
            </a:endParaRPr>
          </a:p>
        </p:txBody>
      </p:sp>
      <p:sp>
        <p:nvSpPr>
          <p:cNvPr id="57" name="CuadroTexto 56"/>
          <p:cNvSpPr txBox="1"/>
          <p:nvPr/>
        </p:nvSpPr>
        <p:spPr>
          <a:xfrm>
            <a:off x="966697" y="2778241"/>
            <a:ext cx="396262" cy="369332"/>
          </a:xfrm>
          <a:prstGeom prst="rect">
            <a:avLst/>
          </a:prstGeom>
          <a:noFill/>
        </p:spPr>
        <p:txBody>
          <a:bodyPr wrap="none" rtlCol="0">
            <a:spAutoFit/>
          </a:bodyPr>
          <a:lstStyle/>
          <a:p>
            <a:r>
              <a:rPr lang="es-MX" dirty="0">
                <a:solidFill>
                  <a:srgbClr val="FF0000"/>
                </a:solidFill>
              </a:rPr>
              <a:t>G</a:t>
            </a:r>
            <a:r>
              <a:rPr lang="es-MX" sz="1000" dirty="0">
                <a:solidFill>
                  <a:srgbClr val="FF0000"/>
                </a:solidFill>
              </a:rPr>
              <a:t>1</a:t>
            </a:r>
          </a:p>
        </p:txBody>
      </p:sp>
      <p:sp>
        <p:nvSpPr>
          <p:cNvPr id="60" name="CuadroTexto 59"/>
          <p:cNvSpPr txBox="1"/>
          <p:nvPr/>
        </p:nvSpPr>
        <p:spPr>
          <a:xfrm>
            <a:off x="884623" y="3115091"/>
            <a:ext cx="639919" cy="246221"/>
          </a:xfrm>
          <a:prstGeom prst="rect">
            <a:avLst/>
          </a:prstGeom>
          <a:noFill/>
        </p:spPr>
        <p:txBody>
          <a:bodyPr wrap="none" rtlCol="0">
            <a:spAutoFit/>
          </a:bodyPr>
          <a:lstStyle/>
          <a:p>
            <a:r>
              <a:rPr lang="es-MX" sz="1000" b="1" dirty="0">
                <a:solidFill>
                  <a:srgbClr val="FF0000"/>
                </a:solidFill>
              </a:rPr>
              <a:t>145 MW</a:t>
            </a:r>
          </a:p>
        </p:txBody>
      </p:sp>
      <p:cxnSp>
        <p:nvCxnSpPr>
          <p:cNvPr id="62" name="Conector recto 61"/>
          <p:cNvCxnSpPr>
            <a:endCxn id="12" idx="2"/>
          </p:cNvCxnSpPr>
          <p:nvPr/>
        </p:nvCxnSpPr>
        <p:spPr>
          <a:xfrm>
            <a:off x="1299137" y="2968828"/>
            <a:ext cx="378201" cy="2702"/>
          </a:xfrm>
          <a:prstGeom prst="line">
            <a:avLst/>
          </a:prstGeom>
          <a:ln w="31750">
            <a:solidFill>
              <a:srgbClr val="FF0000"/>
            </a:solidFill>
          </a:ln>
        </p:spPr>
        <p:style>
          <a:lnRef idx="1">
            <a:schemeClr val="accent1"/>
          </a:lnRef>
          <a:fillRef idx="0">
            <a:schemeClr val="accent1"/>
          </a:fillRef>
          <a:effectRef idx="0">
            <a:schemeClr val="accent1"/>
          </a:effectRef>
          <a:fontRef idx="minor">
            <a:schemeClr val="tx1"/>
          </a:fontRef>
        </p:style>
      </p:cxnSp>
      <p:sp>
        <p:nvSpPr>
          <p:cNvPr id="71" name="CuadroTexto 70"/>
          <p:cNvSpPr txBox="1"/>
          <p:nvPr/>
        </p:nvSpPr>
        <p:spPr>
          <a:xfrm>
            <a:off x="3491063" y="2395498"/>
            <a:ext cx="1440160" cy="461665"/>
          </a:xfrm>
          <a:prstGeom prst="rect">
            <a:avLst/>
          </a:prstGeom>
          <a:noFill/>
        </p:spPr>
        <p:txBody>
          <a:bodyPr wrap="square" rtlCol="0">
            <a:spAutoFit/>
          </a:bodyPr>
          <a:lstStyle/>
          <a:p>
            <a:pPr marL="171450" indent="-171450">
              <a:buFont typeface="Arial" panose="020B0604020202020204" pitchFamily="34" charset="0"/>
              <a:buChar char="•"/>
            </a:pPr>
            <a:r>
              <a:rPr lang="es-MX" sz="1200" b="1" dirty="0">
                <a:solidFill>
                  <a:srgbClr val="FF0000"/>
                </a:solidFill>
              </a:rPr>
              <a:t>G</a:t>
            </a:r>
            <a:r>
              <a:rPr lang="es-MX" sz="900" b="1" dirty="0">
                <a:solidFill>
                  <a:srgbClr val="FF0000"/>
                </a:solidFill>
              </a:rPr>
              <a:t>1</a:t>
            </a:r>
            <a:r>
              <a:rPr lang="es-MX" sz="1200" b="1" dirty="0">
                <a:solidFill>
                  <a:srgbClr val="FF0000"/>
                </a:solidFill>
              </a:rPr>
              <a:t> – Generador sin Prelación.</a:t>
            </a:r>
          </a:p>
        </p:txBody>
      </p:sp>
      <p:sp>
        <p:nvSpPr>
          <p:cNvPr id="72" name="Rectángulo 71"/>
          <p:cNvSpPr/>
          <p:nvPr/>
        </p:nvSpPr>
        <p:spPr>
          <a:xfrm>
            <a:off x="5050557" y="2209184"/>
            <a:ext cx="3553891" cy="1477328"/>
          </a:xfrm>
          <a:prstGeom prst="rect">
            <a:avLst/>
          </a:prstGeom>
        </p:spPr>
        <p:txBody>
          <a:bodyPr wrap="square">
            <a:spAutoFit/>
          </a:bodyPr>
          <a:lstStyle/>
          <a:p>
            <a:pPr marL="285750" indent="-285750" algn="just">
              <a:buFont typeface="Wingdings" panose="05000000000000000000" pitchFamily="2" charset="2"/>
              <a:buChar char="ü"/>
            </a:pPr>
            <a:r>
              <a:rPr lang="es-MX" dirty="0">
                <a:solidFill>
                  <a:prstClr val="black"/>
                </a:solidFill>
                <a:ea typeface="Calibri" panose="020F0502020204030204" pitchFamily="34" charset="0"/>
                <a:cs typeface="Arial" panose="020B0604020202020204" pitchFamily="34" charset="0"/>
              </a:rPr>
              <a:t>En la Subasta no podrá resultar seleccionado el Generador G</a:t>
            </a:r>
            <a:r>
              <a:rPr lang="es-MX" sz="1100" dirty="0">
                <a:solidFill>
                  <a:prstClr val="black"/>
                </a:solidFill>
                <a:ea typeface="Calibri" panose="020F0502020204030204" pitchFamily="34" charset="0"/>
                <a:cs typeface="Arial" panose="020B0604020202020204" pitchFamily="34" charset="0"/>
              </a:rPr>
              <a:t>1</a:t>
            </a:r>
            <a:r>
              <a:rPr lang="es-MX" dirty="0">
                <a:solidFill>
                  <a:prstClr val="black"/>
                </a:solidFill>
                <a:ea typeface="Calibri" panose="020F0502020204030204" pitchFamily="34" charset="0"/>
                <a:cs typeface="Arial" panose="020B0604020202020204" pitchFamily="34" charset="0"/>
              </a:rPr>
              <a:t>, debido a la restricción </a:t>
            </a:r>
            <a:r>
              <a:rPr lang="es-MX" b="1" dirty="0">
                <a:solidFill>
                  <a:prstClr val="black"/>
                </a:solidFill>
                <a:ea typeface="Calibri" panose="020F0502020204030204" pitchFamily="34" charset="0"/>
                <a:cs typeface="Arial" panose="020B0604020202020204" pitchFamily="34" charset="0"/>
              </a:rPr>
              <a:t>en la Capacidad de Interconexión de 120 MW</a:t>
            </a:r>
            <a:r>
              <a:rPr lang="es-MX" dirty="0">
                <a:solidFill>
                  <a:prstClr val="black"/>
                </a:solidFill>
                <a:ea typeface="Calibri" panose="020F0502020204030204" pitchFamily="34" charset="0"/>
                <a:cs typeface="Arial" panose="020B0604020202020204" pitchFamily="34" charset="0"/>
              </a:rPr>
              <a:t>.</a:t>
            </a:r>
            <a:endParaRPr lang="es-MX" dirty="0">
              <a:solidFill>
                <a:prstClr val="black"/>
              </a:solidFill>
            </a:endParaRPr>
          </a:p>
        </p:txBody>
      </p:sp>
      <p:sp>
        <p:nvSpPr>
          <p:cNvPr id="76" name="Rectángulo 75"/>
          <p:cNvSpPr/>
          <p:nvPr/>
        </p:nvSpPr>
        <p:spPr>
          <a:xfrm>
            <a:off x="624183" y="1749013"/>
            <a:ext cx="1132041" cy="369332"/>
          </a:xfrm>
          <a:prstGeom prst="rect">
            <a:avLst/>
          </a:prstGeom>
        </p:spPr>
        <p:txBody>
          <a:bodyPr wrap="none">
            <a:spAutoFit/>
          </a:bodyPr>
          <a:lstStyle/>
          <a:p>
            <a:r>
              <a:rPr lang="es-MX" b="1" dirty="0">
                <a:solidFill>
                  <a:srgbClr val="000000"/>
                </a:solidFill>
              </a:rPr>
              <a:t>Ejemplo 3</a:t>
            </a:r>
            <a:endParaRPr lang="es-MX" dirty="0">
              <a:solidFill>
                <a:prstClr val="black"/>
              </a:solidFill>
            </a:endParaRPr>
          </a:p>
        </p:txBody>
      </p:sp>
      <p:sp>
        <p:nvSpPr>
          <p:cNvPr id="78" name="CuadroTexto 77"/>
          <p:cNvSpPr txBox="1"/>
          <p:nvPr/>
        </p:nvSpPr>
        <p:spPr>
          <a:xfrm>
            <a:off x="479644" y="1346553"/>
            <a:ext cx="8207156" cy="369332"/>
          </a:xfrm>
          <a:prstGeom prst="rect">
            <a:avLst/>
          </a:prstGeom>
          <a:noFill/>
        </p:spPr>
        <p:txBody>
          <a:bodyPr wrap="square" rtlCol="0">
            <a:spAutoFit/>
          </a:bodyPr>
          <a:lstStyle/>
          <a:p>
            <a:r>
              <a:rPr lang="es-MX" b="1" dirty="0">
                <a:solidFill>
                  <a:prstClr val="black"/>
                </a:solidFill>
              </a:rPr>
              <a:t>Zona de Interconexión</a:t>
            </a:r>
          </a:p>
        </p:txBody>
      </p:sp>
      <p:sp>
        <p:nvSpPr>
          <p:cNvPr id="18" name="Título 1"/>
          <p:cNvSpPr>
            <a:spLocks noGrp="1"/>
          </p:cNvSpPr>
          <p:nvPr>
            <p:ph type="title"/>
          </p:nvPr>
        </p:nvSpPr>
        <p:spPr>
          <a:xfrm>
            <a:off x="3080803" y="332656"/>
            <a:ext cx="5667661" cy="864096"/>
          </a:xfrm>
        </p:spPr>
        <p:txBody>
          <a:bodyPr/>
          <a:lstStyle/>
          <a:p>
            <a:r>
              <a:rPr lang="es-MX" sz="2200" dirty="0"/>
              <a:t> Prelación de Centrales Eléctricas e Impacto de capacidades de Exportación e Interconexión</a:t>
            </a:r>
          </a:p>
        </p:txBody>
      </p:sp>
    </p:spTree>
    <p:extLst>
      <p:ext uri="{BB962C8B-B14F-4D97-AF65-F5344CB8AC3E}">
        <p14:creationId xmlns:p14="http://schemas.microsoft.com/office/powerpoint/2010/main" val="417369901"/>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Rectángulo 61"/>
          <p:cNvSpPr/>
          <p:nvPr/>
        </p:nvSpPr>
        <p:spPr>
          <a:xfrm>
            <a:off x="435616" y="1402798"/>
            <a:ext cx="3784008" cy="369332"/>
          </a:xfrm>
          <a:prstGeom prst="rect">
            <a:avLst/>
          </a:prstGeom>
        </p:spPr>
        <p:txBody>
          <a:bodyPr wrap="square">
            <a:spAutoFit/>
          </a:bodyPr>
          <a:lstStyle/>
          <a:p>
            <a:r>
              <a:rPr lang="es-MX" b="1" dirty="0">
                <a:solidFill>
                  <a:srgbClr val="000000"/>
                </a:solidFill>
                <a:latin typeface="Calibri" panose="020F0502020204030204" pitchFamily="34" charset="0"/>
              </a:rPr>
              <a:t>Apertura de una Línea de Transmisión </a:t>
            </a:r>
            <a:endParaRPr lang="es-MX" b="1" dirty="0"/>
          </a:p>
        </p:txBody>
      </p:sp>
      <p:sp>
        <p:nvSpPr>
          <p:cNvPr id="64" name="Rectángulo 63"/>
          <p:cNvSpPr/>
          <p:nvPr/>
        </p:nvSpPr>
        <p:spPr>
          <a:xfrm>
            <a:off x="435616" y="1947783"/>
            <a:ext cx="8312848" cy="584775"/>
          </a:xfrm>
          <a:prstGeom prst="rect">
            <a:avLst/>
          </a:prstGeom>
        </p:spPr>
        <p:txBody>
          <a:bodyPr wrap="square">
            <a:spAutoFit/>
          </a:bodyPr>
          <a:lstStyle/>
          <a:p>
            <a:r>
              <a:rPr lang="es-ES" sz="1600" b="1" dirty="0"/>
              <a:t>Caso 1. </a:t>
            </a:r>
            <a:r>
              <a:rPr lang="es-ES" sz="1600" dirty="0"/>
              <a:t>Asignación de Zonas </a:t>
            </a:r>
            <a:r>
              <a:rPr lang="es-MX" sz="1600" dirty="0"/>
              <a:t>de interconexión entre dos subestaciones eléctricas que pertenecen a la misma Zona de Exportación, Sub zonas de Exportación y Zonas de Precio.</a:t>
            </a:r>
          </a:p>
        </p:txBody>
      </p:sp>
      <p:sp>
        <p:nvSpPr>
          <p:cNvPr id="65" name="Rectángulo 64"/>
          <p:cNvSpPr/>
          <p:nvPr/>
        </p:nvSpPr>
        <p:spPr>
          <a:xfrm>
            <a:off x="5237568" y="2730068"/>
            <a:ext cx="3024336" cy="1869743"/>
          </a:xfrm>
          <a:prstGeom prst="rect">
            <a:avLst/>
          </a:prstGeom>
        </p:spPr>
        <p:txBody>
          <a:bodyPr wrap="square">
            <a:spAutoFit/>
          </a:bodyPr>
          <a:lstStyle/>
          <a:p>
            <a:pPr marL="214313" indent="-214313" algn="just">
              <a:buFont typeface="Arial" panose="020B0604020202020204" pitchFamily="34" charset="0"/>
              <a:buChar char="•"/>
            </a:pPr>
            <a:r>
              <a:rPr lang="es-MX" sz="1650" b="1" dirty="0"/>
              <a:t>El Punto de Interconexión </a:t>
            </a:r>
            <a:r>
              <a:rPr lang="es-MX" sz="1650" dirty="0"/>
              <a:t>pertenecerá a la misma Zona de Exportación, Subzona de Exportación y Zona de Precios que las Subestaciones Eléctricas (Subestación A y Subestación B).</a:t>
            </a:r>
          </a:p>
        </p:txBody>
      </p:sp>
      <p:grpSp>
        <p:nvGrpSpPr>
          <p:cNvPr id="11" name="Grupo 10"/>
          <p:cNvGrpSpPr/>
          <p:nvPr/>
        </p:nvGrpSpPr>
        <p:grpSpPr>
          <a:xfrm>
            <a:off x="899592" y="2852936"/>
            <a:ext cx="4337976" cy="2952328"/>
            <a:chOff x="899592" y="2852936"/>
            <a:chExt cx="3782509" cy="2549806"/>
          </a:xfrm>
        </p:grpSpPr>
        <p:sp>
          <p:nvSpPr>
            <p:cNvPr id="53" name="Rectángulo redondeado 52"/>
            <p:cNvSpPr/>
            <p:nvPr/>
          </p:nvSpPr>
          <p:spPr>
            <a:xfrm>
              <a:off x="899592" y="2852936"/>
              <a:ext cx="3782509" cy="2549806"/>
            </a:xfrm>
            <a:prstGeom prst="round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es-MX"/>
            </a:p>
          </p:txBody>
        </p:sp>
        <p:sp>
          <p:nvSpPr>
            <p:cNvPr id="4" name="Rectángulo redondeado 3"/>
            <p:cNvSpPr/>
            <p:nvPr/>
          </p:nvSpPr>
          <p:spPr>
            <a:xfrm>
              <a:off x="1626298" y="3530534"/>
              <a:ext cx="45719" cy="1152128"/>
            </a:xfrm>
            <a:prstGeom prst="round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cxnSp>
          <p:nvCxnSpPr>
            <p:cNvPr id="7" name="Conector recto 6"/>
            <p:cNvCxnSpPr/>
            <p:nvPr/>
          </p:nvCxnSpPr>
          <p:spPr>
            <a:xfrm>
              <a:off x="1649157" y="3818566"/>
              <a:ext cx="1057261"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Conector recto 7"/>
            <p:cNvCxnSpPr/>
            <p:nvPr/>
          </p:nvCxnSpPr>
          <p:spPr>
            <a:xfrm>
              <a:off x="1649157" y="4322622"/>
              <a:ext cx="2330545"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Rectángulo redondeado 8"/>
            <p:cNvSpPr/>
            <p:nvPr/>
          </p:nvSpPr>
          <p:spPr>
            <a:xfrm>
              <a:off x="3956843" y="3530534"/>
              <a:ext cx="45719" cy="1152128"/>
            </a:xfrm>
            <a:prstGeom prst="round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14" name="CuadroTexto 13"/>
            <p:cNvSpPr txBox="1"/>
            <p:nvPr/>
          </p:nvSpPr>
          <p:spPr>
            <a:xfrm>
              <a:off x="899592" y="4686511"/>
              <a:ext cx="1499128" cy="646331"/>
            </a:xfrm>
            <a:prstGeom prst="rect">
              <a:avLst/>
            </a:prstGeom>
            <a:noFill/>
          </p:spPr>
          <p:txBody>
            <a:bodyPr wrap="none" rtlCol="0">
              <a:spAutoFit/>
            </a:bodyPr>
            <a:lstStyle/>
            <a:p>
              <a:pPr algn="ctr"/>
              <a:r>
                <a:rPr lang="es-MX" sz="900" b="1" dirty="0"/>
                <a:t>Subestación A</a:t>
              </a:r>
            </a:p>
            <a:p>
              <a:pPr algn="ctr"/>
              <a:r>
                <a:rPr lang="es-MX" sz="900" dirty="0"/>
                <a:t>Zona de Precio 13</a:t>
              </a:r>
            </a:p>
            <a:p>
              <a:pPr algn="ctr"/>
              <a:r>
                <a:rPr lang="es-MX" sz="900" dirty="0">
                  <a:solidFill>
                    <a:srgbClr val="0070C0"/>
                  </a:solidFill>
                </a:rPr>
                <a:t>Sub Zona de Exportación RA</a:t>
              </a:r>
            </a:p>
            <a:p>
              <a:pPr algn="ctr"/>
              <a:r>
                <a:rPr lang="es-MX" sz="900" dirty="0">
                  <a:solidFill>
                    <a:srgbClr val="FF0000"/>
                  </a:solidFill>
                </a:rPr>
                <a:t>Zona de Exportación NORTE</a:t>
              </a:r>
            </a:p>
          </p:txBody>
        </p:sp>
        <p:sp>
          <p:nvSpPr>
            <p:cNvPr id="15" name="Rectángulo redondeado 14"/>
            <p:cNvSpPr/>
            <p:nvPr/>
          </p:nvSpPr>
          <p:spPr>
            <a:xfrm rot="16200000" flipH="1">
              <a:off x="2767988" y="3410109"/>
              <a:ext cx="45719" cy="360753"/>
            </a:xfrm>
            <a:prstGeom prst="roundRect">
              <a:avLst/>
            </a:prstGeom>
            <a:solidFill>
              <a:srgbClr val="FF0000">
                <a:alpha val="99000"/>
              </a:srgbClr>
            </a:solidFill>
            <a:ln cap="rnd">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cxnSp>
          <p:nvCxnSpPr>
            <p:cNvPr id="23" name="Conector recto 22"/>
            <p:cNvCxnSpPr/>
            <p:nvPr/>
          </p:nvCxnSpPr>
          <p:spPr>
            <a:xfrm flipH="1">
              <a:off x="2899580" y="3606544"/>
              <a:ext cx="3" cy="23400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29" name="CuadroTexto 28"/>
            <p:cNvSpPr txBox="1"/>
            <p:nvPr/>
          </p:nvSpPr>
          <p:spPr>
            <a:xfrm>
              <a:off x="3182973" y="4667417"/>
              <a:ext cx="1499128" cy="646331"/>
            </a:xfrm>
            <a:prstGeom prst="rect">
              <a:avLst/>
            </a:prstGeom>
            <a:noFill/>
          </p:spPr>
          <p:txBody>
            <a:bodyPr wrap="none" rtlCol="0">
              <a:spAutoFit/>
            </a:bodyPr>
            <a:lstStyle/>
            <a:p>
              <a:pPr algn="ctr"/>
              <a:r>
                <a:rPr lang="es-MX" sz="900" b="1" dirty="0"/>
                <a:t>Subestación B</a:t>
              </a:r>
            </a:p>
            <a:p>
              <a:pPr algn="ctr"/>
              <a:r>
                <a:rPr lang="es-MX" sz="900" dirty="0"/>
                <a:t>Zona de Precio 13</a:t>
              </a:r>
            </a:p>
            <a:p>
              <a:pPr algn="ctr"/>
              <a:r>
                <a:rPr lang="es-MX" sz="900" dirty="0">
                  <a:solidFill>
                    <a:srgbClr val="0070C0"/>
                  </a:solidFill>
                </a:rPr>
                <a:t>Sub Zona de Exportación RA</a:t>
              </a:r>
            </a:p>
            <a:p>
              <a:pPr algn="ctr"/>
              <a:r>
                <a:rPr lang="es-MX" sz="900" dirty="0">
                  <a:solidFill>
                    <a:srgbClr val="FF0000"/>
                  </a:solidFill>
                </a:rPr>
                <a:t>Zona de Exportación NORTE</a:t>
              </a:r>
            </a:p>
          </p:txBody>
        </p:sp>
        <p:sp>
          <p:nvSpPr>
            <p:cNvPr id="30" name="CuadroTexto 29"/>
            <p:cNvSpPr txBox="1"/>
            <p:nvPr/>
          </p:nvSpPr>
          <p:spPr>
            <a:xfrm>
              <a:off x="2064276" y="2852937"/>
              <a:ext cx="1499128" cy="646331"/>
            </a:xfrm>
            <a:prstGeom prst="rect">
              <a:avLst/>
            </a:prstGeom>
            <a:noFill/>
          </p:spPr>
          <p:txBody>
            <a:bodyPr wrap="none" rtlCol="0">
              <a:spAutoFit/>
            </a:bodyPr>
            <a:lstStyle/>
            <a:p>
              <a:pPr algn="ctr"/>
              <a:r>
                <a:rPr lang="es-MX" sz="900" b="1" dirty="0"/>
                <a:t>Subestación NUEVA</a:t>
              </a:r>
            </a:p>
            <a:p>
              <a:pPr algn="ctr"/>
              <a:r>
                <a:rPr lang="es-MX" sz="900" dirty="0"/>
                <a:t>Zona de Precio 13</a:t>
              </a:r>
            </a:p>
            <a:p>
              <a:pPr algn="ctr"/>
              <a:r>
                <a:rPr lang="es-MX" sz="900" dirty="0">
                  <a:solidFill>
                    <a:srgbClr val="0070C0"/>
                  </a:solidFill>
                </a:rPr>
                <a:t>Sub Zona de Exportación RA</a:t>
              </a:r>
            </a:p>
            <a:p>
              <a:pPr algn="ctr"/>
              <a:r>
                <a:rPr lang="es-MX" sz="900" dirty="0">
                  <a:solidFill>
                    <a:srgbClr val="FF0000"/>
                  </a:solidFill>
                </a:rPr>
                <a:t>Zona de Exportación NORTE</a:t>
              </a:r>
            </a:p>
          </p:txBody>
        </p:sp>
        <p:cxnSp>
          <p:nvCxnSpPr>
            <p:cNvPr id="52" name="Conector recto 51"/>
            <p:cNvCxnSpPr/>
            <p:nvPr/>
          </p:nvCxnSpPr>
          <p:spPr>
            <a:xfrm flipH="1">
              <a:off x="2683558" y="3613346"/>
              <a:ext cx="2" cy="212022"/>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0" name="Conector recto 69"/>
            <p:cNvCxnSpPr/>
            <p:nvPr/>
          </p:nvCxnSpPr>
          <p:spPr>
            <a:xfrm>
              <a:off x="2899581" y="3825368"/>
              <a:ext cx="1057261"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2" name="Título 1"/>
          <p:cNvSpPr>
            <a:spLocks noGrp="1"/>
          </p:cNvSpPr>
          <p:nvPr>
            <p:ph type="title"/>
          </p:nvPr>
        </p:nvSpPr>
        <p:spPr>
          <a:xfrm>
            <a:off x="3419872" y="548680"/>
            <a:ext cx="5289991" cy="648072"/>
          </a:xfrm>
        </p:spPr>
        <p:txBody>
          <a:bodyPr/>
          <a:lstStyle/>
          <a:p>
            <a:r>
              <a:rPr lang="es-ES_tradnl" dirty="0">
                <a:solidFill>
                  <a:prstClr val="black">
                    <a:lumMod val="65000"/>
                    <a:lumOff val="35000"/>
                  </a:prstClr>
                </a:solidFill>
                <a:latin typeface="Tahoma" charset="0"/>
                <a:ea typeface="Tahoma" charset="0"/>
                <a:cs typeface="Tahoma" charset="0"/>
              </a:rPr>
              <a:t>Reglas para determinación de Zona de Precio en Líneas de Transmisión.</a:t>
            </a:r>
            <a:endParaRPr lang="es-MX" dirty="0"/>
          </a:p>
        </p:txBody>
      </p:sp>
    </p:spTree>
    <p:extLst>
      <p:ext uri="{BB962C8B-B14F-4D97-AF65-F5344CB8AC3E}">
        <p14:creationId xmlns:p14="http://schemas.microsoft.com/office/powerpoint/2010/main" val="3295110876"/>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ectángulo redondeado 29"/>
          <p:cNvSpPr/>
          <p:nvPr/>
        </p:nvSpPr>
        <p:spPr>
          <a:xfrm>
            <a:off x="3613419" y="3332739"/>
            <a:ext cx="5055474" cy="2638050"/>
          </a:xfrm>
          <a:prstGeom prst="round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es-MX"/>
          </a:p>
        </p:txBody>
      </p:sp>
      <p:sp>
        <p:nvSpPr>
          <p:cNvPr id="5" name="Rectángulo redondeado 4"/>
          <p:cNvSpPr/>
          <p:nvPr/>
        </p:nvSpPr>
        <p:spPr>
          <a:xfrm>
            <a:off x="4220138" y="4035559"/>
            <a:ext cx="45719" cy="1152128"/>
          </a:xfrm>
          <a:prstGeom prst="round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cxnSp>
        <p:nvCxnSpPr>
          <p:cNvPr id="6" name="Conector recto 5"/>
          <p:cNvCxnSpPr/>
          <p:nvPr/>
        </p:nvCxnSpPr>
        <p:spPr>
          <a:xfrm>
            <a:off x="4265857" y="4321407"/>
            <a:ext cx="2695614"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Conector recto 6"/>
          <p:cNvCxnSpPr/>
          <p:nvPr/>
        </p:nvCxnSpPr>
        <p:spPr>
          <a:xfrm>
            <a:off x="4242997" y="4818661"/>
            <a:ext cx="3690774"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8" name="Rectángulo redondeado 7"/>
          <p:cNvSpPr/>
          <p:nvPr/>
        </p:nvSpPr>
        <p:spPr>
          <a:xfrm>
            <a:off x="8016361" y="4026573"/>
            <a:ext cx="45719" cy="1152128"/>
          </a:xfrm>
          <a:prstGeom prst="round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9" name="CuadroTexto 8"/>
          <p:cNvSpPr txBox="1"/>
          <p:nvPr/>
        </p:nvSpPr>
        <p:spPr>
          <a:xfrm>
            <a:off x="3613418" y="5189078"/>
            <a:ext cx="1499128" cy="646331"/>
          </a:xfrm>
          <a:prstGeom prst="rect">
            <a:avLst/>
          </a:prstGeom>
          <a:noFill/>
        </p:spPr>
        <p:txBody>
          <a:bodyPr wrap="none" rtlCol="0">
            <a:spAutoFit/>
          </a:bodyPr>
          <a:lstStyle/>
          <a:p>
            <a:pPr algn="ctr"/>
            <a:r>
              <a:rPr lang="es-MX" sz="900" b="1" dirty="0"/>
              <a:t>Subestación A</a:t>
            </a:r>
          </a:p>
          <a:p>
            <a:pPr algn="ctr"/>
            <a:r>
              <a:rPr lang="es-MX" sz="900" dirty="0"/>
              <a:t>Zona de Precio 1</a:t>
            </a:r>
          </a:p>
          <a:p>
            <a:pPr algn="ctr"/>
            <a:r>
              <a:rPr lang="es-MX" sz="900" dirty="0">
                <a:solidFill>
                  <a:srgbClr val="0070C0"/>
                </a:solidFill>
              </a:rPr>
              <a:t>Sub Zona de Exportación AB</a:t>
            </a:r>
          </a:p>
          <a:p>
            <a:pPr algn="ctr"/>
            <a:r>
              <a:rPr lang="es-MX" sz="900" dirty="0">
                <a:solidFill>
                  <a:srgbClr val="FF0000"/>
                </a:solidFill>
              </a:rPr>
              <a:t>Zona de Exportación NORTE</a:t>
            </a:r>
          </a:p>
        </p:txBody>
      </p:sp>
      <p:sp>
        <p:nvSpPr>
          <p:cNvPr id="12" name="CuadroTexto 11"/>
          <p:cNvSpPr txBox="1"/>
          <p:nvPr/>
        </p:nvSpPr>
        <p:spPr>
          <a:xfrm>
            <a:off x="7067311" y="5163456"/>
            <a:ext cx="1638590" cy="646331"/>
          </a:xfrm>
          <a:prstGeom prst="rect">
            <a:avLst/>
          </a:prstGeom>
          <a:noFill/>
        </p:spPr>
        <p:txBody>
          <a:bodyPr wrap="none" rtlCol="0">
            <a:spAutoFit/>
          </a:bodyPr>
          <a:lstStyle/>
          <a:p>
            <a:pPr algn="ctr"/>
            <a:r>
              <a:rPr lang="es-MX" sz="900" b="1" dirty="0"/>
              <a:t>Subestación B</a:t>
            </a:r>
          </a:p>
          <a:p>
            <a:pPr algn="ctr"/>
            <a:r>
              <a:rPr lang="es-MX" sz="900" dirty="0"/>
              <a:t>Zona de Precio 13</a:t>
            </a:r>
          </a:p>
          <a:p>
            <a:pPr algn="ctr"/>
            <a:r>
              <a:rPr lang="es-MX" sz="900" dirty="0">
                <a:solidFill>
                  <a:srgbClr val="0070C0"/>
                </a:solidFill>
              </a:rPr>
              <a:t>Sub Zona de Exportación RA</a:t>
            </a:r>
          </a:p>
          <a:p>
            <a:pPr algn="ctr"/>
            <a:r>
              <a:rPr lang="es-MX" sz="900" dirty="0">
                <a:solidFill>
                  <a:srgbClr val="FF0000"/>
                </a:solidFill>
              </a:rPr>
              <a:t>Zona de Exportación ORIENTAL</a:t>
            </a:r>
          </a:p>
        </p:txBody>
      </p:sp>
      <p:sp>
        <p:nvSpPr>
          <p:cNvPr id="13" name="CuadroTexto 12"/>
          <p:cNvSpPr txBox="1"/>
          <p:nvPr/>
        </p:nvSpPr>
        <p:spPr>
          <a:xfrm>
            <a:off x="6372617" y="3650342"/>
            <a:ext cx="1638590" cy="507831"/>
          </a:xfrm>
          <a:prstGeom prst="rect">
            <a:avLst/>
          </a:prstGeom>
          <a:noFill/>
        </p:spPr>
        <p:txBody>
          <a:bodyPr wrap="none" rtlCol="0">
            <a:spAutoFit/>
          </a:bodyPr>
          <a:lstStyle/>
          <a:p>
            <a:pPr algn="ctr"/>
            <a:r>
              <a:rPr lang="es-MX" sz="900" dirty="0"/>
              <a:t>Zona de Precio 13</a:t>
            </a:r>
          </a:p>
          <a:p>
            <a:pPr algn="ctr"/>
            <a:r>
              <a:rPr lang="es-MX" sz="900" dirty="0">
                <a:solidFill>
                  <a:srgbClr val="0070C0"/>
                </a:solidFill>
              </a:rPr>
              <a:t>Sub Zona de Exportación RA</a:t>
            </a:r>
          </a:p>
          <a:p>
            <a:pPr algn="ctr"/>
            <a:r>
              <a:rPr lang="es-MX" sz="900" dirty="0">
                <a:solidFill>
                  <a:srgbClr val="FF0000"/>
                </a:solidFill>
              </a:rPr>
              <a:t>Zona de Exportación ORIENTAL</a:t>
            </a:r>
          </a:p>
        </p:txBody>
      </p:sp>
      <p:cxnSp>
        <p:nvCxnSpPr>
          <p:cNvPr id="15" name="Conector recto 14"/>
          <p:cNvCxnSpPr/>
          <p:nvPr/>
        </p:nvCxnSpPr>
        <p:spPr>
          <a:xfrm>
            <a:off x="6853650" y="4321407"/>
            <a:ext cx="118557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24" name="Rectángulo 23"/>
          <p:cNvSpPr/>
          <p:nvPr/>
        </p:nvSpPr>
        <p:spPr>
          <a:xfrm>
            <a:off x="5375650" y="5178701"/>
            <a:ext cx="1655801" cy="369332"/>
          </a:xfrm>
          <a:prstGeom prst="rect">
            <a:avLst/>
          </a:prstGeom>
        </p:spPr>
        <p:txBody>
          <a:bodyPr wrap="square">
            <a:spAutoFit/>
          </a:bodyPr>
          <a:lstStyle/>
          <a:p>
            <a:pPr algn="ctr"/>
            <a:r>
              <a:rPr lang="es-MX" sz="900" b="1" dirty="0"/>
              <a:t>Punto Frontera de la Línea de Transmisión</a:t>
            </a:r>
            <a:endParaRPr lang="es-MX" b="1" dirty="0"/>
          </a:p>
        </p:txBody>
      </p:sp>
      <p:sp>
        <p:nvSpPr>
          <p:cNvPr id="25" name="Rectángulo 24"/>
          <p:cNvSpPr/>
          <p:nvPr/>
        </p:nvSpPr>
        <p:spPr>
          <a:xfrm>
            <a:off x="420249" y="1392786"/>
            <a:ext cx="3784008" cy="369332"/>
          </a:xfrm>
          <a:prstGeom prst="rect">
            <a:avLst/>
          </a:prstGeom>
        </p:spPr>
        <p:txBody>
          <a:bodyPr wrap="square">
            <a:spAutoFit/>
          </a:bodyPr>
          <a:lstStyle/>
          <a:p>
            <a:r>
              <a:rPr lang="es-MX" b="1" dirty="0">
                <a:solidFill>
                  <a:srgbClr val="000000"/>
                </a:solidFill>
              </a:rPr>
              <a:t>Apertura de una Línea de Transmisión </a:t>
            </a:r>
            <a:endParaRPr lang="es-MX" b="1" dirty="0">
              <a:solidFill>
                <a:prstClr val="black"/>
              </a:solidFill>
            </a:endParaRPr>
          </a:p>
        </p:txBody>
      </p:sp>
      <p:sp>
        <p:nvSpPr>
          <p:cNvPr id="26" name="Título 1"/>
          <p:cNvSpPr>
            <a:spLocks noGrp="1"/>
          </p:cNvSpPr>
          <p:nvPr>
            <p:ph type="title"/>
          </p:nvPr>
        </p:nvSpPr>
        <p:spPr>
          <a:xfrm>
            <a:off x="3419872" y="548680"/>
            <a:ext cx="5289991" cy="648072"/>
          </a:xfrm>
        </p:spPr>
        <p:txBody>
          <a:bodyPr/>
          <a:lstStyle/>
          <a:p>
            <a:r>
              <a:rPr lang="es-ES_tradnl" dirty="0">
                <a:solidFill>
                  <a:prstClr val="black">
                    <a:lumMod val="65000"/>
                    <a:lumOff val="35000"/>
                  </a:prstClr>
                </a:solidFill>
                <a:latin typeface="Tahoma" charset="0"/>
                <a:ea typeface="Tahoma" charset="0"/>
                <a:cs typeface="Tahoma" charset="0"/>
              </a:rPr>
              <a:t>Reglas para determinación de Zona de Precio en Líneas de Transmisión.</a:t>
            </a:r>
            <a:endParaRPr lang="es-MX" dirty="0"/>
          </a:p>
        </p:txBody>
      </p:sp>
      <p:sp>
        <p:nvSpPr>
          <p:cNvPr id="27" name="Rectángulo 26"/>
          <p:cNvSpPr/>
          <p:nvPr/>
        </p:nvSpPr>
        <p:spPr>
          <a:xfrm>
            <a:off x="423697" y="1958152"/>
            <a:ext cx="8231323" cy="584775"/>
          </a:xfrm>
          <a:prstGeom prst="rect">
            <a:avLst/>
          </a:prstGeom>
        </p:spPr>
        <p:txBody>
          <a:bodyPr wrap="square">
            <a:spAutoFit/>
          </a:bodyPr>
          <a:lstStyle/>
          <a:p>
            <a:r>
              <a:rPr lang="es-ES" sz="1600" b="1" dirty="0">
                <a:solidFill>
                  <a:prstClr val="black"/>
                </a:solidFill>
              </a:rPr>
              <a:t>Caso 2. </a:t>
            </a:r>
            <a:r>
              <a:rPr lang="es-ES" sz="1600" dirty="0">
                <a:solidFill>
                  <a:prstClr val="black"/>
                </a:solidFill>
              </a:rPr>
              <a:t>Asignación de Zonas </a:t>
            </a:r>
            <a:r>
              <a:rPr lang="es-MX" sz="1600" dirty="0">
                <a:solidFill>
                  <a:prstClr val="black"/>
                </a:solidFill>
              </a:rPr>
              <a:t>de interconexión entre dos subestaciones eléctricas que pertenecen a diferentes Zonas de Exportación y/o </a:t>
            </a:r>
            <a:r>
              <a:rPr lang="es-MX" sz="1600" dirty="0" err="1">
                <a:solidFill>
                  <a:prstClr val="black"/>
                </a:solidFill>
              </a:rPr>
              <a:t>Subzonas</a:t>
            </a:r>
            <a:r>
              <a:rPr lang="es-MX" sz="1600" dirty="0">
                <a:solidFill>
                  <a:prstClr val="black"/>
                </a:solidFill>
              </a:rPr>
              <a:t> de Exportación y/o Zonas de Precio.</a:t>
            </a:r>
          </a:p>
        </p:txBody>
      </p:sp>
      <p:sp>
        <p:nvSpPr>
          <p:cNvPr id="28" name="Rectángulo 27"/>
          <p:cNvSpPr/>
          <p:nvPr/>
        </p:nvSpPr>
        <p:spPr>
          <a:xfrm>
            <a:off x="601850" y="2791146"/>
            <a:ext cx="2906407" cy="1869743"/>
          </a:xfrm>
          <a:prstGeom prst="rect">
            <a:avLst/>
          </a:prstGeom>
        </p:spPr>
        <p:txBody>
          <a:bodyPr wrap="square">
            <a:spAutoFit/>
          </a:bodyPr>
          <a:lstStyle/>
          <a:p>
            <a:pPr marL="214313" indent="-214313" algn="just">
              <a:buFont typeface="Arial" panose="020B0604020202020204" pitchFamily="34" charset="0"/>
              <a:buChar char="•"/>
            </a:pPr>
            <a:r>
              <a:rPr lang="es-MX" sz="1650" b="1" dirty="0">
                <a:solidFill>
                  <a:prstClr val="black"/>
                </a:solidFill>
              </a:rPr>
              <a:t>El Punto de Interconexión </a:t>
            </a:r>
            <a:r>
              <a:rPr lang="es-MX" sz="1650" dirty="0">
                <a:solidFill>
                  <a:prstClr val="black"/>
                </a:solidFill>
              </a:rPr>
              <a:t>pertenecerá a la Zona de Exportación, Subzona de Exportación y Zona de Precios de acuerdo </a:t>
            </a:r>
            <a:r>
              <a:rPr lang="es-MX" sz="1650" b="1" dirty="0">
                <a:solidFill>
                  <a:prstClr val="black"/>
                </a:solidFill>
              </a:rPr>
              <a:t>al Punto Frontera de la Línea de Transmisión</a:t>
            </a:r>
            <a:r>
              <a:rPr lang="es-MX" sz="1650" dirty="0">
                <a:solidFill>
                  <a:prstClr val="black"/>
                </a:solidFill>
              </a:rPr>
              <a:t>.</a:t>
            </a:r>
          </a:p>
        </p:txBody>
      </p:sp>
      <p:sp>
        <p:nvSpPr>
          <p:cNvPr id="46" name="Arco de bloque 45"/>
          <p:cNvSpPr/>
          <p:nvPr/>
        </p:nvSpPr>
        <p:spPr>
          <a:xfrm rot="5400000">
            <a:off x="5363731" y="4380474"/>
            <a:ext cx="1178161" cy="387803"/>
          </a:xfrm>
          <a:prstGeom prst="blockArc">
            <a:avLst>
              <a:gd name="adj1" fmla="val 10800000"/>
              <a:gd name="adj2" fmla="val 0"/>
              <a:gd name="adj3" fmla="val 0"/>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solidFill>
                <a:schemeClr val="tx1"/>
              </a:solidFill>
            </a:endParaRPr>
          </a:p>
        </p:txBody>
      </p:sp>
      <p:sp>
        <p:nvSpPr>
          <p:cNvPr id="47" name="Arco de bloque 46"/>
          <p:cNvSpPr/>
          <p:nvPr/>
        </p:nvSpPr>
        <p:spPr>
          <a:xfrm rot="16200000" flipH="1">
            <a:off x="5760420" y="4380473"/>
            <a:ext cx="1178161" cy="387803"/>
          </a:xfrm>
          <a:prstGeom prst="blockArc">
            <a:avLst>
              <a:gd name="adj1" fmla="val 10800000"/>
              <a:gd name="adj2" fmla="val 0"/>
              <a:gd name="adj3" fmla="val 0"/>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solidFill>
                <a:schemeClr val="tx1"/>
              </a:solidFill>
            </a:endParaRPr>
          </a:p>
        </p:txBody>
      </p:sp>
      <p:sp>
        <p:nvSpPr>
          <p:cNvPr id="48" name="CuadroTexto 47"/>
          <p:cNvSpPr txBox="1"/>
          <p:nvPr/>
        </p:nvSpPr>
        <p:spPr>
          <a:xfrm>
            <a:off x="4306140" y="3644735"/>
            <a:ext cx="1499128" cy="507831"/>
          </a:xfrm>
          <a:prstGeom prst="rect">
            <a:avLst/>
          </a:prstGeom>
          <a:noFill/>
        </p:spPr>
        <p:txBody>
          <a:bodyPr wrap="none" rtlCol="0">
            <a:spAutoFit/>
          </a:bodyPr>
          <a:lstStyle/>
          <a:p>
            <a:pPr algn="ctr"/>
            <a:r>
              <a:rPr lang="es-MX" sz="900" dirty="0"/>
              <a:t>Zona de Precio 1</a:t>
            </a:r>
          </a:p>
          <a:p>
            <a:pPr algn="ctr"/>
            <a:r>
              <a:rPr lang="es-MX" sz="900" dirty="0">
                <a:solidFill>
                  <a:srgbClr val="0070C0"/>
                </a:solidFill>
              </a:rPr>
              <a:t>Sub Zona de Exportación AB</a:t>
            </a:r>
          </a:p>
          <a:p>
            <a:pPr algn="ctr"/>
            <a:r>
              <a:rPr lang="es-MX" sz="900" dirty="0">
                <a:solidFill>
                  <a:srgbClr val="FF0000"/>
                </a:solidFill>
              </a:rPr>
              <a:t>Zona de Exportación NORTE</a:t>
            </a:r>
          </a:p>
        </p:txBody>
      </p:sp>
      <p:sp>
        <p:nvSpPr>
          <p:cNvPr id="57" name="Flecha a la derecha con bandas 56"/>
          <p:cNvSpPr/>
          <p:nvPr/>
        </p:nvSpPr>
        <p:spPr>
          <a:xfrm>
            <a:off x="6444208" y="4373644"/>
            <a:ext cx="1048635" cy="381549"/>
          </a:xfrm>
          <a:prstGeom prst="stripedRightArrow">
            <a:avLst>
              <a:gd name="adj1" fmla="val 55574"/>
              <a:gd name="adj2" fmla="val 50000"/>
            </a:avLst>
          </a:prstGeom>
          <a:pattFill prst="sphere">
            <a:fgClr>
              <a:schemeClr val="tx1">
                <a:lumMod val="65000"/>
                <a:lumOff val="35000"/>
              </a:schemeClr>
            </a:fgClr>
            <a:bgClr>
              <a:schemeClr val="bg1"/>
            </a:bgClr>
          </a:pattFill>
          <a:ln w="25400" cmpd="sng">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58" name="Flecha a la derecha con bandas 57"/>
          <p:cNvSpPr/>
          <p:nvPr/>
        </p:nvSpPr>
        <p:spPr>
          <a:xfrm flipH="1">
            <a:off x="4835715" y="4382629"/>
            <a:ext cx="1048635" cy="381549"/>
          </a:xfrm>
          <a:prstGeom prst="stripedRightArrow">
            <a:avLst>
              <a:gd name="adj1" fmla="val 55574"/>
              <a:gd name="adj2" fmla="val 50000"/>
            </a:avLst>
          </a:prstGeom>
          <a:pattFill prst="sphere">
            <a:fgClr>
              <a:schemeClr val="tx1">
                <a:lumMod val="65000"/>
                <a:lumOff val="35000"/>
              </a:schemeClr>
            </a:fgClr>
            <a:bgClr>
              <a:schemeClr val="bg1"/>
            </a:bgClr>
          </a:pattFill>
          <a:ln w="25400" cmpd="sng">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cxnSp>
        <p:nvCxnSpPr>
          <p:cNvPr id="66" name="Conector recto 65"/>
          <p:cNvCxnSpPr/>
          <p:nvPr/>
        </p:nvCxnSpPr>
        <p:spPr>
          <a:xfrm>
            <a:off x="6853650" y="4818661"/>
            <a:ext cx="118557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72531060"/>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n 5"/>
          <p:cNvPicPr>
            <a:picLocks noChangeAspect="1"/>
          </p:cNvPicPr>
          <p:nvPr/>
        </p:nvPicPr>
        <p:blipFill rotWithShape="1">
          <a:blip r:embed="rId2"/>
          <a:srcRect b="8594"/>
          <a:stretch/>
        </p:blipFill>
        <p:spPr>
          <a:xfrm>
            <a:off x="2095497" y="2185094"/>
            <a:ext cx="5629141" cy="2762108"/>
          </a:xfrm>
          <a:prstGeom prst="rect">
            <a:avLst/>
          </a:prstGeom>
        </p:spPr>
      </p:pic>
      <p:sp>
        <p:nvSpPr>
          <p:cNvPr id="9" name="Elipse 8"/>
          <p:cNvSpPr/>
          <p:nvPr/>
        </p:nvSpPr>
        <p:spPr>
          <a:xfrm>
            <a:off x="3665717" y="2991872"/>
            <a:ext cx="480863" cy="1008112"/>
          </a:xfrm>
          <a:prstGeom prst="ellipse">
            <a:avLst/>
          </a:prstGeom>
          <a:noFill/>
          <a:ln>
            <a:solidFill>
              <a:srgbClr val="FF0000"/>
            </a:solidFill>
            <a:prstDash val="dash"/>
          </a:ln>
        </p:spPr>
        <p:style>
          <a:lnRef idx="2">
            <a:schemeClr val="accent6"/>
          </a:lnRef>
          <a:fillRef idx="1">
            <a:schemeClr val="lt1"/>
          </a:fillRef>
          <a:effectRef idx="0">
            <a:schemeClr val="accent6"/>
          </a:effectRef>
          <a:fontRef idx="minor">
            <a:schemeClr val="dk1"/>
          </a:fontRef>
        </p:style>
        <p:txBody>
          <a:bodyPr rtlCol="0" anchor="ctr"/>
          <a:lstStyle/>
          <a:p>
            <a:pPr algn="ctr"/>
            <a:endParaRPr lang="es-MX"/>
          </a:p>
        </p:txBody>
      </p:sp>
      <p:sp>
        <p:nvSpPr>
          <p:cNvPr id="7" name="Rectángulo 6"/>
          <p:cNvSpPr/>
          <p:nvPr/>
        </p:nvSpPr>
        <p:spPr>
          <a:xfrm>
            <a:off x="434882" y="1370589"/>
            <a:ext cx="8270757" cy="369332"/>
          </a:xfrm>
          <a:prstGeom prst="rect">
            <a:avLst/>
          </a:prstGeom>
        </p:spPr>
        <p:txBody>
          <a:bodyPr wrap="square">
            <a:spAutoFit/>
          </a:bodyPr>
          <a:lstStyle/>
          <a:p>
            <a:pPr algn="ctr"/>
            <a:r>
              <a:rPr lang="es-MX" b="1" dirty="0">
                <a:solidFill>
                  <a:srgbClr val="000000"/>
                </a:solidFill>
              </a:rPr>
              <a:t>Apertura de una Línea de Transmisión </a:t>
            </a:r>
            <a:endParaRPr lang="es-MX" b="1" dirty="0">
              <a:solidFill>
                <a:prstClr val="black"/>
              </a:solidFill>
            </a:endParaRPr>
          </a:p>
        </p:txBody>
      </p:sp>
      <p:sp>
        <p:nvSpPr>
          <p:cNvPr id="10" name="Elipse 9"/>
          <p:cNvSpPr/>
          <p:nvPr/>
        </p:nvSpPr>
        <p:spPr>
          <a:xfrm>
            <a:off x="5337444" y="2831812"/>
            <a:ext cx="457162" cy="864096"/>
          </a:xfrm>
          <a:prstGeom prst="ellipse">
            <a:avLst/>
          </a:prstGeom>
          <a:noFill/>
          <a:ln>
            <a:solidFill>
              <a:srgbClr val="FF0000"/>
            </a:solidFill>
            <a:prstDash val="dash"/>
          </a:ln>
        </p:spPr>
        <p:style>
          <a:lnRef idx="2">
            <a:schemeClr val="accent6"/>
          </a:lnRef>
          <a:fillRef idx="1">
            <a:schemeClr val="lt1"/>
          </a:fillRef>
          <a:effectRef idx="0">
            <a:schemeClr val="accent6"/>
          </a:effectRef>
          <a:fontRef idx="minor">
            <a:schemeClr val="dk1"/>
          </a:fontRef>
        </p:style>
        <p:txBody>
          <a:bodyPr rtlCol="0" anchor="ctr"/>
          <a:lstStyle/>
          <a:p>
            <a:pPr algn="ctr"/>
            <a:endParaRPr lang="es-MX"/>
          </a:p>
        </p:txBody>
      </p:sp>
      <p:sp>
        <p:nvSpPr>
          <p:cNvPr id="11" name="Rectángulo redondeado 10"/>
          <p:cNvSpPr/>
          <p:nvPr/>
        </p:nvSpPr>
        <p:spPr>
          <a:xfrm>
            <a:off x="644656" y="5115451"/>
            <a:ext cx="2232248" cy="864096"/>
          </a:xfrm>
          <a:prstGeom prst="roundRect">
            <a:avLst/>
          </a:prstGeom>
          <a:noFill/>
          <a:ln w="22225">
            <a:solidFill>
              <a:srgbClr val="0F9328"/>
            </a:solidFill>
          </a:ln>
        </p:spPr>
        <p:style>
          <a:lnRef idx="1">
            <a:schemeClr val="accent1"/>
          </a:lnRef>
          <a:fillRef idx="2">
            <a:schemeClr val="accent1"/>
          </a:fillRef>
          <a:effectRef idx="1">
            <a:schemeClr val="accent1"/>
          </a:effectRef>
          <a:fontRef idx="minor">
            <a:schemeClr val="dk1"/>
          </a:fontRef>
        </p:style>
        <p:txBody>
          <a:bodyPr rtlCol="0" anchor="ctr"/>
          <a:lstStyle/>
          <a:p>
            <a:r>
              <a:rPr lang="es-MX" sz="1050" b="1" dirty="0">
                <a:solidFill>
                  <a:schemeClr val="tx1"/>
                </a:solidFill>
              </a:rPr>
              <a:t>Subestación PMY-230</a:t>
            </a:r>
          </a:p>
          <a:p>
            <a:r>
              <a:rPr lang="es-MX" sz="1050" dirty="0">
                <a:solidFill>
                  <a:schemeClr val="tx1"/>
                </a:solidFill>
              </a:rPr>
              <a:t>Zona de precio SALTILLO</a:t>
            </a:r>
          </a:p>
          <a:p>
            <a:r>
              <a:rPr lang="es-MX" sz="1050" dirty="0">
                <a:solidFill>
                  <a:srgbClr val="00B0F0"/>
                </a:solidFill>
              </a:rPr>
              <a:t>Sub Zona de Exportación NORESTE - COAHUILA/MONTERREY</a:t>
            </a:r>
          </a:p>
          <a:p>
            <a:r>
              <a:rPr lang="es-MX" sz="1050" dirty="0">
                <a:solidFill>
                  <a:srgbClr val="FF0000"/>
                </a:solidFill>
              </a:rPr>
              <a:t>Zona de Exportación NORESTE</a:t>
            </a:r>
          </a:p>
        </p:txBody>
      </p:sp>
      <p:sp>
        <p:nvSpPr>
          <p:cNvPr id="12" name="Rectángulo redondeado 11"/>
          <p:cNvSpPr/>
          <p:nvPr/>
        </p:nvSpPr>
        <p:spPr>
          <a:xfrm>
            <a:off x="6189272" y="5115451"/>
            <a:ext cx="2301658" cy="859100"/>
          </a:xfrm>
          <a:prstGeom prst="roundRect">
            <a:avLst/>
          </a:prstGeom>
          <a:noFill/>
          <a:ln w="22225">
            <a:solidFill>
              <a:srgbClr val="1843CE"/>
            </a:solidFill>
          </a:ln>
        </p:spPr>
        <p:style>
          <a:lnRef idx="1">
            <a:schemeClr val="accent1"/>
          </a:lnRef>
          <a:fillRef idx="2">
            <a:schemeClr val="accent1"/>
          </a:fillRef>
          <a:effectRef idx="1">
            <a:schemeClr val="accent1"/>
          </a:effectRef>
          <a:fontRef idx="minor">
            <a:schemeClr val="dk1"/>
          </a:fontRef>
        </p:style>
        <p:txBody>
          <a:bodyPr rtlCol="0" anchor="ctr"/>
          <a:lstStyle/>
          <a:p>
            <a:r>
              <a:rPr lang="es-MX" sz="1050" b="1" dirty="0">
                <a:solidFill>
                  <a:schemeClr val="tx1"/>
                </a:solidFill>
              </a:rPr>
              <a:t>Subestación ESA-230</a:t>
            </a:r>
          </a:p>
          <a:p>
            <a:r>
              <a:rPr lang="es-MX" sz="1050" dirty="0">
                <a:solidFill>
                  <a:schemeClr val="tx1"/>
                </a:solidFill>
              </a:rPr>
              <a:t>Zona de precio LERMA</a:t>
            </a:r>
          </a:p>
          <a:p>
            <a:r>
              <a:rPr lang="es-MX" sz="1050" dirty="0">
                <a:solidFill>
                  <a:srgbClr val="00B0F0"/>
                </a:solidFill>
              </a:rPr>
              <a:t>Sub Zona de Exportación PENINSULAR- CAMPECHE/YUCATAN</a:t>
            </a:r>
          </a:p>
          <a:p>
            <a:r>
              <a:rPr lang="es-MX" sz="1050" dirty="0">
                <a:solidFill>
                  <a:srgbClr val="FF0000"/>
                </a:solidFill>
              </a:rPr>
              <a:t>Zona de Exportación PENINSULAR</a:t>
            </a:r>
          </a:p>
        </p:txBody>
      </p:sp>
      <p:sp>
        <p:nvSpPr>
          <p:cNvPr id="13" name="Elipse 12"/>
          <p:cNvSpPr/>
          <p:nvPr/>
        </p:nvSpPr>
        <p:spPr>
          <a:xfrm rot="16200000">
            <a:off x="4706987" y="2859833"/>
            <a:ext cx="231618" cy="576435"/>
          </a:xfrm>
          <a:prstGeom prst="ellipse">
            <a:avLst/>
          </a:prstGeom>
          <a:noFill/>
          <a:ln>
            <a:solidFill>
              <a:srgbClr val="FF0000"/>
            </a:solidFill>
            <a:prstDash val="dash"/>
          </a:ln>
        </p:spPr>
        <p:style>
          <a:lnRef idx="2">
            <a:schemeClr val="accent6"/>
          </a:lnRef>
          <a:fillRef idx="1">
            <a:schemeClr val="lt1"/>
          </a:fillRef>
          <a:effectRef idx="0">
            <a:schemeClr val="accent6"/>
          </a:effectRef>
          <a:fontRef idx="minor">
            <a:schemeClr val="dk1"/>
          </a:fontRef>
        </p:style>
        <p:txBody>
          <a:bodyPr rtlCol="0" anchor="ctr"/>
          <a:lstStyle/>
          <a:p>
            <a:pPr algn="ctr"/>
            <a:endParaRPr lang="es-MX"/>
          </a:p>
        </p:txBody>
      </p:sp>
      <p:sp>
        <p:nvSpPr>
          <p:cNvPr id="14" name="Rectángulo 13"/>
          <p:cNvSpPr/>
          <p:nvPr/>
        </p:nvSpPr>
        <p:spPr>
          <a:xfrm>
            <a:off x="1100024" y="2924381"/>
            <a:ext cx="1177624" cy="261610"/>
          </a:xfrm>
          <a:prstGeom prst="rect">
            <a:avLst/>
          </a:prstGeom>
        </p:spPr>
        <p:txBody>
          <a:bodyPr wrap="square">
            <a:spAutoFit/>
          </a:bodyPr>
          <a:lstStyle/>
          <a:p>
            <a:r>
              <a:rPr lang="es-MX" sz="1100" b="1" dirty="0">
                <a:solidFill>
                  <a:srgbClr val="00B050"/>
                </a:solidFill>
              </a:rPr>
              <a:t>Zona de Precio 1</a:t>
            </a:r>
          </a:p>
        </p:txBody>
      </p:sp>
      <p:sp>
        <p:nvSpPr>
          <p:cNvPr id="15" name="Rectángulo 14"/>
          <p:cNvSpPr/>
          <p:nvPr/>
        </p:nvSpPr>
        <p:spPr>
          <a:xfrm>
            <a:off x="7220577" y="2924381"/>
            <a:ext cx="1151277" cy="261610"/>
          </a:xfrm>
          <a:prstGeom prst="rect">
            <a:avLst/>
          </a:prstGeom>
        </p:spPr>
        <p:txBody>
          <a:bodyPr wrap="none">
            <a:spAutoFit/>
          </a:bodyPr>
          <a:lstStyle/>
          <a:p>
            <a:r>
              <a:rPr lang="es-MX" sz="1100" b="1" dirty="0">
                <a:solidFill>
                  <a:srgbClr val="0000FF"/>
                </a:solidFill>
              </a:rPr>
              <a:t>Zona de Precio 2</a:t>
            </a:r>
          </a:p>
        </p:txBody>
      </p:sp>
      <p:sp>
        <p:nvSpPr>
          <p:cNvPr id="16" name="Rectángulo 15"/>
          <p:cNvSpPr/>
          <p:nvPr/>
        </p:nvSpPr>
        <p:spPr>
          <a:xfrm>
            <a:off x="3984299" y="4365115"/>
            <a:ext cx="1296881" cy="461665"/>
          </a:xfrm>
          <a:prstGeom prst="rect">
            <a:avLst/>
          </a:prstGeom>
        </p:spPr>
        <p:txBody>
          <a:bodyPr wrap="square">
            <a:spAutoFit/>
          </a:bodyPr>
          <a:lstStyle/>
          <a:p>
            <a:pPr algn="ctr"/>
            <a:r>
              <a:rPr lang="es-MX" sz="1200" b="1" dirty="0">
                <a:solidFill>
                  <a:srgbClr val="C00000"/>
                </a:solidFill>
              </a:rPr>
              <a:t>Frontera entre Zonas de Precio</a:t>
            </a:r>
          </a:p>
        </p:txBody>
      </p:sp>
      <p:cxnSp>
        <p:nvCxnSpPr>
          <p:cNvPr id="24" name="Conector curvado 23"/>
          <p:cNvCxnSpPr>
            <a:endCxn id="13" idx="5"/>
          </p:cNvCxnSpPr>
          <p:nvPr/>
        </p:nvCxnSpPr>
        <p:spPr>
          <a:xfrm rot="16200000" flipH="1">
            <a:off x="4699906" y="2739471"/>
            <a:ext cx="585096" cy="68286"/>
          </a:xfrm>
          <a:prstGeom prst="curvedConnector2">
            <a:avLst/>
          </a:prstGeom>
          <a:ln w="19050">
            <a:solidFill>
              <a:srgbClr val="FF0000"/>
            </a:solidFill>
            <a:prstDash val="solid"/>
            <a:tailEnd type="triangle" w="med" len="lg"/>
          </a:ln>
        </p:spPr>
        <p:style>
          <a:lnRef idx="1">
            <a:schemeClr val="accent1"/>
          </a:lnRef>
          <a:fillRef idx="0">
            <a:schemeClr val="accent1"/>
          </a:fillRef>
          <a:effectRef idx="0">
            <a:schemeClr val="accent1"/>
          </a:effectRef>
          <a:fontRef idx="minor">
            <a:schemeClr val="tx1"/>
          </a:fontRef>
        </p:style>
      </p:cxnSp>
      <p:sp>
        <p:nvSpPr>
          <p:cNvPr id="25" name="Rectángulo 24"/>
          <p:cNvSpPr/>
          <p:nvPr/>
        </p:nvSpPr>
        <p:spPr>
          <a:xfrm>
            <a:off x="3831265" y="1694952"/>
            <a:ext cx="1997968" cy="784830"/>
          </a:xfrm>
          <a:prstGeom prst="rect">
            <a:avLst/>
          </a:prstGeom>
        </p:spPr>
        <p:txBody>
          <a:bodyPr wrap="square">
            <a:spAutoFit/>
          </a:bodyPr>
          <a:lstStyle/>
          <a:p>
            <a:pPr algn="ctr"/>
            <a:r>
              <a:rPr lang="es-MX" sz="900" b="1" dirty="0"/>
              <a:t>Subestación NUEVA</a:t>
            </a:r>
          </a:p>
          <a:p>
            <a:pPr algn="ctr"/>
            <a:r>
              <a:rPr lang="es-MX" sz="900" dirty="0"/>
              <a:t>Zona de precio LERMA</a:t>
            </a:r>
          </a:p>
          <a:p>
            <a:pPr algn="ctr"/>
            <a:r>
              <a:rPr lang="es-MX" sz="900" dirty="0">
                <a:solidFill>
                  <a:srgbClr val="00B0F0"/>
                </a:solidFill>
              </a:rPr>
              <a:t>Sub Zona de Exportación PENINSULAR- CAMPECHE/YUCATAN</a:t>
            </a:r>
          </a:p>
          <a:p>
            <a:pPr algn="ctr"/>
            <a:r>
              <a:rPr lang="es-MX" sz="900" dirty="0">
                <a:solidFill>
                  <a:srgbClr val="FF0000"/>
                </a:solidFill>
              </a:rPr>
              <a:t>Zona de Exportación PENINSULAR</a:t>
            </a:r>
          </a:p>
        </p:txBody>
      </p:sp>
      <p:sp>
        <p:nvSpPr>
          <p:cNvPr id="33" name="Conector 32"/>
          <p:cNvSpPr/>
          <p:nvPr/>
        </p:nvSpPr>
        <p:spPr>
          <a:xfrm>
            <a:off x="3067328" y="3446513"/>
            <a:ext cx="223830" cy="197471"/>
          </a:xfrm>
          <a:prstGeom prst="flowChartConnector">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34" name="CuadroTexto 33"/>
          <p:cNvSpPr txBox="1"/>
          <p:nvPr/>
        </p:nvSpPr>
        <p:spPr>
          <a:xfrm>
            <a:off x="3047258" y="3406144"/>
            <a:ext cx="257627" cy="276999"/>
          </a:xfrm>
          <a:prstGeom prst="rect">
            <a:avLst/>
          </a:prstGeom>
          <a:noFill/>
        </p:spPr>
        <p:txBody>
          <a:bodyPr wrap="square" rtlCol="0">
            <a:spAutoFit/>
          </a:bodyPr>
          <a:lstStyle/>
          <a:p>
            <a:r>
              <a:rPr lang="es-MX" sz="1200" b="1" dirty="0"/>
              <a:t>A</a:t>
            </a:r>
          </a:p>
        </p:txBody>
      </p:sp>
      <p:cxnSp>
        <p:nvCxnSpPr>
          <p:cNvPr id="36" name="Conector recto de flecha 35"/>
          <p:cNvCxnSpPr/>
          <p:nvPr/>
        </p:nvCxnSpPr>
        <p:spPr>
          <a:xfrm>
            <a:off x="3304885" y="3576631"/>
            <a:ext cx="220092" cy="42476"/>
          </a:xfrm>
          <a:prstGeom prst="straightConnector1">
            <a:avLst/>
          </a:prstGeom>
          <a:ln w="19050">
            <a:solidFill>
              <a:srgbClr val="FF0000"/>
            </a:solidFill>
            <a:tailEnd type="triangle" w="med" len="lg"/>
          </a:ln>
        </p:spPr>
        <p:style>
          <a:lnRef idx="1">
            <a:schemeClr val="accent1"/>
          </a:lnRef>
          <a:fillRef idx="0">
            <a:schemeClr val="accent1"/>
          </a:fillRef>
          <a:effectRef idx="0">
            <a:schemeClr val="accent1"/>
          </a:effectRef>
          <a:fontRef idx="minor">
            <a:schemeClr val="tx1"/>
          </a:fontRef>
        </p:style>
      </p:cxnSp>
      <p:sp>
        <p:nvSpPr>
          <p:cNvPr id="40" name="Conector 39"/>
          <p:cNvSpPr/>
          <p:nvPr/>
        </p:nvSpPr>
        <p:spPr>
          <a:xfrm>
            <a:off x="6134650" y="3263860"/>
            <a:ext cx="223830" cy="197471"/>
          </a:xfrm>
          <a:prstGeom prst="flowChartConnector">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41" name="CuadroTexto 40"/>
          <p:cNvSpPr txBox="1"/>
          <p:nvPr/>
        </p:nvSpPr>
        <p:spPr>
          <a:xfrm>
            <a:off x="6114580" y="3223491"/>
            <a:ext cx="257627" cy="276999"/>
          </a:xfrm>
          <a:prstGeom prst="rect">
            <a:avLst/>
          </a:prstGeom>
          <a:noFill/>
        </p:spPr>
        <p:txBody>
          <a:bodyPr wrap="square" rtlCol="0">
            <a:spAutoFit/>
          </a:bodyPr>
          <a:lstStyle/>
          <a:p>
            <a:r>
              <a:rPr lang="es-MX" sz="1200" b="1" dirty="0"/>
              <a:t>B</a:t>
            </a:r>
          </a:p>
        </p:txBody>
      </p:sp>
      <p:sp>
        <p:nvSpPr>
          <p:cNvPr id="42" name="Conector 41"/>
          <p:cNvSpPr/>
          <p:nvPr/>
        </p:nvSpPr>
        <p:spPr>
          <a:xfrm>
            <a:off x="1427603" y="4615458"/>
            <a:ext cx="223830" cy="197471"/>
          </a:xfrm>
          <a:prstGeom prst="flowChartConnector">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43" name="CuadroTexto 42"/>
          <p:cNvSpPr txBox="1"/>
          <p:nvPr/>
        </p:nvSpPr>
        <p:spPr>
          <a:xfrm>
            <a:off x="1407533" y="4575089"/>
            <a:ext cx="257627" cy="276999"/>
          </a:xfrm>
          <a:prstGeom prst="rect">
            <a:avLst/>
          </a:prstGeom>
          <a:noFill/>
        </p:spPr>
        <p:txBody>
          <a:bodyPr wrap="square" rtlCol="0">
            <a:spAutoFit/>
          </a:bodyPr>
          <a:lstStyle/>
          <a:p>
            <a:r>
              <a:rPr lang="es-MX" sz="1200" b="1" dirty="0"/>
              <a:t>A</a:t>
            </a:r>
          </a:p>
        </p:txBody>
      </p:sp>
      <p:sp>
        <p:nvSpPr>
          <p:cNvPr id="44" name="Conector 43"/>
          <p:cNvSpPr/>
          <p:nvPr/>
        </p:nvSpPr>
        <p:spPr>
          <a:xfrm>
            <a:off x="5639352" y="5432745"/>
            <a:ext cx="223830" cy="197471"/>
          </a:xfrm>
          <a:prstGeom prst="flowChartConnector">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45" name="CuadroTexto 44"/>
          <p:cNvSpPr txBox="1"/>
          <p:nvPr/>
        </p:nvSpPr>
        <p:spPr>
          <a:xfrm>
            <a:off x="5619282" y="5392376"/>
            <a:ext cx="257627" cy="276999"/>
          </a:xfrm>
          <a:prstGeom prst="rect">
            <a:avLst/>
          </a:prstGeom>
          <a:noFill/>
        </p:spPr>
        <p:txBody>
          <a:bodyPr wrap="square" rtlCol="0">
            <a:spAutoFit/>
          </a:bodyPr>
          <a:lstStyle/>
          <a:p>
            <a:r>
              <a:rPr lang="es-MX" sz="1200" b="1" dirty="0"/>
              <a:t>B</a:t>
            </a:r>
          </a:p>
        </p:txBody>
      </p:sp>
      <p:cxnSp>
        <p:nvCxnSpPr>
          <p:cNvPr id="48" name="Conector recto de flecha 47"/>
          <p:cNvCxnSpPr>
            <a:stCxn id="43" idx="2"/>
          </p:cNvCxnSpPr>
          <p:nvPr/>
        </p:nvCxnSpPr>
        <p:spPr>
          <a:xfrm>
            <a:off x="1536347" y="4852088"/>
            <a:ext cx="115086" cy="263363"/>
          </a:xfrm>
          <a:prstGeom prst="straightConnector1">
            <a:avLst/>
          </a:prstGeom>
          <a:ln w="19050">
            <a:solidFill>
              <a:srgbClr val="FF0000"/>
            </a:solidFill>
            <a:tailEnd type="triangle" w="med" len="lg"/>
          </a:ln>
        </p:spPr>
        <p:style>
          <a:lnRef idx="1">
            <a:schemeClr val="accent1"/>
          </a:lnRef>
          <a:fillRef idx="0">
            <a:schemeClr val="accent1"/>
          </a:fillRef>
          <a:effectRef idx="0">
            <a:schemeClr val="accent1"/>
          </a:effectRef>
          <a:fontRef idx="minor">
            <a:schemeClr val="tx1"/>
          </a:fontRef>
        </p:style>
      </p:cxnSp>
      <p:cxnSp>
        <p:nvCxnSpPr>
          <p:cNvPr id="51" name="Conector recto de flecha 50"/>
          <p:cNvCxnSpPr>
            <a:stCxn id="41" idx="1"/>
          </p:cNvCxnSpPr>
          <p:nvPr/>
        </p:nvCxnSpPr>
        <p:spPr>
          <a:xfrm flipH="1">
            <a:off x="5829234" y="3361991"/>
            <a:ext cx="285346" cy="44153"/>
          </a:xfrm>
          <a:prstGeom prst="straightConnector1">
            <a:avLst/>
          </a:prstGeom>
          <a:ln w="19050">
            <a:solidFill>
              <a:srgbClr val="FF0000"/>
            </a:solidFill>
            <a:tailEnd type="triangle" w="med" len="lg"/>
          </a:ln>
        </p:spPr>
        <p:style>
          <a:lnRef idx="1">
            <a:schemeClr val="accent1"/>
          </a:lnRef>
          <a:fillRef idx="0">
            <a:schemeClr val="accent1"/>
          </a:fillRef>
          <a:effectRef idx="0">
            <a:schemeClr val="accent1"/>
          </a:effectRef>
          <a:fontRef idx="minor">
            <a:schemeClr val="tx1"/>
          </a:fontRef>
        </p:style>
      </p:cxnSp>
      <p:cxnSp>
        <p:nvCxnSpPr>
          <p:cNvPr id="56" name="Conector recto de flecha 55"/>
          <p:cNvCxnSpPr>
            <a:stCxn id="44" idx="6"/>
            <a:endCxn id="12" idx="1"/>
          </p:cNvCxnSpPr>
          <p:nvPr/>
        </p:nvCxnSpPr>
        <p:spPr>
          <a:xfrm>
            <a:off x="5863182" y="5531481"/>
            <a:ext cx="326090" cy="13520"/>
          </a:xfrm>
          <a:prstGeom prst="straightConnector1">
            <a:avLst/>
          </a:prstGeom>
          <a:ln w="19050">
            <a:solidFill>
              <a:srgbClr val="FF0000"/>
            </a:solidFill>
            <a:tailEnd type="triangle" w="med" len="lg"/>
          </a:ln>
        </p:spPr>
        <p:style>
          <a:lnRef idx="1">
            <a:schemeClr val="accent1"/>
          </a:lnRef>
          <a:fillRef idx="0">
            <a:schemeClr val="accent1"/>
          </a:fillRef>
          <a:effectRef idx="0">
            <a:schemeClr val="accent1"/>
          </a:effectRef>
          <a:fontRef idx="minor">
            <a:schemeClr val="tx1"/>
          </a:fontRef>
        </p:style>
      </p:cxnSp>
      <p:sp>
        <p:nvSpPr>
          <p:cNvPr id="64" name="Rectángulo 63"/>
          <p:cNvSpPr/>
          <p:nvPr/>
        </p:nvSpPr>
        <p:spPr>
          <a:xfrm>
            <a:off x="1073124" y="1706382"/>
            <a:ext cx="962123" cy="369332"/>
          </a:xfrm>
          <a:prstGeom prst="rect">
            <a:avLst/>
          </a:prstGeom>
        </p:spPr>
        <p:txBody>
          <a:bodyPr wrap="none">
            <a:spAutoFit/>
          </a:bodyPr>
          <a:lstStyle/>
          <a:p>
            <a:r>
              <a:rPr lang="es-MX" b="1" dirty="0">
                <a:solidFill>
                  <a:srgbClr val="000000"/>
                </a:solidFill>
              </a:rPr>
              <a:t>Ejemplo</a:t>
            </a:r>
            <a:endParaRPr lang="es-MX" dirty="0"/>
          </a:p>
        </p:txBody>
      </p:sp>
      <p:sp>
        <p:nvSpPr>
          <p:cNvPr id="29" name="Título 1"/>
          <p:cNvSpPr txBox="1">
            <a:spLocks/>
          </p:cNvSpPr>
          <p:nvPr/>
        </p:nvSpPr>
        <p:spPr>
          <a:xfrm>
            <a:off x="3419872" y="548680"/>
            <a:ext cx="5289991" cy="648072"/>
          </a:xfrm>
          <a:prstGeom prst="rect">
            <a:avLst/>
          </a:prstGeom>
        </p:spPr>
        <p:txBody>
          <a:bodyPr vert="horz" lIns="91440" tIns="45720" rIns="91440" bIns="45720" rtlCol="0" anchor="ctr">
            <a:noAutofit/>
          </a:bodyPr>
          <a:lstStyle>
            <a:lvl1pPr algn="r" defTabSz="914400" rtl="0" eaLnBrk="1" latinLnBrk="0" hangingPunct="1">
              <a:spcBef>
                <a:spcPct val="0"/>
              </a:spcBef>
              <a:buNone/>
              <a:defRPr sz="2400" kern="1200">
                <a:solidFill>
                  <a:schemeClr val="tx1">
                    <a:lumMod val="65000"/>
                    <a:lumOff val="35000"/>
                  </a:schemeClr>
                </a:solidFill>
                <a:latin typeface="Trajan Pro" pitchFamily="18" charset="0"/>
                <a:ea typeface="+mj-ea"/>
                <a:cs typeface="+mj-cs"/>
              </a:defRPr>
            </a:lvl1pPr>
          </a:lstStyle>
          <a:p>
            <a:r>
              <a:rPr lang="es-ES_tradnl">
                <a:solidFill>
                  <a:prstClr val="black">
                    <a:lumMod val="65000"/>
                    <a:lumOff val="35000"/>
                  </a:prstClr>
                </a:solidFill>
                <a:latin typeface="Tahoma" charset="0"/>
                <a:ea typeface="Tahoma" charset="0"/>
                <a:cs typeface="Tahoma" charset="0"/>
              </a:rPr>
              <a:t>Reglas para determinación de Zona de Precio en Líneas de Transmisión.</a:t>
            </a:r>
            <a:endParaRPr lang="es-MX" dirty="0"/>
          </a:p>
        </p:txBody>
      </p:sp>
      <p:cxnSp>
        <p:nvCxnSpPr>
          <p:cNvPr id="18" name="Conector recto 17"/>
          <p:cNvCxnSpPr/>
          <p:nvPr/>
        </p:nvCxnSpPr>
        <p:spPr>
          <a:xfrm>
            <a:off x="4510719" y="2924381"/>
            <a:ext cx="0" cy="1440734"/>
          </a:xfrm>
          <a:prstGeom prst="line">
            <a:avLst/>
          </a:prstGeom>
          <a:ln w="31750">
            <a:solidFill>
              <a:srgbClr val="C00000"/>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09095467"/>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3293960" y="343130"/>
            <a:ext cx="5392840" cy="864096"/>
          </a:xfrm>
        </p:spPr>
        <p:txBody>
          <a:bodyPr/>
          <a:lstStyle/>
          <a:p>
            <a:r>
              <a:rPr lang="es-MX" dirty="0">
                <a:solidFill>
                  <a:prstClr val="black">
                    <a:lumMod val="65000"/>
                    <a:lumOff val="35000"/>
                  </a:prstClr>
                </a:solidFill>
                <a:latin typeface="Tahoma" charset="0"/>
                <a:ea typeface="Tahoma" charset="0"/>
                <a:cs typeface="Tahoma" charset="0"/>
              </a:rPr>
              <a:t>Evaluación de capacidad Técnica y de Ejecución de Ofertas de Venta.</a:t>
            </a:r>
            <a:endParaRPr lang="es-MX" dirty="0"/>
          </a:p>
        </p:txBody>
      </p:sp>
      <p:sp>
        <p:nvSpPr>
          <p:cNvPr id="4" name="CuadroTexto 3"/>
          <p:cNvSpPr txBox="1"/>
          <p:nvPr/>
        </p:nvSpPr>
        <p:spPr>
          <a:xfrm>
            <a:off x="465580" y="1501095"/>
            <a:ext cx="8221220" cy="300082"/>
          </a:xfrm>
          <a:prstGeom prst="rect">
            <a:avLst/>
          </a:prstGeom>
          <a:noFill/>
        </p:spPr>
        <p:txBody>
          <a:bodyPr wrap="square" rtlCol="0">
            <a:spAutoFit/>
          </a:bodyPr>
          <a:lstStyle/>
          <a:p>
            <a:pPr algn="ctr"/>
            <a:r>
              <a:rPr lang="es-MX" sz="1350" b="1" dirty="0"/>
              <a:t>Documentación para acreditar capacidad Técnica y de Ejecución (estos formatos no son definitivos):</a:t>
            </a:r>
          </a:p>
        </p:txBody>
      </p:sp>
      <p:sp>
        <p:nvSpPr>
          <p:cNvPr id="5" name="Rectángulo redondeado 4"/>
          <p:cNvSpPr/>
          <p:nvPr/>
        </p:nvSpPr>
        <p:spPr>
          <a:xfrm>
            <a:off x="486845" y="2034058"/>
            <a:ext cx="1442837" cy="1034248"/>
          </a:xfrm>
          <a:prstGeom prst="roundRect">
            <a:avLst/>
          </a:prstGeom>
          <a:gradFill>
            <a:gsLst>
              <a:gs pos="0">
                <a:schemeClr val="accent1">
                  <a:tint val="50000"/>
                  <a:satMod val="300000"/>
                </a:schemeClr>
              </a:gs>
              <a:gs pos="37000">
                <a:schemeClr val="accent1">
                  <a:tint val="37000"/>
                  <a:satMod val="300000"/>
                </a:schemeClr>
              </a:gs>
              <a:gs pos="100000">
                <a:schemeClr val="accent1">
                  <a:tint val="15000"/>
                  <a:satMod val="350000"/>
                </a:schemeClr>
              </a:gs>
            </a:gsLst>
          </a:gradFill>
          <a:ln/>
        </p:spPr>
        <p:style>
          <a:lnRef idx="1">
            <a:schemeClr val="accent1"/>
          </a:lnRef>
          <a:fillRef idx="2">
            <a:schemeClr val="accent1"/>
          </a:fillRef>
          <a:effectRef idx="1">
            <a:schemeClr val="accent1"/>
          </a:effectRef>
          <a:fontRef idx="minor">
            <a:schemeClr val="dk1"/>
          </a:fontRef>
        </p:style>
        <p:txBody>
          <a:bodyPr rtlCol="0" anchor="ctr"/>
          <a:lstStyle/>
          <a:p>
            <a:pPr algn="ctr"/>
            <a:r>
              <a:rPr lang="es-MX" sz="1050" dirty="0">
                <a:solidFill>
                  <a:schemeClr val="tx1"/>
                </a:solidFill>
              </a:rPr>
              <a:t>Formato para definir la información básica de ingeniería para la interconexión de Centrales Eléctricas.</a:t>
            </a:r>
          </a:p>
        </p:txBody>
      </p:sp>
      <p:sp>
        <p:nvSpPr>
          <p:cNvPr id="6" name="Rectángulo redondeado 5"/>
          <p:cNvSpPr/>
          <p:nvPr/>
        </p:nvSpPr>
        <p:spPr>
          <a:xfrm>
            <a:off x="2294520" y="2135480"/>
            <a:ext cx="1623370" cy="793829"/>
          </a:xfrm>
          <a:prstGeom prst="roundRect">
            <a:avLst/>
          </a:prstGeom>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es-MX" sz="1050" b="1" dirty="0">
              <a:solidFill>
                <a:schemeClr val="tx1"/>
              </a:solidFill>
            </a:endParaRPr>
          </a:p>
          <a:p>
            <a:pPr algn="ctr"/>
            <a:r>
              <a:rPr lang="es-MX" sz="1050" dirty="0">
                <a:solidFill>
                  <a:schemeClr val="tx1"/>
                </a:solidFill>
              </a:rPr>
              <a:t>Formato para acreditar la autorización del propietario de la Central Eléctrica.</a:t>
            </a:r>
          </a:p>
        </p:txBody>
      </p:sp>
      <p:sp>
        <p:nvSpPr>
          <p:cNvPr id="7" name="Más 6"/>
          <p:cNvSpPr/>
          <p:nvPr/>
        </p:nvSpPr>
        <p:spPr>
          <a:xfrm>
            <a:off x="1929683" y="2300769"/>
            <a:ext cx="337265" cy="338072"/>
          </a:xfrm>
          <a:prstGeom prst="mathPl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sz="1350"/>
          </a:p>
        </p:txBody>
      </p:sp>
      <p:sp>
        <p:nvSpPr>
          <p:cNvPr id="8" name="Más 7"/>
          <p:cNvSpPr/>
          <p:nvPr/>
        </p:nvSpPr>
        <p:spPr>
          <a:xfrm>
            <a:off x="3957307" y="2321352"/>
            <a:ext cx="337265" cy="338072"/>
          </a:xfrm>
          <a:prstGeom prst="mathPl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sz="1350"/>
          </a:p>
        </p:txBody>
      </p:sp>
      <p:sp>
        <p:nvSpPr>
          <p:cNvPr id="9" name="Rectángulo redondeado 8"/>
          <p:cNvSpPr/>
          <p:nvPr/>
        </p:nvSpPr>
        <p:spPr>
          <a:xfrm>
            <a:off x="4422455" y="2105588"/>
            <a:ext cx="1365159" cy="763073"/>
          </a:xfrm>
          <a:prstGeom prst="roundRect">
            <a:avLst/>
          </a:prstGeom>
          <a:ln/>
        </p:spPr>
        <p:style>
          <a:lnRef idx="1">
            <a:schemeClr val="accent1"/>
          </a:lnRef>
          <a:fillRef idx="2">
            <a:schemeClr val="accent1"/>
          </a:fillRef>
          <a:effectRef idx="1">
            <a:schemeClr val="accent1"/>
          </a:effectRef>
          <a:fontRef idx="minor">
            <a:schemeClr val="dk1"/>
          </a:fontRef>
        </p:style>
        <p:txBody>
          <a:bodyPr rtlCol="0" anchor="ctr"/>
          <a:lstStyle/>
          <a:p>
            <a:pPr algn="ctr"/>
            <a:r>
              <a:rPr lang="es-MX" sz="1050" dirty="0">
                <a:solidFill>
                  <a:schemeClr val="tx1"/>
                </a:solidFill>
              </a:rPr>
              <a:t>Formato para definir los datos de proyectos sin prelación.</a:t>
            </a:r>
          </a:p>
        </p:txBody>
      </p:sp>
      <p:sp>
        <p:nvSpPr>
          <p:cNvPr id="10" name="Más 9"/>
          <p:cNvSpPr/>
          <p:nvPr/>
        </p:nvSpPr>
        <p:spPr>
          <a:xfrm>
            <a:off x="733623" y="3760104"/>
            <a:ext cx="337265" cy="338072"/>
          </a:xfrm>
          <a:prstGeom prst="mathPl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sz="1350"/>
          </a:p>
        </p:txBody>
      </p:sp>
      <p:sp>
        <p:nvSpPr>
          <p:cNvPr id="11" name="Rectángulo redondeado 10"/>
          <p:cNvSpPr/>
          <p:nvPr/>
        </p:nvSpPr>
        <p:spPr>
          <a:xfrm>
            <a:off x="1109327" y="3520434"/>
            <a:ext cx="1198071" cy="851291"/>
          </a:xfrm>
          <a:prstGeom prst="roundRect">
            <a:avLst/>
          </a:prstGeom>
          <a:ln/>
        </p:spPr>
        <p:style>
          <a:lnRef idx="1">
            <a:schemeClr val="accent1"/>
          </a:lnRef>
          <a:fillRef idx="2">
            <a:schemeClr val="accent1"/>
          </a:fillRef>
          <a:effectRef idx="1">
            <a:schemeClr val="accent1"/>
          </a:effectRef>
          <a:fontRef idx="minor">
            <a:schemeClr val="dk1"/>
          </a:fontRef>
        </p:style>
        <p:txBody>
          <a:bodyPr rtlCol="0" anchor="ctr"/>
          <a:lstStyle/>
          <a:p>
            <a:pPr algn="ctr"/>
            <a:r>
              <a:rPr lang="es-MX" sz="1050" dirty="0">
                <a:solidFill>
                  <a:schemeClr val="tx1"/>
                </a:solidFill>
              </a:rPr>
              <a:t>Formato para la declaración de compromisos previos.</a:t>
            </a:r>
          </a:p>
        </p:txBody>
      </p:sp>
      <p:sp>
        <p:nvSpPr>
          <p:cNvPr id="13" name="Rectángulo redondeado 12"/>
          <p:cNvSpPr/>
          <p:nvPr/>
        </p:nvSpPr>
        <p:spPr>
          <a:xfrm>
            <a:off x="2517339" y="3547936"/>
            <a:ext cx="1168555" cy="823789"/>
          </a:xfrm>
          <a:prstGeom prst="roundRect">
            <a:avLst/>
          </a:prstGeom>
          <a:ln/>
        </p:spPr>
        <p:style>
          <a:lnRef idx="1">
            <a:schemeClr val="accent1"/>
          </a:lnRef>
          <a:fillRef idx="2">
            <a:schemeClr val="accent1"/>
          </a:fillRef>
          <a:effectRef idx="1">
            <a:schemeClr val="accent1"/>
          </a:effectRef>
          <a:fontRef idx="minor">
            <a:schemeClr val="dk1"/>
          </a:fontRef>
        </p:style>
        <p:txBody>
          <a:bodyPr rtlCol="0" anchor="ctr"/>
          <a:lstStyle/>
          <a:p>
            <a:pPr algn="ctr"/>
            <a:r>
              <a:rPr lang="es-MX" sz="1050" dirty="0">
                <a:solidFill>
                  <a:schemeClr val="tx1"/>
                </a:solidFill>
              </a:rPr>
              <a:t>Formato para la declaración de no compromisos previos.</a:t>
            </a:r>
          </a:p>
        </p:txBody>
      </p:sp>
      <p:sp>
        <p:nvSpPr>
          <p:cNvPr id="14" name="CuadroTexto 13"/>
          <p:cNvSpPr txBox="1"/>
          <p:nvPr/>
        </p:nvSpPr>
        <p:spPr>
          <a:xfrm>
            <a:off x="2237334" y="3704472"/>
            <a:ext cx="255379" cy="415498"/>
          </a:xfrm>
          <a:prstGeom prst="rect">
            <a:avLst/>
          </a:prstGeom>
          <a:noFill/>
        </p:spPr>
        <p:txBody>
          <a:bodyPr wrap="square" rtlCol="0">
            <a:spAutoFit/>
          </a:bodyPr>
          <a:lstStyle/>
          <a:p>
            <a:r>
              <a:rPr lang="es-MX" sz="2100" b="1" dirty="0">
                <a:solidFill>
                  <a:srgbClr val="0070C0"/>
                </a:solidFill>
              </a:rPr>
              <a:t>O</a:t>
            </a:r>
          </a:p>
        </p:txBody>
      </p:sp>
      <p:sp>
        <p:nvSpPr>
          <p:cNvPr id="15" name="Más 14"/>
          <p:cNvSpPr/>
          <p:nvPr/>
        </p:nvSpPr>
        <p:spPr>
          <a:xfrm>
            <a:off x="3896328" y="3818907"/>
            <a:ext cx="337265" cy="338072"/>
          </a:xfrm>
          <a:prstGeom prst="mathPl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sz="1350"/>
          </a:p>
        </p:txBody>
      </p:sp>
      <p:sp>
        <p:nvSpPr>
          <p:cNvPr id="16" name="Rectángulo redondeado 15"/>
          <p:cNvSpPr/>
          <p:nvPr/>
        </p:nvSpPr>
        <p:spPr>
          <a:xfrm>
            <a:off x="4269239" y="3565861"/>
            <a:ext cx="1142701" cy="800746"/>
          </a:xfrm>
          <a:prstGeom prst="roundRect">
            <a:avLst/>
          </a:prstGeom>
          <a:ln/>
        </p:spPr>
        <p:style>
          <a:lnRef idx="1">
            <a:schemeClr val="accent1"/>
          </a:lnRef>
          <a:fillRef idx="2">
            <a:schemeClr val="accent1"/>
          </a:fillRef>
          <a:effectRef idx="1">
            <a:schemeClr val="accent1"/>
          </a:effectRef>
          <a:fontRef idx="minor">
            <a:schemeClr val="dk1"/>
          </a:fontRef>
        </p:style>
        <p:txBody>
          <a:bodyPr rtlCol="0" anchor="ctr"/>
          <a:lstStyle/>
          <a:p>
            <a:pPr algn="ctr"/>
            <a:r>
              <a:rPr lang="es-MX" sz="1050" dirty="0">
                <a:solidFill>
                  <a:schemeClr val="tx1"/>
                </a:solidFill>
              </a:rPr>
              <a:t>Formato para el compromiso de ser Participante del Mercado.</a:t>
            </a:r>
          </a:p>
        </p:txBody>
      </p:sp>
      <p:sp>
        <p:nvSpPr>
          <p:cNvPr id="17" name="Rectángulo redondeado 16"/>
          <p:cNvSpPr/>
          <p:nvPr/>
        </p:nvSpPr>
        <p:spPr>
          <a:xfrm>
            <a:off x="7000870" y="3549237"/>
            <a:ext cx="1368806" cy="942277"/>
          </a:xfrm>
          <a:prstGeom prst="roundRect">
            <a:avLst/>
          </a:prstGeom>
          <a:ln/>
        </p:spPr>
        <p:style>
          <a:lnRef idx="1">
            <a:schemeClr val="accent1"/>
          </a:lnRef>
          <a:fillRef idx="2">
            <a:schemeClr val="accent1"/>
          </a:fillRef>
          <a:effectRef idx="1">
            <a:schemeClr val="accent1"/>
          </a:effectRef>
          <a:fontRef idx="minor">
            <a:schemeClr val="dk1"/>
          </a:fontRef>
        </p:style>
        <p:txBody>
          <a:bodyPr rtlCol="0" anchor="ctr"/>
          <a:lstStyle/>
          <a:p>
            <a:pPr algn="ctr"/>
            <a:r>
              <a:rPr lang="es-MX" sz="1050" dirty="0">
                <a:solidFill>
                  <a:schemeClr val="tx1"/>
                </a:solidFill>
              </a:rPr>
              <a:t>Formato para acreditar capacidad o experiencia técnica y de ejecución.</a:t>
            </a:r>
          </a:p>
        </p:txBody>
      </p:sp>
      <p:sp>
        <p:nvSpPr>
          <p:cNvPr id="18" name="Más 17"/>
          <p:cNvSpPr/>
          <p:nvPr/>
        </p:nvSpPr>
        <p:spPr>
          <a:xfrm>
            <a:off x="6652807" y="3818907"/>
            <a:ext cx="337265" cy="338072"/>
          </a:xfrm>
          <a:prstGeom prst="mathPl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sz="1350"/>
          </a:p>
        </p:txBody>
      </p:sp>
      <p:sp>
        <p:nvSpPr>
          <p:cNvPr id="19" name="Más 18"/>
          <p:cNvSpPr/>
          <p:nvPr/>
        </p:nvSpPr>
        <p:spPr>
          <a:xfrm>
            <a:off x="613229" y="5185784"/>
            <a:ext cx="337265" cy="338072"/>
          </a:xfrm>
          <a:prstGeom prst="mathPl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sz="1350"/>
          </a:p>
        </p:txBody>
      </p:sp>
      <p:sp>
        <p:nvSpPr>
          <p:cNvPr id="20" name="Rectángulo redondeado 19"/>
          <p:cNvSpPr/>
          <p:nvPr/>
        </p:nvSpPr>
        <p:spPr>
          <a:xfrm>
            <a:off x="962557" y="4828154"/>
            <a:ext cx="1533869" cy="1159170"/>
          </a:xfrm>
          <a:prstGeom prst="roundRect">
            <a:avLst/>
          </a:prstGeom>
          <a:ln/>
        </p:spPr>
        <p:style>
          <a:lnRef idx="1">
            <a:schemeClr val="accent1"/>
          </a:lnRef>
          <a:fillRef idx="2">
            <a:schemeClr val="accent1"/>
          </a:fillRef>
          <a:effectRef idx="1">
            <a:schemeClr val="accent1"/>
          </a:effectRef>
          <a:fontRef idx="minor">
            <a:schemeClr val="dk1"/>
          </a:fontRef>
        </p:style>
        <p:txBody>
          <a:bodyPr rtlCol="0" anchor="ctr"/>
          <a:lstStyle/>
          <a:p>
            <a:pPr algn="ctr"/>
            <a:r>
              <a:rPr lang="es-MX" sz="1050" b="1" dirty="0">
                <a:solidFill>
                  <a:schemeClr val="tx1"/>
                </a:solidFill>
              </a:rPr>
              <a:t>(</a:t>
            </a:r>
            <a:r>
              <a:rPr lang="es-MX" sz="1050" b="1" dirty="0"/>
              <a:t>filiales, subsidiarias o controladoras)</a:t>
            </a:r>
            <a:endParaRPr lang="es-MX" sz="1050" b="1" dirty="0">
              <a:solidFill>
                <a:schemeClr val="tx1"/>
              </a:solidFill>
            </a:endParaRPr>
          </a:p>
          <a:p>
            <a:pPr algn="ctr"/>
            <a:r>
              <a:rPr lang="es-MX" sz="1050" dirty="0">
                <a:solidFill>
                  <a:schemeClr val="tx1"/>
                </a:solidFill>
              </a:rPr>
              <a:t>Formato para acreditar la vinculación jurídica - Experiencia técnica y de ejecución</a:t>
            </a:r>
            <a:endParaRPr lang="es-MX" sz="1050" b="1" dirty="0">
              <a:solidFill>
                <a:schemeClr val="tx1"/>
              </a:solidFill>
            </a:endParaRPr>
          </a:p>
        </p:txBody>
      </p:sp>
      <p:sp>
        <p:nvSpPr>
          <p:cNvPr id="21" name="CuadroTexto 20"/>
          <p:cNvSpPr txBox="1"/>
          <p:nvPr/>
        </p:nvSpPr>
        <p:spPr>
          <a:xfrm>
            <a:off x="2447646" y="5147071"/>
            <a:ext cx="324789" cy="415498"/>
          </a:xfrm>
          <a:prstGeom prst="rect">
            <a:avLst/>
          </a:prstGeom>
          <a:noFill/>
        </p:spPr>
        <p:txBody>
          <a:bodyPr wrap="square" rtlCol="0">
            <a:spAutoFit/>
          </a:bodyPr>
          <a:lstStyle/>
          <a:p>
            <a:r>
              <a:rPr lang="es-MX" sz="2100" b="1" dirty="0">
                <a:solidFill>
                  <a:srgbClr val="0070C0"/>
                </a:solidFill>
              </a:rPr>
              <a:t>O</a:t>
            </a:r>
          </a:p>
        </p:txBody>
      </p:sp>
      <p:sp>
        <p:nvSpPr>
          <p:cNvPr id="22" name="Rectángulo redondeado 21"/>
          <p:cNvSpPr/>
          <p:nvPr/>
        </p:nvSpPr>
        <p:spPr>
          <a:xfrm>
            <a:off x="2742104" y="4841558"/>
            <a:ext cx="1557404" cy="1103948"/>
          </a:xfrm>
          <a:prstGeom prst="roundRect">
            <a:avLst/>
          </a:prstGeom>
          <a:ln/>
        </p:spPr>
        <p:style>
          <a:lnRef idx="1">
            <a:schemeClr val="accent1"/>
          </a:lnRef>
          <a:fillRef idx="2">
            <a:schemeClr val="accent1"/>
          </a:fillRef>
          <a:effectRef idx="1">
            <a:schemeClr val="accent1"/>
          </a:effectRef>
          <a:fontRef idx="minor">
            <a:schemeClr val="dk1"/>
          </a:fontRef>
        </p:style>
        <p:txBody>
          <a:bodyPr rtlCol="0" anchor="ctr"/>
          <a:lstStyle/>
          <a:p>
            <a:pPr algn="ctr"/>
            <a:r>
              <a:rPr lang="es-MX" sz="1050" b="1" dirty="0"/>
              <a:t>(Proveedor)</a:t>
            </a:r>
            <a:endParaRPr lang="es-MX" sz="1050" b="1" dirty="0">
              <a:solidFill>
                <a:schemeClr val="tx1"/>
              </a:solidFill>
            </a:endParaRPr>
          </a:p>
          <a:p>
            <a:pPr algn="ctr"/>
            <a:r>
              <a:rPr lang="es-MX" sz="1050" dirty="0"/>
              <a:t>Contrato de prestación de servicios o términos de referencia para la prestación del servicio de que se trate</a:t>
            </a:r>
            <a:endParaRPr lang="es-MX" sz="1050" b="1" dirty="0">
              <a:solidFill>
                <a:schemeClr val="tx1"/>
              </a:solidFill>
            </a:endParaRPr>
          </a:p>
        </p:txBody>
      </p:sp>
      <p:sp>
        <p:nvSpPr>
          <p:cNvPr id="23" name="Más 22"/>
          <p:cNvSpPr/>
          <p:nvPr/>
        </p:nvSpPr>
        <p:spPr>
          <a:xfrm>
            <a:off x="4543897" y="5279410"/>
            <a:ext cx="337265" cy="338072"/>
          </a:xfrm>
          <a:prstGeom prst="mathPl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sz="1350"/>
          </a:p>
        </p:txBody>
      </p:sp>
      <p:sp>
        <p:nvSpPr>
          <p:cNvPr id="24" name="Rectángulo redondeado 23"/>
          <p:cNvSpPr/>
          <p:nvPr/>
        </p:nvSpPr>
        <p:spPr>
          <a:xfrm>
            <a:off x="4926158" y="5023168"/>
            <a:ext cx="1751982" cy="887815"/>
          </a:xfrm>
          <a:prstGeom prst="roundRect">
            <a:avLst/>
          </a:prstGeom>
          <a:ln/>
        </p:spPr>
        <p:style>
          <a:lnRef idx="1">
            <a:schemeClr val="accent1"/>
          </a:lnRef>
          <a:fillRef idx="2">
            <a:schemeClr val="accent1"/>
          </a:fillRef>
          <a:effectRef idx="1">
            <a:schemeClr val="accent1"/>
          </a:effectRef>
          <a:fontRef idx="minor">
            <a:schemeClr val="dk1"/>
          </a:fontRef>
        </p:style>
        <p:txBody>
          <a:bodyPr rtlCol="0" anchor="ctr"/>
          <a:lstStyle/>
          <a:p>
            <a:pPr algn="ctr"/>
            <a:r>
              <a:rPr lang="es-MX" sz="1050" dirty="0">
                <a:solidFill>
                  <a:schemeClr val="tx1"/>
                </a:solidFill>
              </a:rPr>
              <a:t>Formato para obligarse a cumplir con los requerimientos técnicos para la interconexión de Centrales Eléctricas al SEN.</a:t>
            </a:r>
          </a:p>
        </p:txBody>
      </p:sp>
      <p:sp>
        <p:nvSpPr>
          <p:cNvPr id="25" name="Más 24"/>
          <p:cNvSpPr/>
          <p:nvPr/>
        </p:nvSpPr>
        <p:spPr>
          <a:xfrm>
            <a:off x="6837934" y="5288170"/>
            <a:ext cx="337265" cy="338072"/>
          </a:xfrm>
          <a:prstGeom prst="mathPl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sz="1350"/>
          </a:p>
        </p:txBody>
      </p:sp>
      <p:sp>
        <p:nvSpPr>
          <p:cNvPr id="26" name="Rectángulo redondeado 25"/>
          <p:cNvSpPr/>
          <p:nvPr/>
        </p:nvSpPr>
        <p:spPr>
          <a:xfrm>
            <a:off x="7265191" y="5023168"/>
            <a:ext cx="1155274" cy="850556"/>
          </a:xfrm>
          <a:prstGeom prst="roundRect">
            <a:avLst/>
          </a:prstGeom>
          <a:ln/>
        </p:spPr>
        <p:style>
          <a:lnRef idx="1">
            <a:schemeClr val="accent1"/>
          </a:lnRef>
          <a:fillRef idx="2">
            <a:schemeClr val="accent1"/>
          </a:fillRef>
          <a:effectRef idx="1">
            <a:schemeClr val="accent1"/>
          </a:effectRef>
          <a:fontRef idx="minor">
            <a:schemeClr val="dk1"/>
          </a:fontRef>
        </p:style>
        <p:txBody>
          <a:bodyPr rtlCol="0" anchor="ctr"/>
          <a:lstStyle/>
          <a:p>
            <a:pPr algn="ctr"/>
            <a:r>
              <a:rPr lang="es-MX" sz="1050" dirty="0">
                <a:solidFill>
                  <a:schemeClr val="tx1"/>
                </a:solidFill>
              </a:rPr>
              <a:t>Formato para el compromiso irrevocable de interconexión.</a:t>
            </a:r>
          </a:p>
        </p:txBody>
      </p:sp>
      <p:sp>
        <p:nvSpPr>
          <p:cNvPr id="27" name="Rectángulo redondeado 26"/>
          <p:cNvSpPr/>
          <p:nvPr/>
        </p:nvSpPr>
        <p:spPr>
          <a:xfrm>
            <a:off x="5651675" y="3596214"/>
            <a:ext cx="990575" cy="795626"/>
          </a:xfrm>
          <a:prstGeom prst="roundRect">
            <a:avLst/>
          </a:prstGeom>
          <a:ln/>
        </p:spPr>
        <p:style>
          <a:lnRef idx="1">
            <a:schemeClr val="accent1"/>
          </a:lnRef>
          <a:fillRef idx="2">
            <a:schemeClr val="accent1"/>
          </a:fillRef>
          <a:effectRef idx="1">
            <a:schemeClr val="accent1"/>
          </a:effectRef>
          <a:fontRef idx="minor">
            <a:schemeClr val="dk1"/>
          </a:fontRef>
        </p:style>
        <p:txBody>
          <a:bodyPr rtlCol="0" anchor="ctr"/>
          <a:lstStyle/>
          <a:p>
            <a:pPr algn="ctr"/>
            <a:r>
              <a:rPr lang="es-MX" sz="1050" b="1" dirty="0">
                <a:solidFill>
                  <a:schemeClr val="tx1"/>
                </a:solidFill>
              </a:rPr>
              <a:t>ID </a:t>
            </a:r>
            <a:r>
              <a:rPr lang="es-MX" sz="1050" dirty="0">
                <a:solidFill>
                  <a:schemeClr val="tx1"/>
                </a:solidFill>
              </a:rPr>
              <a:t>del Participante de Mercado</a:t>
            </a:r>
            <a:endParaRPr lang="es-MX" sz="1050" b="1" dirty="0">
              <a:solidFill>
                <a:schemeClr val="tx1"/>
              </a:solidFill>
            </a:endParaRPr>
          </a:p>
        </p:txBody>
      </p:sp>
      <p:sp>
        <p:nvSpPr>
          <p:cNvPr id="28" name="CuadroTexto 27"/>
          <p:cNvSpPr txBox="1"/>
          <p:nvPr/>
        </p:nvSpPr>
        <p:spPr>
          <a:xfrm>
            <a:off x="5356240" y="3818907"/>
            <a:ext cx="265732" cy="415498"/>
          </a:xfrm>
          <a:prstGeom prst="rect">
            <a:avLst/>
          </a:prstGeom>
          <a:noFill/>
        </p:spPr>
        <p:txBody>
          <a:bodyPr wrap="square" rtlCol="0">
            <a:spAutoFit/>
          </a:bodyPr>
          <a:lstStyle/>
          <a:p>
            <a:r>
              <a:rPr lang="es-MX" sz="2100" b="1" dirty="0">
                <a:solidFill>
                  <a:srgbClr val="0070C0"/>
                </a:solidFill>
              </a:rPr>
              <a:t>O</a:t>
            </a:r>
          </a:p>
        </p:txBody>
      </p:sp>
      <p:sp>
        <p:nvSpPr>
          <p:cNvPr id="30" name="CuadroTexto 29"/>
          <p:cNvSpPr txBox="1"/>
          <p:nvPr/>
        </p:nvSpPr>
        <p:spPr>
          <a:xfrm>
            <a:off x="5915497" y="2268021"/>
            <a:ext cx="265732" cy="415498"/>
          </a:xfrm>
          <a:prstGeom prst="rect">
            <a:avLst/>
          </a:prstGeom>
          <a:noFill/>
        </p:spPr>
        <p:txBody>
          <a:bodyPr wrap="square" rtlCol="0">
            <a:spAutoFit/>
          </a:bodyPr>
          <a:lstStyle/>
          <a:p>
            <a:r>
              <a:rPr lang="es-MX" sz="2100" b="1" dirty="0">
                <a:solidFill>
                  <a:srgbClr val="0070C0"/>
                </a:solidFill>
              </a:rPr>
              <a:t>O</a:t>
            </a:r>
          </a:p>
        </p:txBody>
      </p:sp>
      <p:sp>
        <p:nvSpPr>
          <p:cNvPr id="31" name="Rectángulo redondeado 30"/>
          <p:cNvSpPr/>
          <p:nvPr/>
        </p:nvSpPr>
        <p:spPr>
          <a:xfrm>
            <a:off x="6309112" y="2073415"/>
            <a:ext cx="1365159" cy="763073"/>
          </a:xfrm>
          <a:prstGeom prst="roundRect">
            <a:avLst/>
          </a:prstGeom>
          <a:ln/>
        </p:spPr>
        <p:style>
          <a:lnRef idx="1">
            <a:schemeClr val="accent1"/>
          </a:lnRef>
          <a:fillRef idx="2">
            <a:schemeClr val="accent1"/>
          </a:fillRef>
          <a:effectRef idx="1">
            <a:schemeClr val="accent1"/>
          </a:effectRef>
          <a:fontRef idx="minor">
            <a:schemeClr val="dk1"/>
          </a:fontRef>
        </p:style>
        <p:txBody>
          <a:bodyPr rtlCol="0" anchor="ctr"/>
          <a:lstStyle/>
          <a:p>
            <a:pPr algn="ctr"/>
            <a:r>
              <a:rPr lang="es-MX" sz="1050" b="1" dirty="0">
                <a:solidFill>
                  <a:schemeClr val="tx1"/>
                </a:solidFill>
              </a:rPr>
              <a:t>Documentos probatorios en caso de contar con prelación</a:t>
            </a:r>
            <a:endParaRPr lang="es-MX" sz="1050" dirty="0">
              <a:solidFill>
                <a:schemeClr val="tx1"/>
              </a:solidFill>
            </a:endParaRPr>
          </a:p>
        </p:txBody>
      </p:sp>
    </p:spTree>
    <p:extLst>
      <p:ext uri="{BB962C8B-B14F-4D97-AF65-F5344CB8AC3E}">
        <p14:creationId xmlns:p14="http://schemas.microsoft.com/office/powerpoint/2010/main" val="40799122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1000"/>
                                        <p:tgtEl>
                                          <p:spTgt spid="7"/>
                                        </p:tgtEl>
                                      </p:cBhvr>
                                    </p:animEffect>
                                    <p:anim calcmode="lin" valueType="num">
                                      <p:cBhvr>
                                        <p:cTn id="20" dur="1000" fill="hold"/>
                                        <p:tgtEl>
                                          <p:spTgt spid="7"/>
                                        </p:tgtEl>
                                        <p:attrNameLst>
                                          <p:attrName>ppt_x</p:attrName>
                                        </p:attrNameLst>
                                      </p:cBhvr>
                                      <p:tavLst>
                                        <p:tav tm="0">
                                          <p:val>
                                            <p:strVal val="#ppt_x"/>
                                          </p:val>
                                        </p:tav>
                                        <p:tav tm="100000">
                                          <p:val>
                                            <p:strVal val="#ppt_x"/>
                                          </p:val>
                                        </p:tav>
                                      </p:tavLst>
                                    </p:anim>
                                    <p:anim calcmode="lin" valueType="num">
                                      <p:cBhvr>
                                        <p:cTn id="21"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fade">
                                      <p:cBhvr>
                                        <p:cTn id="26" dur="1000"/>
                                        <p:tgtEl>
                                          <p:spTgt spid="8"/>
                                        </p:tgtEl>
                                      </p:cBhvr>
                                    </p:animEffect>
                                    <p:anim calcmode="lin" valueType="num">
                                      <p:cBhvr>
                                        <p:cTn id="27" dur="1000" fill="hold"/>
                                        <p:tgtEl>
                                          <p:spTgt spid="8"/>
                                        </p:tgtEl>
                                        <p:attrNameLst>
                                          <p:attrName>ppt_x</p:attrName>
                                        </p:attrNameLst>
                                      </p:cBhvr>
                                      <p:tavLst>
                                        <p:tav tm="0">
                                          <p:val>
                                            <p:strVal val="#ppt_x"/>
                                          </p:val>
                                        </p:tav>
                                        <p:tav tm="100000">
                                          <p:val>
                                            <p:strVal val="#ppt_x"/>
                                          </p:val>
                                        </p:tav>
                                      </p:tavLst>
                                    </p:anim>
                                    <p:anim calcmode="lin" valueType="num">
                                      <p:cBhvr>
                                        <p:cTn id="28" dur="1000" fill="hold"/>
                                        <p:tgtEl>
                                          <p:spTgt spid="8"/>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1000"/>
                                        <p:tgtEl>
                                          <p:spTgt spid="9"/>
                                        </p:tgtEl>
                                      </p:cBhvr>
                                    </p:animEffect>
                                    <p:anim calcmode="lin" valueType="num">
                                      <p:cBhvr>
                                        <p:cTn id="32" dur="1000" fill="hold"/>
                                        <p:tgtEl>
                                          <p:spTgt spid="9"/>
                                        </p:tgtEl>
                                        <p:attrNameLst>
                                          <p:attrName>ppt_x</p:attrName>
                                        </p:attrNameLst>
                                      </p:cBhvr>
                                      <p:tavLst>
                                        <p:tav tm="0">
                                          <p:val>
                                            <p:strVal val="#ppt_x"/>
                                          </p:val>
                                        </p:tav>
                                        <p:tav tm="100000">
                                          <p:val>
                                            <p:strVal val="#ppt_x"/>
                                          </p:val>
                                        </p:tav>
                                      </p:tavLst>
                                    </p:anim>
                                    <p:anim calcmode="lin" valueType="num">
                                      <p:cBhvr>
                                        <p:cTn id="33" dur="1000" fill="hold"/>
                                        <p:tgtEl>
                                          <p:spTgt spid="9"/>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30"/>
                                        </p:tgtEl>
                                        <p:attrNameLst>
                                          <p:attrName>style.visibility</p:attrName>
                                        </p:attrNameLst>
                                      </p:cBhvr>
                                      <p:to>
                                        <p:strVal val="visible"/>
                                      </p:to>
                                    </p:set>
                                    <p:animEffect transition="in" filter="fade">
                                      <p:cBhvr>
                                        <p:cTn id="36" dur="1000"/>
                                        <p:tgtEl>
                                          <p:spTgt spid="30"/>
                                        </p:tgtEl>
                                      </p:cBhvr>
                                    </p:animEffect>
                                    <p:anim calcmode="lin" valueType="num">
                                      <p:cBhvr>
                                        <p:cTn id="37" dur="1000" fill="hold"/>
                                        <p:tgtEl>
                                          <p:spTgt spid="30"/>
                                        </p:tgtEl>
                                        <p:attrNameLst>
                                          <p:attrName>ppt_x</p:attrName>
                                        </p:attrNameLst>
                                      </p:cBhvr>
                                      <p:tavLst>
                                        <p:tav tm="0">
                                          <p:val>
                                            <p:strVal val="#ppt_x"/>
                                          </p:val>
                                        </p:tav>
                                        <p:tav tm="100000">
                                          <p:val>
                                            <p:strVal val="#ppt_x"/>
                                          </p:val>
                                        </p:tav>
                                      </p:tavLst>
                                    </p:anim>
                                    <p:anim calcmode="lin" valueType="num">
                                      <p:cBhvr>
                                        <p:cTn id="38" dur="1000" fill="hold"/>
                                        <p:tgtEl>
                                          <p:spTgt spid="30"/>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0"/>
                                  </p:stCondLst>
                                  <p:childTnLst>
                                    <p:set>
                                      <p:cBhvr>
                                        <p:cTn id="40" dur="1" fill="hold">
                                          <p:stCondLst>
                                            <p:cond delay="0"/>
                                          </p:stCondLst>
                                        </p:cTn>
                                        <p:tgtEl>
                                          <p:spTgt spid="31"/>
                                        </p:tgtEl>
                                        <p:attrNameLst>
                                          <p:attrName>style.visibility</p:attrName>
                                        </p:attrNameLst>
                                      </p:cBhvr>
                                      <p:to>
                                        <p:strVal val="visible"/>
                                      </p:to>
                                    </p:set>
                                    <p:animEffect transition="in" filter="fade">
                                      <p:cBhvr>
                                        <p:cTn id="41" dur="1000"/>
                                        <p:tgtEl>
                                          <p:spTgt spid="31"/>
                                        </p:tgtEl>
                                      </p:cBhvr>
                                    </p:animEffect>
                                    <p:anim calcmode="lin" valueType="num">
                                      <p:cBhvr>
                                        <p:cTn id="42" dur="1000" fill="hold"/>
                                        <p:tgtEl>
                                          <p:spTgt spid="31"/>
                                        </p:tgtEl>
                                        <p:attrNameLst>
                                          <p:attrName>ppt_x</p:attrName>
                                        </p:attrNameLst>
                                      </p:cBhvr>
                                      <p:tavLst>
                                        <p:tav tm="0">
                                          <p:val>
                                            <p:strVal val="#ppt_x"/>
                                          </p:val>
                                        </p:tav>
                                        <p:tav tm="100000">
                                          <p:val>
                                            <p:strVal val="#ppt_x"/>
                                          </p:val>
                                        </p:tav>
                                      </p:tavLst>
                                    </p:anim>
                                    <p:anim calcmode="lin" valueType="num">
                                      <p:cBhvr>
                                        <p:cTn id="43"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42" presetClass="entr" presetSubtype="0" fill="hold" grpId="0" nodeType="clickEffect">
                                  <p:stCondLst>
                                    <p:cond delay="0"/>
                                  </p:stCondLst>
                                  <p:childTnLst>
                                    <p:set>
                                      <p:cBhvr>
                                        <p:cTn id="47" dur="1" fill="hold">
                                          <p:stCondLst>
                                            <p:cond delay="0"/>
                                          </p:stCondLst>
                                        </p:cTn>
                                        <p:tgtEl>
                                          <p:spTgt spid="10"/>
                                        </p:tgtEl>
                                        <p:attrNameLst>
                                          <p:attrName>style.visibility</p:attrName>
                                        </p:attrNameLst>
                                      </p:cBhvr>
                                      <p:to>
                                        <p:strVal val="visible"/>
                                      </p:to>
                                    </p:set>
                                    <p:animEffect transition="in" filter="fade">
                                      <p:cBhvr>
                                        <p:cTn id="48" dur="1000"/>
                                        <p:tgtEl>
                                          <p:spTgt spid="10"/>
                                        </p:tgtEl>
                                      </p:cBhvr>
                                    </p:animEffect>
                                    <p:anim calcmode="lin" valueType="num">
                                      <p:cBhvr>
                                        <p:cTn id="49" dur="1000" fill="hold"/>
                                        <p:tgtEl>
                                          <p:spTgt spid="10"/>
                                        </p:tgtEl>
                                        <p:attrNameLst>
                                          <p:attrName>ppt_x</p:attrName>
                                        </p:attrNameLst>
                                      </p:cBhvr>
                                      <p:tavLst>
                                        <p:tav tm="0">
                                          <p:val>
                                            <p:strVal val="#ppt_x"/>
                                          </p:val>
                                        </p:tav>
                                        <p:tav tm="100000">
                                          <p:val>
                                            <p:strVal val="#ppt_x"/>
                                          </p:val>
                                        </p:tav>
                                      </p:tavLst>
                                    </p:anim>
                                    <p:anim calcmode="lin" valueType="num">
                                      <p:cBhvr>
                                        <p:cTn id="50" dur="1000" fill="hold"/>
                                        <p:tgtEl>
                                          <p:spTgt spid="10"/>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0"/>
                                  </p:stCondLst>
                                  <p:childTnLst>
                                    <p:set>
                                      <p:cBhvr>
                                        <p:cTn id="52" dur="1" fill="hold">
                                          <p:stCondLst>
                                            <p:cond delay="0"/>
                                          </p:stCondLst>
                                        </p:cTn>
                                        <p:tgtEl>
                                          <p:spTgt spid="11"/>
                                        </p:tgtEl>
                                        <p:attrNameLst>
                                          <p:attrName>style.visibility</p:attrName>
                                        </p:attrNameLst>
                                      </p:cBhvr>
                                      <p:to>
                                        <p:strVal val="visible"/>
                                      </p:to>
                                    </p:set>
                                    <p:animEffect transition="in" filter="fade">
                                      <p:cBhvr>
                                        <p:cTn id="53" dur="1000"/>
                                        <p:tgtEl>
                                          <p:spTgt spid="11"/>
                                        </p:tgtEl>
                                      </p:cBhvr>
                                    </p:animEffect>
                                    <p:anim calcmode="lin" valueType="num">
                                      <p:cBhvr>
                                        <p:cTn id="54" dur="1000" fill="hold"/>
                                        <p:tgtEl>
                                          <p:spTgt spid="11"/>
                                        </p:tgtEl>
                                        <p:attrNameLst>
                                          <p:attrName>ppt_x</p:attrName>
                                        </p:attrNameLst>
                                      </p:cBhvr>
                                      <p:tavLst>
                                        <p:tav tm="0">
                                          <p:val>
                                            <p:strVal val="#ppt_x"/>
                                          </p:val>
                                        </p:tav>
                                        <p:tav tm="100000">
                                          <p:val>
                                            <p:strVal val="#ppt_x"/>
                                          </p:val>
                                        </p:tav>
                                      </p:tavLst>
                                    </p:anim>
                                    <p:anim calcmode="lin" valueType="num">
                                      <p:cBhvr>
                                        <p:cTn id="55" dur="1000" fill="hold"/>
                                        <p:tgtEl>
                                          <p:spTgt spid="11"/>
                                        </p:tgtEl>
                                        <p:attrNameLst>
                                          <p:attrName>ppt_y</p:attrName>
                                        </p:attrNameLst>
                                      </p:cBhvr>
                                      <p:tavLst>
                                        <p:tav tm="0">
                                          <p:val>
                                            <p:strVal val="#ppt_y+.1"/>
                                          </p:val>
                                        </p:tav>
                                        <p:tav tm="100000">
                                          <p:val>
                                            <p:strVal val="#ppt_y"/>
                                          </p:val>
                                        </p:tav>
                                      </p:tavLst>
                                    </p:anim>
                                  </p:childTnLst>
                                </p:cTn>
                              </p:par>
                              <p:par>
                                <p:cTn id="56" presetID="42" presetClass="entr" presetSubtype="0" fill="hold" grpId="0" nodeType="withEffect">
                                  <p:stCondLst>
                                    <p:cond delay="0"/>
                                  </p:stCondLst>
                                  <p:childTnLst>
                                    <p:set>
                                      <p:cBhvr>
                                        <p:cTn id="57" dur="1" fill="hold">
                                          <p:stCondLst>
                                            <p:cond delay="0"/>
                                          </p:stCondLst>
                                        </p:cTn>
                                        <p:tgtEl>
                                          <p:spTgt spid="14"/>
                                        </p:tgtEl>
                                        <p:attrNameLst>
                                          <p:attrName>style.visibility</p:attrName>
                                        </p:attrNameLst>
                                      </p:cBhvr>
                                      <p:to>
                                        <p:strVal val="visible"/>
                                      </p:to>
                                    </p:set>
                                    <p:animEffect transition="in" filter="fade">
                                      <p:cBhvr>
                                        <p:cTn id="58" dur="1000"/>
                                        <p:tgtEl>
                                          <p:spTgt spid="14"/>
                                        </p:tgtEl>
                                      </p:cBhvr>
                                    </p:animEffect>
                                    <p:anim calcmode="lin" valueType="num">
                                      <p:cBhvr>
                                        <p:cTn id="59" dur="1000" fill="hold"/>
                                        <p:tgtEl>
                                          <p:spTgt spid="14"/>
                                        </p:tgtEl>
                                        <p:attrNameLst>
                                          <p:attrName>ppt_x</p:attrName>
                                        </p:attrNameLst>
                                      </p:cBhvr>
                                      <p:tavLst>
                                        <p:tav tm="0">
                                          <p:val>
                                            <p:strVal val="#ppt_x"/>
                                          </p:val>
                                        </p:tav>
                                        <p:tav tm="100000">
                                          <p:val>
                                            <p:strVal val="#ppt_x"/>
                                          </p:val>
                                        </p:tav>
                                      </p:tavLst>
                                    </p:anim>
                                    <p:anim calcmode="lin" valueType="num">
                                      <p:cBhvr>
                                        <p:cTn id="60" dur="1000" fill="hold"/>
                                        <p:tgtEl>
                                          <p:spTgt spid="14"/>
                                        </p:tgtEl>
                                        <p:attrNameLst>
                                          <p:attrName>ppt_y</p:attrName>
                                        </p:attrNameLst>
                                      </p:cBhvr>
                                      <p:tavLst>
                                        <p:tav tm="0">
                                          <p:val>
                                            <p:strVal val="#ppt_y+.1"/>
                                          </p:val>
                                        </p:tav>
                                        <p:tav tm="100000">
                                          <p:val>
                                            <p:strVal val="#ppt_y"/>
                                          </p:val>
                                        </p:tav>
                                      </p:tavLst>
                                    </p:anim>
                                  </p:childTnLst>
                                </p:cTn>
                              </p:par>
                              <p:par>
                                <p:cTn id="61" presetID="42" presetClass="entr" presetSubtype="0" fill="hold" grpId="0" nodeType="withEffect">
                                  <p:stCondLst>
                                    <p:cond delay="0"/>
                                  </p:stCondLst>
                                  <p:childTnLst>
                                    <p:set>
                                      <p:cBhvr>
                                        <p:cTn id="62" dur="1" fill="hold">
                                          <p:stCondLst>
                                            <p:cond delay="0"/>
                                          </p:stCondLst>
                                        </p:cTn>
                                        <p:tgtEl>
                                          <p:spTgt spid="13"/>
                                        </p:tgtEl>
                                        <p:attrNameLst>
                                          <p:attrName>style.visibility</p:attrName>
                                        </p:attrNameLst>
                                      </p:cBhvr>
                                      <p:to>
                                        <p:strVal val="visible"/>
                                      </p:to>
                                    </p:set>
                                    <p:animEffect transition="in" filter="fade">
                                      <p:cBhvr>
                                        <p:cTn id="63" dur="1000"/>
                                        <p:tgtEl>
                                          <p:spTgt spid="13"/>
                                        </p:tgtEl>
                                      </p:cBhvr>
                                    </p:animEffect>
                                    <p:anim calcmode="lin" valueType="num">
                                      <p:cBhvr>
                                        <p:cTn id="64" dur="1000" fill="hold"/>
                                        <p:tgtEl>
                                          <p:spTgt spid="13"/>
                                        </p:tgtEl>
                                        <p:attrNameLst>
                                          <p:attrName>ppt_x</p:attrName>
                                        </p:attrNameLst>
                                      </p:cBhvr>
                                      <p:tavLst>
                                        <p:tav tm="0">
                                          <p:val>
                                            <p:strVal val="#ppt_x"/>
                                          </p:val>
                                        </p:tav>
                                        <p:tav tm="100000">
                                          <p:val>
                                            <p:strVal val="#ppt_x"/>
                                          </p:val>
                                        </p:tav>
                                      </p:tavLst>
                                    </p:anim>
                                    <p:anim calcmode="lin" valueType="num">
                                      <p:cBhvr>
                                        <p:cTn id="65"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42" presetClass="entr" presetSubtype="0" fill="hold" grpId="0" nodeType="clickEffect">
                                  <p:stCondLst>
                                    <p:cond delay="0"/>
                                  </p:stCondLst>
                                  <p:childTnLst>
                                    <p:set>
                                      <p:cBhvr>
                                        <p:cTn id="69" dur="1" fill="hold">
                                          <p:stCondLst>
                                            <p:cond delay="0"/>
                                          </p:stCondLst>
                                        </p:cTn>
                                        <p:tgtEl>
                                          <p:spTgt spid="15"/>
                                        </p:tgtEl>
                                        <p:attrNameLst>
                                          <p:attrName>style.visibility</p:attrName>
                                        </p:attrNameLst>
                                      </p:cBhvr>
                                      <p:to>
                                        <p:strVal val="visible"/>
                                      </p:to>
                                    </p:set>
                                    <p:animEffect transition="in" filter="fade">
                                      <p:cBhvr>
                                        <p:cTn id="70" dur="1000"/>
                                        <p:tgtEl>
                                          <p:spTgt spid="15"/>
                                        </p:tgtEl>
                                      </p:cBhvr>
                                    </p:animEffect>
                                    <p:anim calcmode="lin" valueType="num">
                                      <p:cBhvr>
                                        <p:cTn id="71" dur="1000" fill="hold"/>
                                        <p:tgtEl>
                                          <p:spTgt spid="15"/>
                                        </p:tgtEl>
                                        <p:attrNameLst>
                                          <p:attrName>ppt_x</p:attrName>
                                        </p:attrNameLst>
                                      </p:cBhvr>
                                      <p:tavLst>
                                        <p:tav tm="0">
                                          <p:val>
                                            <p:strVal val="#ppt_x"/>
                                          </p:val>
                                        </p:tav>
                                        <p:tav tm="100000">
                                          <p:val>
                                            <p:strVal val="#ppt_x"/>
                                          </p:val>
                                        </p:tav>
                                      </p:tavLst>
                                    </p:anim>
                                    <p:anim calcmode="lin" valueType="num">
                                      <p:cBhvr>
                                        <p:cTn id="72" dur="1000" fill="hold"/>
                                        <p:tgtEl>
                                          <p:spTgt spid="15"/>
                                        </p:tgtEl>
                                        <p:attrNameLst>
                                          <p:attrName>ppt_y</p:attrName>
                                        </p:attrNameLst>
                                      </p:cBhvr>
                                      <p:tavLst>
                                        <p:tav tm="0">
                                          <p:val>
                                            <p:strVal val="#ppt_y+.1"/>
                                          </p:val>
                                        </p:tav>
                                        <p:tav tm="100000">
                                          <p:val>
                                            <p:strVal val="#ppt_y"/>
                                          </p:val>
                                        </p:tav>
                                      </p:tavLst>
                                    </p:anim>
                                  </p:childTnLst>
                                </p:cTn>
                              </p:par>
                              <p:par>
                                <p:cTn id="73" presetID="42" presetClass="entr" presetSubtype="0" fill="hold" grpId="0" nodeType="withEffect">
                                  <p:stCondLst>
                                    <p:cond delay="0"/>
                                  </p:stCondLst>
                                  <p:childTnLst>
                                    <p:set>
                                      <p:cBhvr>
                                        <p:cTn id="74" dur="1" fill="hold">
                                          <p:stCondLst>
                                            <p:cond delay="0"/>
                                          </p:stCondLst>
                                        </p:cTn>
                                        <p:tgtEl>
                                          <p:spTgt spid="16"/>
                                        </p:tgtEl>
                                        <p:attrNameLst>
                                          <p:attrName>style.visibility</p:attrName>
                                        </p:attrNameLst>
                                      </p:cBhvr>
                                      <p:to>
                                        <p:strVal val="visible"/>
                                      </p:to>
                                    </p:set>
                                    <p:animEffect transition="in" filter="fade">
                                      <p:cBhvr>
                                        <p:cTn id="75" dur="1000"/>
                                        <p:tgtEl>
                                          <p:spTgt spid="16"/>
                                        </p:tgtEl>
                                      </p:cBhvr>
                                    </p:animEffect>
                                    <p:anim calcmode="lin" valueType="num">
                                      <p:cBhvr>
                                        <p:cTn id="76" dur="1000" fill="hold"/>
                                        <p:tgtEl>
                                          <p:spTgt spid="16"/>
                                        </p:tgtEl>
                                        <p:attrNameLst>
                                          <p:attrName>ppt_x</p:attrName>
                                        </p:attrNameLst>
                                      </p:cBhvr>
                                      <p:tavLst>
                                        <p:tav tm="0">
                                          <p:val>
                                            <p:strVal val="#ppt_x"/>
                                          </p:val>
                                        </p:tav>
                                        <p:tav tm="100000">
                                          <p:val>
                                            <p:strVal val="#ppt_x"/>
                                          </p:val>
                                        </p:tav>
                                      </p:tavLst>
                                    </p:anim>
                                    <p:anim calcmode="lin" valueType="num">
                                      <p:cBhvr>
                                        <p:cTn id="77" dur="1000" fill="hold"/>
                                        <p:tgtEl>
                                          <p:spTgt spid="16"/>
                                        </p:tgtEl>
                                        <p:attrNameLst>
                                          <p:attrName>ppt_y</p:attrName>
                                        </p:attrNameLst>
                                      </p:cBhvr>
                                      <p:tavLst>
                                        <p:tav tm="0">
                                          <p:val>
                                            <p:strVal val="#ppt_y+.1"/>
                                          </p:val>
                                        </p:tav>
                                        <p:tav tm="100000">
                                          <p:val>
                                            <p:strVal val="#ppt_y"/>
                                          </p:val>
                                        </p:tav>
                                      </p:tavLst>
                                    </p:anim>
                                  </p:childTnLst>
                                </p:cTn>
                              </p:par>
                              <p:par>
                                <p:cTn id="78" presetID="42" presetClass="entr" presetSubtype="0" fill="hold" grpId="0" nodeType="withEffect">
                                  <p:stCondLst>
                                    <p:cond delay="0"/>
                                  </p:stCondLst>
                                  <p:childTnLst>
                                    <p:set>
                                      <p:cBhvr>
                                        <p:cTn id="79" dur="1" fill="hold">
                                          <p:stCondLst>
                                            <p:cond delay="0"/>
                                          </p:stCondLst>
                                        </p:cTn>
                                        <p:tgtEl>
                                          <p:spTgt spid="28"/>
                                        </p:tgtEl>
                                        <p:attrNameLst>
                                          <p:attrName>style.visibility</p:attrName>
                                        </p:attrNameLst>
                                      </p:cBhvr>
                                      <p:to>
                                        <p:strVal val="visible"/>
                                      </p:to>
                                    </p:set>
                                    <p:animEffect transition="in" filter="fade">
                                      <p:cBhvr>
                                        <p:cTn id="80" dur="1000"/>
                                        <p:tgtEl>
                                          <p:spTgt spid="28"/>
                                        </p:tgtEl>
                                      </p:cBhvr>
                                    </p:animEffect>
                                    <p:anim calcmode="lin" valueType="num">
                                      <p:cBhvr>
                                        <p:cTn id="81" dur="1000" fill="hold"/>
                                        <p:tgtEl>
                                          <p:spTgt spid="28"/>
                                        </p:tgtEl>
                                        <p:attrNameLst>
                                          <p:attrName>ppt_x</p:attrName>
                                        </p:attrNameLst>
                                      </p:cBhvr>
                                      <p:tavLst>
                                        <p:tav tm="0">
                                          <p:val>
                                            <p:strVal val="#ppt_x"/>
                                          </p:val>
                                        </p:tav>
                                        <p:tav tm="100000">
                                          <p:val>
                                            <p:strVal val="#ppt_x"/>
                                          </p:val>
                                        </p:tav>
                                      </p:tavLst>
                                    </p:anim>
                                    <p:anim calcmode="lin" valueType="num">
                                      <p:cBhvr>
                                        <p:cTn id="82" dur="1000" fill="hold"/>
                                        <p:tgtEl>
                                          <p:spTgt spid="28"/>
                                        </p:tgtEl>
                                        <p:attrNameLst>
                                          <p:attrName>ppt_y</p:attrName>
                                        </p:attrNameLst>
                                      </p:cBhvr>
                                      <p:tavLst>
                                        <p:tav tm="0">
                                          <p:val>
                                            <p:strVal val="#ppt_y+.1"/>
                                          </p:val>
                                        </p:tav>
                                        <p:tav tm="100000">
                                          <p:val>
                                            <p:strVal val="#ppt_y"/>
                                          </p:val>
                                        </p:tav>
                                      </p:tavLst>
                                    </p:anim>
                                  </p:childTnLst>
                                </p:cTn>
                              </p:par>
                              <p:par>
                                <p:cTn id="83" presetID="42" presetClass="entr" presetSubtype="0" fill="hold" grpId="0" nodeType="withEffect">
                                  <p:stCondLst>
                                    <p:cond delay="0"/>
                                  </p:stCondLst>
                                  <p:childTnLst>
                                    <p:set>
                                      <p:cBhvr>
                                        <p:cTn id="84" dur="1" fill="hold">
                                          <p:stCondLst>
                                            <p:cond delay="0"/>
                                          </p:stCondLst>
                                        </p:cTn>
                                        <p:tgtEl>
                                          <p:spTgt spid="27"/>
                                        </p:tgtEl>
                                        <p:attrNameLst>
                                          <p:attrName>style.visibility</p:attrName>
                                        </p:attrNameLst>
                                      </p:cBhvr>
                                      <p:to>
                                        <p:strVal val="visible"/>
                                      </p:to>
                                    </p:set>
                                    <p:animEffect transition="in" filter="fade">
                                      <p:cBhvr>
                                        <p:cTn id="85" dur="1000"/>
                                        <p:tgtEl>
                                          <p:spTgt spid="27"/>
                                        </p:tgtEl>
                                      </p:cBhvr>
                                    </p:animEffect>
                                    <p:anim calcmode="lin" valueType="num">
                                      <p:cBhvr>
                                        <p:cTn id="86" dur="1000" fill="hold"/>
                                        <p:tgtEl>
                                          <p:spTgt spid="27"/>
                                        </p:tgtEl>
                                        <p:attrNameLst>
                                          <p:attrName>ppt_x</p:attrName>
                                        </p:attrNameLst>
                                      </p:cBhvr>
                                      <p:tavLst>
                                        <p:tav tm="0">
                                          <p:val>
                                            <p:strVal val="#ppt_x"/>
                                          </p:val>
                                        </p:tav>
                                        <p:tav tm="100000">
                                          <p:val>
                                            <p:strVal val="#ppt_x"/>
                                          </p:val>
                                        </p:tav>
                                      </p:tavLst>
                                    </p:anim>
                                    <p:anim calcmode="lin" valueType="num">
                                      <p:cBhvr>
                                        <p:cTn id="87"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par>
                    <p:cTn id="88" fill="hold">
                      <p:stCondLst>
                        <p:cond delay="indefinite"/>
                      </p:stCondLst>
                      <p:childTnLst>
                        <p:par>
                          <p:cTn id="89" fill="hold">
                            <p:stCondLst>
                              <p:cond delay="0"/>
                            </p:stCondLst>
                            <p:childTnLst>
                              <p:par>
                                <p:cTn id="90" presetID="42" presetClass="entr" presetSubtype="0" fill="hold" grpId="0" nodeType="clickEffect">
                                  <p:stCondLst>
                                    <p:cond delay="0"/>
                                  </p:stCondLst>
                                  <p:childTnLst>
                                    <p:set>
                                      <p:cBhvr>
                                        <p:cTn id="91" dur="1" fill="hold">
                                          <p:stCondLst>
                                            <p:cond delay="0"/>
                                          </p:stCondLst>
                                        </p:cTn>
                                        <p:tgtEl>
                                          <p:spTgt spid="18"/>
                                        </p:tgtEl>
                                        <p:attrNameLst>
                                          <p:attrName>style.visibility</p:attrName>
                                        </p:attrNameLst>
                                      </p:cBhvr>
                                      <p:to>
                                        <p:strVal val="visible"/>
                                      </p:to>
                                    </p:set>
                                    <p:animEffect transition="in" filter="fade">
                                      <p:cBhvr>
                                        <p:cTn id="92" dur="1000"/>
                                        <p:tgtEl>
                                          <p:spTgt spid="18"/>
                                        </p:tgtEl>
                                      </p:cBhvr>
                                    </p:animEffect>
                                    <p:anim calcmode="lin" valueType="num">
                                      <p:cBhvr>
                                        <p:cTn id="93" dur="1000" fill="hold"/>
                                        <p:tgtEl>
                                          <p:spTgt spid="18"/>
                                        </p:tgtEl>
                                        <p:attrNameLst>
                                          <p:attrName>ppt_x</p:attrName>
                                        </p:attrNameLst>
                                      </p:cBhvr>
                                      <p:tavLst>
                                        <p:tav tm="0">
                                          <p:val>
                                            <p:strVal val="#ppt_x"/>
                                          </p:val>
                                        </p:tav>
                                        <p:tav tm="100000">
                                          <p:val>
                                            <p:strVal val="#ppt_x"/>
                                          </p:val>
                                        </p:tav>
                                      </p:tavLst>
                                    </p:anim>
                                    <p:anim calcmode="lin" valueType="num">
                                      <p:cBhvr>
                                        <p:cTn id="94" dur="1000" fill="hold"/>
                                        <p:tgtEl>
                                          <p:spTgt spid="18"/>
                                        </p:tgtEl>
                                        <p:attrNameLst>
                                          <p:attrName>ppt_y</p:attrName>
                                        </p:attrNameLst>
                                      </p:cBhvr>
                                      <p:tavLst>
                                        <p:tav tm="0">
                                          <p:val>
                                            <p:strVal val="#ppt_y+.1"/>
                                          </p:val>
                                        </p:tav>
                                        <p:tav tm="100000">
                                          <p:val>
                                            <p:strVal val="#ppt_y"/>
                                          </p:val>
                                        </p:tav>
                                      </p:tavLst>
                                    </p:anim>
                                  </p:childTnLst>
                                </p:cTn>
                              </p:par>
                              <p:par>
                                <p:cTn id="95" presetID="42" presetClass="entr" presetSubtype="0" fill="hold" grpId="0" nodeType="withEffect">
                                  <p:stCondLst>
                                    <p:cond delay="0"/>
                                  </p:stCondLst>
                                  <p:childTnLst>
                                    <p:set>
                                      <p:cBhvr>
                                        <p:cTn id="96" dur="1" fill="hold">
                                          <p:stCondLst>
                                            <p:cond delay="0"/>
                                          </p:stCondLst>
                                        </p:cTn>
                                        <p:tgtEl>
                                          <p:spTgt spid="17"/>
                                        </p:tgtEl>
                                        <p:attrNameLst>
                                          <p:attrName>style.visibility</p:attrName>
                                        </p:attrNameLst>
                                      </p:cBhvr>
                                      <p:to>
                                        <p:strVal val="visible"/>
                                      </p:to>
                                    </p:set>
                                    <p:animEffect transition="in" filter="fade">
                                      <p:cBhvr>
                                        <p:cTn id="97" dur="1000"/>
                                        <p:tgtEl>
                                          <p:spTgt spid="17"/>
                                        </p:tgtEl>
                                      </p:cBhvr>
                                    </p:animEffect>
                                    <p:anim calcmode="lin" valueType="num">
                                      <p:cBhvr>
                                        <p:cTn id="98" dur="1000" fill="hold"/>
                                        <p:tgtEl>
                                          <p:spTgt spid="17"/>
                                        </p:tgtEl>
                                        <p:attrNameLst>
                                          <p:attrName>ppt_x</p:attrName>
                                        </p:attrNameLst>
                                      </p:cBhvr>
                                      <p:tavLst>
                                        <p:tav tm="0">
                                          <p:val>
                                            <p:strVal val="#ppt_x"/>
                                          </p:val>
                                        </p:tav>
                                        <p:tav tm="100000">
                                          <p:val>
                                            <p:strVal val="#ppt_x"/>
                                          </p:val>
                                        </p:tav>
                                      </p:tavLst>
                                    </p:anim>
                                    <p:anim calcmode="lin" valueType="num">
                                      <p:cBhvr>
                                        <p:cTn id="99"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100" fill="hold">
                      <p:stCondLst>
                        <p:cond delay="indefinite"/>
                      </p:stCondLst>
                      <p:childTnLst>
                        <p:par>
                          <p:cTn id="101" fill="hold">
                            <p:stCondLst>
                              <p:cond delay="0"/>
                            </p:stCondLst>
                            <p:childTnLst>
                              <p:par>
                                <p:cTn id="102" presetID="42" presetClass="entr" presetSubtype="0" fill="hold" grpId="0" nodeType="clickEffect">
                                  <p:stCondLst>
                                    <p:cond delay="0"/>
                                  </p:stCondLst>
                                  <p:childTnLst>
                                    <p:set>
                                      <p:cBhvr>
                                        <p:cTn id="103" dur="1" fill="hold">
                                          <p:stCondLst>
                                            <p:cond delay="0"/>
                                          </p:stCondLst>
                                        </p:cTn>
                                        <p:tgtEl>
                                          <p:spTgt spid="19"/>
                                        </p:tgtEl>
                                        <p:attrNameLst>
                                          <p:attrName>style.visibility</p:attrName>
                                        </p:attrNameLst>
                                      </p:cBhvr>
                                      <p:to>
                                        <p:strVal val="visible"/>
                                      </p:to>
                                    </p:set>
                                    <p:animEffect transition="in" filter="fade">
                                      <p:cBhvr>
                                        <p:cTn id="104" dur="1000"/>
                                        <p:tgtEl>
                                          <p:spTgt spid="19"/>
                                        </p:tgtEl>
                                      </p:cBhvr>
                                    </p:animEffect>
                                    <p:anim calcmode="lin" valueType="num">
                                      <p:cBhvr>
                                        <p:cTn id="105" dur="1000" fill="hold"/>
                                        <p:tgtEl>
                                          <p:spTgt spid="19"/>
                                        </p:tgtEl>
                                        <p:attrNameLst>
                                          <p:attrName>ppt_x</p:attrName>
                                        </p:attrNameLst>
                                      </p:cBhvr>
                                      <p:tavLst>
                                        <p:tav tm="0">
                                          <p:val>
                                            <p:strVal val="#ppt_x"/>
                                          </p:val>
                                        </p:tav>
                                        <p:tav tm="100000">
                                          <p:val>
                                            <p:strVal val="#ppt_x"/>
                                          </p:val>
                                        </p:tav>
                                      </p:tavLst>
                                    </p:anim>
                                    <p:anim calcmode="lin" valueType="num">
                                      <p:cBhvr>
                                        <p:cTn id="106" dur="1000" fill="hold"/>
                                        <p:tgtEl>
                                          <p:spTgt spid="19"/>
                                        </p:tgtEl>
                                        <p:attrNameLst>
                                          <p:attrName>ppt_y</p:attrName>
                                        </p:attrNameLst>
                                      </p:cBhvr>
                                      <p:tavLst>
                                        <p:tav tm="0">
                                          <p:val>
                                            <p:strVal val="#ppt_y+.1"/>
                                          </p:val>
                                        </p:tav>
                                        <p:tav tm="100000">
                                          <p:val>
                                            <p:strVal val="#ppt_y"/>
                                          </p:val>
                                        </p:tav>
                                      </p:tavLst>
                                    </p:anim>
                                  </p:childTnLst>
                                </p:cTn>
                              </p:par>
                              <p:par>
                                <p:cTn id="107" presetID="42" presetClass="entr" presetSubtype="0" fill="hold" grpId="0" nodeType="withEffect">
                                  <p:stCondLst>
                                    <p:cond delay="0"/>
                                  </p:stCondLst>
                                  <p:childTnLst>
                                    <p:set>
                                      <p:cBhvr>
                                        <p:cTn id="108" dur="1" fill="hold">
                                          <p:stCondLst>
                                            <p:cond delay="0"/>
                                          </p:stCondLst>
                                        </p:cTn>
                                        <p:tgtEl>
                                          <p:spTgt spid="20"/>
                                        </p:tgtEl>
                                        <p:attrNameLst>
                                          <p:attrName>style.visibility</p:attrName>
                                        </p:attrNameLst>
                                      </p:cBhvr>
                                      <p:to>
                                        <p:strVal val="visible"/>
                                      </p:to>
                                    </p:set>
                                    <p:animEffect transition="in" filter="fade">
                                      <p:cBhvr>
                                        <p:cTn id="109" dur="1000"/>
                                        <p:tgtEl>
                                          <p:spTgt spid="20"/>
                                        </p:tgtEl>
                                      </p:cBhvr>
                                    </p:animEffect>
                                    <p:anim calcmode="lin" valueType="num">
                                      <p:cBhvr>
                                        <p:cTn id="110" dur="1000" fill="hold"/>
                                        <p:tgtEl>
                                          <p:spTgt spid="20"/>
                                        </p:tgtEl>
                                        <p:attrNameLst>
                                          <p:attrName>ppt_x</p:attrName>
                                        </p:attrNameLst>
                                      </p:cBhvr>
                                      <p:tavLst>
                                        <p:tav tm="0">
                                          <p:val>
                                            <p:strVal val="#ppt_x"/>
                                          </p:val>
                                        </p:tav>
                                        <p:tav tm="100000">
                                          <p:val>
                                            <p:strVal val="#ppt_x"/>
                                          </p:val>
                                        </p:tav>
                                      </p:tavLst>
                                    </p:anim>
                                    <p:anim calcmode="lin" valueType="num">
                                      <p:cBhvr>
                                        <p:cTn id="111" dur="1000" fill="hold"/>
                                        <p:tgtEl>
                                          <p:spTgt spid="20"/>
                                        </p:tgtEl>
                                        <p:attrNameLst>
                                          <p:attrName>ppt_y</p:attrName>
                                        </p:attrNameLst>
                                      </p:cBhvr>
                                      <p:tavLst>
                                        <p:tav tm="0">
                                          <p:val>
                                            <p:strVal val="#ppt_y+.1"/>
                                          </p:val>
                                        </p:tav>
                                        <p:tav tm="100000">
                                          <p:val>
                                            <p:strVal val="#ppt_y"/>
                                          </p:val>
                                        </p:tav>
                                      </p:tavLst>
                                    </p:anim>
                                  </p:childTnLst>
                                </p:cTn>
                              </p:par>
                              <p:par>
                                <p:cTn id="112" presetID="42" presetClass="entr" presetSubtype="0" fill="hold" grpId="0" nodeType="withEffect">
                                  <p:stCondLst>
                                    <p:cond delay="0"/>
                                  </p:stCondLst>
                                  <p:childTnLst>
                                    <p:set>
                                      <p:cBhvr>
                                        <p:cTn id="113" dur="1" fill="hold">
                                          <p:stCondLst>
                                            <p:cond delay="0"/>
                                          </p:stCondLst>
                                        </p:cTn>
                                        <p:tgtEl>
                                          <p:spTgt spid="21"/>
                                        </p:tgtEl>
                                        <p:attrNameLst>
                                          <p:attrName>style.visibility</p:attrName>
                                        </p:attrNameLst>
                                      </p:cBhvr>
                                      <p:to>
                                        <p:strVal val="visible"/>
                                      </p:to>
                                    </p:set>
                                    <p:animEffect transition="in" filter="fade">
                                      <p:cBhvr>
                                        <p:cTn id="114" dur="1000"/>
                                        <p:tgtEl>
                                          <p:spTgt spid="21"/>
                                        </p:tgtEl>
                                      </p:cBhvr>
                                    </p:animEffect>
                                    <p:anim calcmode="lin" valueType="num">
                                      <p:cBhvr>
                                        <p:cTn id="115" dur="1000" fill="hold"/>
                                        <p:tgtEl>
                                          <p:spTgt spid="21"/>
                                        </p:tgtEl>
                                        <p:attrNameLst>
                                          <p:attrName>ppt_x</p:attrName>
                                        </p:attrNameLst>
                                      </p:cBhvr>
                                      <p:tavLst>
                                        <p:tav tm="0">
                                          <p:val>
                                            <p:strVal val="#ppt_x"/>
                                          </p:val>
                                        </p:tav>
                                        <p:tav tm="100000">
                                          <p:val>
                                            <p:strVal val="#ppt_x"/>
                                          </p:val>
                                        </p:tav>
                                      </p:tavLst>
                                    </p:anim>
                                    <p:anim calcmode="lin" valueType="num">
                                      <p:cBhvr>
                                        <p:cTn id="116" dur="1000" fill="hold"/>
                                        <p:tgtEl>
                                          <p:spTgt spid="21"/>
                                        </p:tgtEl>
                                        <p:attrNameLst>
                                          <p:attrName>ppt_y</p:attrName>
                                        </p:attrNameLst>
                                      </p:cBhvr>
                                      <p:tavLst>
                                        <p:tav tm="0">
                                          <p:val>
                                            <p:strVal val="#ppt_y+.1"/>
                                          </p:val>
                                        </p:tav>
                                        <p:tav tm="100000">
                                          <p:val>
                                            <p:strVal val="#ppt_y"/>
                                          </p:val>
                                        </p:tav>
                                      </p:tavLst>
                                    </p:anim>
                                  </p:childTnLst>
                                </p:cTn>
                              </p:par>
                              <p:par>
                                <p:cTn id="117" presetID="42" presetClass="entr" presetSubtype="0" fill="hold" grpId="0" nodeType="withEffect">
                                  <p:stCondLst>
                                    <p:cond delay="0"/>
                                  </p:stCondLst>
                                  <p:childTnLst>
                                    <p:set>
                                      <p:cBhvr>
                                        <p:cTn id="118" dur="1" fill="hold">
                                          <p:stCondLst>
                                            <p:cond delay="0"/>
                                          </p:stCondLst>
                                        </p:cTn>
                                        <p:tgtEl>
                                          <p:spTgt spid="22"/>
                                        </p:tgtEl>
                                        <p:attrNameLst>
                                          <p:attrName>style.visibility</p:attrName>
                                        </p:attrNameLst>
                                      </p:cBhvr>
                                      <p:to>
                                        <p:strVal val="visible"/>
                                      </p:to>
                                    </p:set>
                                    <p:animEffect transition="in" filter="fade">
                                      <p:cBhvr>
                                        <p:cTn id="119" dur="1000"/>
                                        <p:tgtEl>
                                          <p:spTgt spid="22"/>
                                        </p:tgtEl>
                                      </p:cBhvr>
                                    </p:animEffect>
                                    <p:anim calcmode="lin" valueType="num">
                                      <p:cBhvr>
                                        <p:cTn id="120" dur="1000" fill="hold"/>
                                        <p:tgtEl>
                                          <p:spTgt spid="22"/>
                                        </p:tgtEl>
                                        <p:attrNameLst>
                                          <p:attrName>ppt_x</p:attrName>
                                        </p:attrNameLst>
                                      </p:cBhvr>
                                      <p:tavLst>
                                        <p:tav tm="0">
                                          <p:val>
                                            <p:strVal val="#ppt_x"/>
                                          </p:val>
                                        </p:tav>
                                        <p:tav tm="100000">
                                          <p:val>
                                            <p:strVal val="#ppt_x"/>
                                          </p:val>
                                        </p:tav>
                                      </p:tavLst>
                                    </p:anim>
                                    <p:anim calcmode="lin" valueType="num">
                                      <p:cBhvr>
                                        <p:cTn id="121"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122" fill="hold">
                      <p:stCondLst>
                        <p:cond delay="indefinite"/>
                      </p:stCondLst>
                      <p:childTnLst>
                        <p:par>
                          <p:cTn id="123" fill="hold">
                            <p:stCondLst>
                              <p:cond delay="0"/>
                            </p:stCondLst>
                            <p:childTnLst>
                              <p:par>
                                <p:cTn id="124" presetID="42" presetClass="entr" presetSubtype="0" fill="hold" grpId="0" nodeType="clickEffect">
                                  <p:stCondLst>
                                    <p:cond delay="0"/>
                                  </p:stCondLst>
                                  <p:childTnLst>
                                    <p:set>
                                      <p:cBhvr>
                                        <p:cTn id="125" dur="1" fill="hold">
                                          <p:stCondLst>
                                            <p:cond delay="0"/>
                                          </p:stCondLst>
                                        </p:cTn>
                                        <p:tgtEl>
                                          <p:spTgt spid="23"/>
                                        </p:tgtEl>
                                        <p:attrNameLst>
                                          <p:attrName>style.visibility</p:attrName>
                                        </p:attrNameLst>
                                      </p:cBhvr>
                                      <p:to>
                                        <p:strVal val="visible"/>
                                      </p:to>
                                    </p:set>
                                    <p:animEffect transition="in" filter="fade">
                                      <p:cBhvr>
                                        <p:cTn id="126" dur="1000"/>
                                        <p:tgtEl>
                                          <p:spTgt spid="23"/>
                                        </p:tgtEl>
                                      </p:cBhvr>
                                    </p:animEffect>
                                    <p:anim calcmode="lin" valueType="num">
                                      <p:cBhvr>
                                        <p:cTn id="127" dur="1000" fill="hold"/>
                                        <p:tgtEl>
                                          <p:spTgt spid="23"/>
                                        </p:tgtEl>
                                        <p:attrNameLst>
                                          <p:attrName>ppt_x</p:attrName>
                                        </p:attrNameLst>
                                      </p:cBhvr>
                                      <p:tavLst>
                                        <p:tav tm="0">
                                          <p:val>
                                            <p:strVal val="#ppt_x"/>
                                          </p:val>
                                        </p:tav>
                                        <p:tav tm="100000">
                                          <p:val>
                                            <p:strVal val="#ppt_x"/>
                                          </p:val>
                                        </p:tav>
                                      </p:tavLst>
                                    </p:anim>
                                    <p:anim calcmode="lin" valueType="num">
                                      <p:cBhvr>
                                        <p:cTn id="128" dur="1000" fill="hold"/>
                                        <p:tgtEl>
                                          <p:spTgt spid="23"/>
                                        </p:tgtEl>
                                        <p:attrNameLst>
                                          <p:attrName>ppt_y</p:attrName>
                                        </p:attrNameLst>
                                      </p:cBhvr>
                                      <p:tavLst>
                                        <p:tav tm="0">
                                          <p:val>
                                            <p:strVal val="#ppt_y+.1"/>
                                          </p:val>
                                        </p:tav>
                                        <p:tav tm="100000">
                                          <p:val>
                                            <p:strVal val="#ppt_y"/>
                                          </p:val>
                                        </p:tav>
                                      </p:tavLst>
                                    </p:anim>
                                  </p:childTnLst>
                                </p:cTn>
                              </p:par>
                              <p:par>
                                <p:cTn id="129" presetID="42" presetClass="entr" presetSubtype="0" fill="hold" grpId="0" nodeType="withEffect">
                                  <p:stCondLst>
                                    <p:cond delay="0"/>
                                  </p:stCondLst>
                                  <p:childTnLst>
                                    <p:set>
                                      <p:cBhvr>
                                        <p:cTn id="130" dur="1" fill="hold">
                                          <p:stCondLst>
                                            <p:cond delay="0"/>
                                          </p:stCondLst>
                                        </p:cTn>
                                        <p:tgtEl>
                                          <p:spTgt spid="24"/>
                                        </p:tgtEl>
                                        <p:attrNameLst>
                                          <p:attrName>style.visibility</p:attrName>
                                        </p:attrNameLst>
                                      </p:cBhvr>
                                      <p:to>
                                        <p:strVal val="visible"/>
                                      </p:to>
                                    </p:set>
                                    <p:animEffect transition="in" filter="fade">
                                      <p:cBhvr>
                                        <p:cTn id="131" dur="1000"/>
                                        <p:tgtEl>
                                          <p:spTgt spid="24"/>
                                        </p:tgtEl>
                                      </p:cBhvr>
                                    </p:animEffect>
                                    <p:anim calcmode="lin" valueType="num">
                                      <p:cBhvr>
                                        <p:cTn id="132" dur="1000" fill="hold"/>
                                        <p:tgtEl>
                                          <p:spTgt spid="24"/>
                                        </p:tgtEl>
                                        <p:attrNameLst>
                                          <p:attrName>ppt_x</p:attrName>
                                        </p:attrNameLst>
                                      </p:cBhvr>
                                      <p:tavLst>
                                        <p:tav tm="0">
                                          <p:val>
                                            <p:strVal val="#ppt_x"/>
                                          </p:val>
                                        </p:tav>
                                        <p:tav tm="100000">
                                          <p:val>
                                            <p:strVal val="#ppt_x"/>
                                          </p:val>
                                        </p:tav>
                                      </p:tavLst>
                                    </p:anim>
                                    <p:anim calcmode="lin" valueType="num">
                                      <p:cBhvr>
                                        <p:cTn id="133"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134" fill="hold">
                      <p:stCondLst>
                        <p:cond delay="indefinite"/>
                      </p:stCondLst>
                      <p:childTnLst>
                        <p:par>
                          <p:cTn id="135" fill="hold">
                            <p:stCondLst>
                              <p:cond delay="0"/>
                            </p:stCondLst>
                            <p:childTnLst>
                              <p:par>
                                <p:cTn id="136" presetID="42" presetClass="entr" presetSubtype="0" fill="hold" grpId="0" nodeType="clickEffect">
                                  <p:stCondLst>
                                    <p:cond delay="0"/>
                                  </p:stCondLst>
                                  <p:childTnLst>
                                    <p:set>
                                      <p:cBhvr>
                                        <p:cTn id="137" dur="1" fill="hold">
                                          <p:stCondLst>
                                            <p:cond delay="0"/>
                                          </p:stCondLst>
                                        </p:cTn>
                                        <p:tgtEl>
                                          <p:spTgt spid="25"/>
                                        </p:tgtEl>
                                        <p:attrNameLst>
                                          <p:attrName>style.visibility</p:attrName>
                                        </p:attrNameLst>
                                      </p:cBhvr>
                                      <p:to>
                                        <p:strVal val="visible"/>
                                      </p:to>
                                    </p:set>
                                    <p:animEffect transition="in" filter="fade">
                                      <p:cBhvr>
                                        <p:cTn id="138" dur="1000"/>
                                        <p:tgtEl>
                                          <p:spTgt spid="25"/>
                                        </p:tgtEl>
                                      </p:cBhvr>
                                    </p:animEffect>
                                    <p:anim calcmode="lin" valueType="num">
                                      <p:cBhvr>
                                        <p:cTn id="139" dur="1000" fill="hold"/>
                                        <p:tgtEl>
                                          <p:spTgt spid="25"/>
                                        </p:tgtEl>
                                        <p:attrNameLst>
                                          <p:attrName>ppt_x</p:attrName>
                                        </p:attrNameLst>
                                      </p:cBhvr>
                                      <p:tavLst>
                                        <p:tav tm="0">
                                          <p:val>
                                            <p:strVal val="#ppt_x"/>
                                          </p:val>
                                        </p:tav>
                                        <p:tav tm="100000">
                                          <p:val>
                                            <p:strVal val="#ppt_x"/>
                                          </p:val>
                                        </p:tav>
                                      </p:tavLst>
                                    </p:anim>
                                    <p:anim calcmode="lin" valueType="num">
                                      <p:cBhvr>
                                        <p:cTn id="140" dur="1000" fill="hold"/>
                                        <p:tgtEl>
                                          <p:spTgt spid="25"/>
                                        </p:tgtEl>
                                        <p:attrNameLst>
                                          <p:attrName>ppt_y</p:attrName>
                                        </p:attrNameLst>
                                      </p:cBhvr>
                                      <p:tavLst>
                                        <p:tav tm="0">
                                          <p:val>
                                            <p:strVal val="#ppt_y+.1"/>
                                          </p:val>
                                        </p:tav>
                                        <p:tav tm="100000">
                                          <p:val>
                                            <p:strVal val="#ppt_y"/>
                                          </p:val>
                                        </p:tav>
                                      </p:tavLst>
                                    </p:anim>
                                  </p:childTnLst>
                                </p:cTn>
                              </p:par>
                              <p:par>
                                <p:cTn id="141" presetID="42" presetClass="entr" presetSubtype="0" fill="hold" grpId="0" nodeType="withEffect">
                                  <p:stCondLst>
                                    <p:cond delay="0"/>
                                  </p:stCondLst>
                                  <p:childTnLst>
                                    <p:set>
                                      <p:cBhvr>
                                        <p:cTn id="142" dur="1" fill="hold">
                                          <p:stCondLst>
                                            <p:cond delay="0"/>
                                          </p:stCondLst>
                                        </p:cTn>
                                        <p:tgtEl>
                                          <p:spTgt spid="26"/>
                                        </p:tgtEl>
                                        <p:attrNameLst>
                                          <p:attrName>style.visibility</p:attrName>
                                        </p:attrNameLst>
                                      </p:cBhvr>
                                      <p:to>
                                        <p:strVal val="visible"/>
                                      </p:to>
                                    </p:set>
                                    <p:animEffect transition="in" filter="fade">
                                      <p:cBhvr>
                                        <p:cTn id="143" dur="1000"/>
                                        <p:tgtEl>
                                          <p:spTgt spid="26"/>
                                        </p:tgtEl>
                                      </p:cBhvr>
                                    </p:animEffect>
                                    <p:anim calcmode="lin" valueType="num">
                                      <p:cBhvr>
                                        <p:cTn id="144" dur="1000" fill="hold"/>
                                        <p:tgtEl>
                                          <p:spTgt spid="26"/>
                                        </p:tgtEl>
                                        <p:attrNameLst>
                                          <p:attrName>ppt_x</p:attrName>
                                        </p:attrNameLst>
                                      </p:cBhvr>
                                      <p:tavLst>
                                        <p:tav tm="0">
                                          <p:val>
                                            <p:strVal val="#ppt_x"/>
                                          </p:val>
                                        </p:tav>
                                        <p:tav tm="100000">
                                          <p:val>
                                            <p:strVal val="#ppt_x"/>
                                          </p:val>
                                        </p:tav>
                                      </p:tavLst>
                                    </p:anim>
                                    <p:anim calcmode="lin" valueType="num">
                                      <p:cBhvr>
                                        <p:cTn id="145"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animBg="1"/>
      <p:bldP spid="13" grpId="0" animBg="1"/>
      <p:bldP spid="14" grpId="0"/>
      <p:bldP spid="15" grpId="0" animBg="1"/>
      <p:bldP spid="16" grpId="0" animBg="1"/>
      <p:bldP spid="17" grpId="0" animBg="1"/>
      <p:bldP spid="18" grpId="0" animBg="1"/>
      <p:bldP spid="19" grpId="0" animBg="1"/>
      <p:bldP spid="20" grpId="0" animBg="1"/>
      <p:bldP spid="21" grpId="0"/>
      <p:bldP spid="22" grpId="0" animBg="1"/>
      <p:bldP spid="23" grpId="0" animBg="1"/>
      <p:bldP spid="24" grpId="0" animBg="1"/>
      <p:bldP spid="25" grpId="0" animBg="1"/>
      <p:bldP spid="26" grpId="0" animBg="1"/>
      <p:bldP spid="27" grpId="0" animBg="1"/>
      <p:bldP spid="28" grpId="0"/>
      <p:bldP spid="30" grpId="0"/>
      <p:bldP spid="31" grpId="0" animBg="1"/>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a:xfrm>
            <a:off x="755576" y="3615159"/>
            <a:ext cx="7772400" cy="1470025"/>
          </a:xfrm>
        </p:spPr>
        <p:txBody>
          <a:bodyPr>
            <a:normAutofit/>
          </a:bodyPr>
          <a:lstStyle/>
          <a:p>
            <a:r>
              <a:rPr lang="es-MX" dirty="0"/>
              <a:t>Garantías de Seriedad </a:t>
            </a:r>
          </a:p>
        </p:txBody>
      </p:sp>
    </p:spTree>
    <p:extLst>
      <p:ext uri="{BB962C8B-B14F-4D97-AF65-F5344CB8AC3E}">
        <p14:creationId xmlns:p14="http://schemas.microsoft.com/office/powerpoint/2010/main" val="242201605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MX" dirty="0">
                <a:solidFill>
                  <a:schemeClr val="tx1"/>
                </a:solidFill>
              </a:rPr>
              <a:t>Objetivos de la Subasta</a:t>
            </a:r>
            <a:endParaRPr lang="es-ES" dirty="0">
              <a:solidFill>
                <a:schemeClr val="tx1"/>
              </a:solidFill>
            </a:endParaRPr>
          </a:p>
        </p:txBody>
      </p:sp>
      <p:sp>
        <p:nvSpPr>
          <p:cNvPr id="4" name="Rectángulo 3"/>
          <p:cNvSpPr/>
          <p:nvPr/>
        </p:nvSpPr>
        <p:spPr>
          <a:xfrm>
            <a:off x="539552" y="1700808"/>
            <a:ext cx="5328592" cy="3477875"/>
          </a:xfrm>
          <a:prstGeom prst="rect">
            <a:avLst/>
          </a:prstGeom>
          <a:ln>
            <a:solidFill>
              <a:schemeClr val="bg1"/>
            </a:solidFill>
          </a:ln>
        </p:spPr>
        <p:style>
          <a:lnRef idx="2">
            <a:schemeClr val="accent1"/>
          </a:lnRef>
          <a:fillRef idx="1">
            <a:schemeClr val="lt1"/>
          </a:fillRef>
          <a:effectRef idx="0">
            <a:schemeClr val="accent1"/>
          </a:effectRef>
          <a:fontRef idx="minor">
            <a:schemeClr val="dk1"/>
          </a:fontRef>
        </p:style>
        <p:txBody>
          <a:bodyPr wrap="square">
            <a:spAutoFit/>
          </a:bodyPr>
          <a:lstStyle/>
          <a:p>
            <a:pPr marL="342900" indent="-342900" algn="just">
              <a:buFont typeface="Arial" panose="020B0604020202020204" pitchFamily="34" charset="0"/>
              <a:buChar char="•"/>
            </a:pPr>
            <a:r>
              <a:rPr lang="es-MX" sz="2000" dirty="0">
                <a:latin typeface="Arial" panose="020B0604020202020204" pitchFamily="34" charset="0"/>
                <a:cs typeface="Arial" panose="020B0604020202020204" pitchFamily="34" charset="0"/>
              </a:rPr>
              <a:t>Permitir a los suministradores de Servicio Básico celebrar contratos de largo plazo. </a:t>
            </a:r>
          </a:p>
          <a:p>
            <a:pPr marL="342900" indent="-342900" algn="just">
              <a:buFont typeface="Arial" panose="020B0604020202020204" pitchFamily="34" charset="0"/>
              <a:buChar char="•"/>
            </a:pPr>
            <a:endParaRPr lang="es-MX" sz="2000" dirty="0">
              <a:latin typeface="Arial" panose="020B0604020202020204" pitchFamily="34" charset="0"/>
              <a:cs typeface="Arial" panose="020B0604020202020204" pitchFamily="34" charset="0"/>
            </a:endParaRPr>
          </a:p>
          <a:p>
            <a:pPr marL="342900" indent="-342900" algn="just">
              <a:buFont typeface="Arial" panose="020B0604020202020204" pitchFamily="34" charset="0"/>
              <a:buChar char="•"/>
            </a:pPr>
            <a:r>
              <a:rPr lang="es-ES" sz="2000" dirty="0">
                <a:latin typeface="Arial" panose="020B0604020202020204" pitchFamily="34" charset="0"/>
                <a:cs typeface="Arial" panose="020B0604020202020204" pitchFamily="34" charset="0"/>
              </a:rPr>
              <a:t>Permitir, a quienes firman esos contratos en calidad de vendedores, contar con una fuente estable de pagos que contribuya a apoyar el financiamiento de las inversiones requeridas para desarrollar nuevas Centrales Eléctricas o para repotenciar las existentes. </a:t>
            </a:r>
          </a:p>
          <a:p>
            <a:pPr marL="342900" indent="-342900" algn="just">
              <a:buFont typeface="Arial" panose="020B0604020202020204" pitchFamily="34" charset="0"/>
              <a:buChar char="•"/>
            </a:pPr>
            <a:endParaRPr lang="es-ES" sz="2000" dirty="0">
              <a:latin typeface="Arial" panose="020B0604020202020204" pitchFamily="34" charset="0"/>
              <a:cs typeface="Arial" panose="020B0604020202020204" pitchFamily="34" charset="0"/>
            </a:endParaRPr>
          </a:p>
        </p:txBody>
      </p:sp>
      <p:pic>
        <p:nvPicPr>
          <p:cNvPr id="3" name="Imagen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377372" y="1718336"/>
            <a:ext cx="1815308" cy="1823412"/>
          </a:xfrm>
          <a:prstGeom prst="rect">
            <a:avLst/>
          </a:prstGeom>
        </p:spPr>
      </p:pic>
      <p:pic>
        <p:nvPicPr>
          <p:cNvPr id="5" name="Imagen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77372" y="3789040"/>
            <a:ext cx="1703910" cy="2274808"/>
          </a:xfrm>
          <a:prstGeom prst="rect">
            <a:avLst/>
          </a:prstGeom>
        </p:spPr>
      </p:pic>
      <p:sp>
        <p:nvSpPr>
          <p:cNvPr id="6" name="CuadroTexto 5"/>
          <p:cNvSpPr txBox="1"/>
          <p:nvPr/>
        </p:nvSpPr>
        <p:spPr>
          <a:xfrm>
            <a:off x="6804248" y="4437112"/>
            <a:ext cx="1152128" cy="369332"/>
          </a:xfrm>
          <a:prstGeom prst="rect">
            <a:avLst/>
          </a:prstGeom>
          <a:noFill/>
        </p:spPr>
        <p:txBody>
          <a:bodyPr wrap="square" rtlCol="0">
            <a:spAutoFit/>
          </a:bodyPr>
          <a:lstStyle/>
          <a:p>
            <a:r>
              <a:rPr lang="es-MX" dirty="0"/>
              <a:t>ART. 53</a:t>
            </a:r>
          </a:p>
        </p:txBody>
      </p:sp>
    </p:spTree>
    <p:extLst>
      <p:ext uri="{BB962C8B-B14F-4D97-AF65-F5344CB8AC3E}">
        <p14:creationId xmlns:p14="http://schemas.microsoft.com/office/powerpoint/2010/main" val="1708669576"/>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ítulo 1"/>
          <p:cNvSpPr txBox="1">
            <a:spLocks/>
          </p:cNvSpPr>
          <p:nvPr/>
        </p:nvSpPr>
        <p:spPr>
          <a:xfrm>
            <a:off x="3347864" y="188640"/>
            <a:ext cx="5328592" cy="864096"/>
          </a:xfrm>
          <a:prstGeom prst="rect">
            <a:avLst/>
          </a:prstGeom>
        </p:spPr>
        <p:txBody>
          <a:bodyPr vert="horz" lIns="91440" tIns="45720" rIns="91440" bIns="45720" rtlCol="0" anchor="ctr">
            <a:noAutofit/>
          </a:bodyPr>
          <a:lstStyle>
            <a:lvl1pPr algn="r" defTabSz="914400" rtl="0" eaLnBrk="1" latinLnBrk="0" hangingPunct="1">
              <a:spcBef>
                <a:spcPct val="0"/>
              </a:spcBef>
              <a:buNone/>
              <a:defRPr sz="2400" kern="1200">
                <a:solidFill>
                  <a:schemeClr val="tx1">
                    <a:lumMod val="65000"/>
                    <a:lumOff val="35000"/>
                  </a:schemeClr>
                </a:solidFill>
                <a:latin typeface="Trajan Pro" pitchFamily="18" charset="0"/>
                <a:ea typeface="+mj-ea"/>
                <a:cs typeface="+mj-cs"/>
              </a:defRPr>
            </a:lvl1pPr>
          </a:lstStyle>
          <a:p>
            <a:r>
              <a:rPr lang="es-ES_tradnl" sz="2200" b="1" dirty="0">
                <a:ea typeface="Tahoma" charset="0"/>
                <a:cs typeface="Arial" panose="020B0604020202020204" pitchFamily="34" charset="0"/>
              </a:rPr>
              <a:t>Cálculo de las Garantías de Seriedad</a:t>
            </a:r>
          </a:p>
        </p:txBody>
      </p:sp>
      <p:sp>
        <p:nvSpPr>
          <p:cNvPr id="6" name="Rectángulo 5"/>
          <p:cNvSpPr/>
          <p:nvPr/>
        </p:nvSpPr>
        <p:spPr>
          <a:xfrm>
            <a:off x="639165" y="1365355"/>
            <a:ext cx="7936755" cy="4801314"/>
          </a:xfrm>
          <a:prstGeom prst="rect">
            <a:avLst/>
          </a:prstGeom>
        </p:spPr>
        <p:txBody>
          <a:bodyPr wrap="square">
            <a:spAutoFit/>
          </a:bodyPr>
          <a:lstStyle/>
          <a:p>
            <a:pPr marL="630238" indent="-630238" algn="just"/>
            <a:r>
              <a:rPr lang="es-MX" dirty="0">
                <a:latin typeface="Arial" panose="020B0604020202020204" pitchFamily="34" charset="0"/>
                <a:ea typeface="Tahoma" panose="020B0604030504040204" pitchFamily="34" charset="0"/>
                <a:cs typeface="Arial" panose="020B0604020202020204" pitchFamily="34" charset="0"/>
              </a:rPr>
              <a:t>El monto mínimo de la Garantía de Seriedad será calculado por cada Licitante conforme a lo siguiente; lo señalado en los incisos b, c y d se refiere a las cantidades a ofrecer en un año:</a:t>
            </a:r>
          </a:p>
          <a:p>
            <a:pPr marL="630238" indent="-630238" algn="just"/>
            <a:endParaRPr lang="es-MX" dirty="0">
              <a:latin typeface="Arial" panose="020B0604020202020204" pitchFamily="34" charset="0"/>
              <a:ea typeface="Tahoma" panose="020B0604030504040204" pitchFamily="34" charset="0"/>
              <a:cs typeface="Arial" panose="020B0604020202020204" pitchFamily="34" charset="0"/>
            </a:endParaRPr>
          </a:p>
          <a:p>
            <a:pPr marL="1252538" indent="-533400" algn="just">
              <a:buAutoNum type="alphaLcParenBoth"/>
            </a:pPr>
            <a:r>
              <a:rPr lang="es-MX" dirty="0">
                <a:effectLst>
                  <a:outerShdw blurRad="38100" dist="38100" dir="2700000" algn="tl">
                    <a:srgbClr val="000000">
                      <a:alpha val="43137"/>
                    </a:srgbClr>
                  </a:outerShdw>
                </a:effectLst>
                <a:latin typeface="Arial" panose="020B0604020202020204" pitchFamily="34" charset="0"/>
                <a:ea typeface="Tahoma" panose="020B0604030504040204" pitchFamily="34" charset="0"/>
                <a:cs typeface="Arial" panose="020B0604020202020204" pitchFamily="34" charset="0"/>
              </a:rPr>
              <a:t>300,000 (trescientas mil) </a:t>
            </a:r>
            <a:r>
              <a:rPr lang="es-MX" dirty="0" err="1">
                <a:effectLst>
                  <a:outerShdw blurRad="38100" dist="38100" dir="2700000" algn="tl">
                    <a:srgbClr val="000000">
                      <a:alpha val="43137"/>
                    </a:srgbClr>
                  </a:outerShdw>
                </a:effectLst>
                <a:latin typeface="Arial" panose="020B0604020202020204" pitchFamily="34" charset="0"/>
                <a:ea typeface="Tahoma" panose="020B0604030504040204" pitchFamily="34" charset="0"/>
                <a:cs typeface="Arial" panose="020B0604020202020204" pitchFamily="34" charset="0"/>
              </a:rPr>
              <a:t>UDIs</a:t>
            </a:r>
            <a:r>
              <a:rPr lang="es-MX" dirty="0">
                <a:latin typeface="Arial" panose="020B0604020202020204" pitchFamily="34" charset="0"/>
                <a:ea typeface="Tahoma" panose="020B0604030504040204" pitchFamily="34" charset="0"/>
                <a:cs typeface="Arial" panose="020B0604020202020204" pitchFamily="34" charset="0"/>
              </a:rPr>
              <a:t>, sin importar el número de Ofertas de Venta que pretenda presentar, más</a:t>
            </a:r>
          </a:p>
          <a:p>
            <a:pPr marL="1252538" indent="-533400" algn="just">
              <a:buAutoNum type="alphaLcParenBoth"/>
            </a:pPr>
            <a:endParaRPr lang="es-MX" dirty="0">
              <a:latin typeface="Arial" panose="020B0604020202020204" pitchFamily="34" charset="0"/>
              <a:ea typeface="Tahoma" panose="020B0604030504040204" pitchFamily="34" charset="0"/>
              <a:cs typeface="Arial" panose="020B0604020202020204" pitchFamily="34" charset="0"/>
            </a:endParaRPr>
          </a:p>
          <a:p>
            <a:pPr marL="1252538" indent="-533400" algn="just">
              <a:buAutoNum type="alphaLcParenBoth" startAt="2"/>
            </a:pPr>
            <a:r>
              <a:rPr lang="es-MX" dirty="0">
                <a:effectLst>
                  <a:outerShdw blurRad="38100" dist="38100" dir="2700000" algn="tl">
                    <a:srgbClr val="000000">
                      <a:alpha val="43137"/>
                    </a:srgbClr>
                  </a:outerShdw>
                </a:effectLst>
                <a:latin typeface="Arial" panose="020B0604020202020204" pitchFamily="34" charset="0"/>
                <a:ea typeface="Tahoma" panose="020B0604030504040204" pitchFamily="34" charset="0"/>
                <a:cs typeface="Arial" panose="020B0604020202020204" pitchFamily="34" charset="0"/>
              </a:rPr>
              <a:t>65,000 (sesenta y cinco mil) </a:t>
            </a:r>
            <a:r>
              <a:rPr lang="es-MX" dirty="0" err="1">
                <a:effectLst>
                  <a:outerShdw blurRad="38100" dist="38100" dir="2700000" algn="tl">
                    <a:srgbClr val="000000">
                      <a:alpha val="43137"/>
                    </a:srgbClr>
                  </a:outerShdw>
                </a:effectLst>
                <a:latin typeface="Arial" panose="020B0604020202020204" pitchFamily="34" charset="0"/>
                <a:ea typeface="Tahoma" panose="020B0604030504040204" pitchFamily="34" charset="0"/>
                <a:cs typeface="Arial" panose="020B0604020202020204" pitchFamily="34" charset="0"/>
              </a:rPr>
              <a:t>UDIs</a:t>
            </a:r>
            <a:r>
              <a:rPr lang="es-MX" dirty="0">
                <a:effectLst>
                  <a:outerShdw blurRad="38100" dist="38100" dir="2700000" algn="tl">
                    <a:srgbClr val="000000">
                      <a:alpha val="43137"/>
                    </a:srgbClr>
                  </a:outerShdw>
                </a:effectLst>
                <a:latin typeface="Arial" panose="020B0604020202020204" pitchFamily="34" charset="0"/>
                <a:ea typeface="Tahoma" panose="020B0604030504040204" pitchFamily="34" charset="0"/>
                <a:cs typeface="Arial" panose="020B0604020202020204" pitchFamily="34" charset="0"/>
              </a:rPr>
              <a:t> por MW de Potencia</a:t>
            </a:r>
            <a:r>
              <a:rPr lang="es-MX" dirty="0">
                <a:latin typeface="Arial" panose="020B0604020202020204" pitchFamily="34" charset="0"/>
                <a:ea typeface="Tahoma" panose="020B0604030504040204" pitchFamily="34" charset="0"/>
                <a:cs typeface="Arial" panose="020B0604020202020204" pitchFamily="34" charset="0"/>
              </a:rPr>
              <a:t> que pretenda ofrecer en la Subasta, en un año, más</a:t>
            </a:r>
          </a:p>
          <a:p>
            <a:pPr marL="1252538" indent="-533400" algn="just">
              <a:buAutoNum type="alphaLcParenBoth" startAt="2"/>
            </a:pPr>
            <a:endParaRPr lang="es-MX" dirty="0">
              <a:latin typeface="Arial" panose="020B0604020202020204" pitchFamily="34" charset="0"/>
              <a:ea typeface="Tahoma" panose="020B0604030504040204" pitchFamily="34" charset="0"/>
              <a:cs typeface="Arial" panose="020B0604020202020204" pitchFamily="34" charset="0"/>
            </a:endParaRPr>
          </a:p>
          <a:p>
            <a:pPr marL="1252538" indent="-533400" algn="just">
              <a:buAutoNum type="alphaLcParenBoth" startAt="3"/>
            </a:pPr>
            <a:r>
              <a:rPr lang="es-MX" dirty="0">
                <a:effectLst>
                  <a:outerShdw blurRad="38100" dist="38100" dir="2700000" algn="tl">
                    <a:srgbClr val="000000">
                      <a:alpha val="43137"/>
                    </a:srgbClr>
                  </a:outerShdw>
                </a:effectLst>
                <a:latin typeface="Arial" panose="020B0604020202020204" pitchFamily="34" charset="0"/>
                <a:ea typeface="Tahoma" panose="020B0604030504040204" pitchFamily="34" charset="0"/>
                <a:cs typeface="Arial" panose="020B0604020202020204" pitchFamily="34" charset="0"/>
              </a:rPr>
              <a:t>30 (treinta) </a:t>
            </a:r>
            <a:r>
              <a:rPr lang="es-MX" dirty="0" err="1">
                <a:effectLst>
                  <a:outerShdw blurRad="38100" dist="38100" dir="2700000" algn="tl">
                    <a:srgbClr val="000000">
                      <a:alpha val="43137"/>
                    </a:srgbClr>
                  </a:outerShdw>
                </a:effectLst>
                <a:latin typeface="Arial" panose="020B0604020202020204" pitchFamily="34" charset="0"/>
                <a:ea typeface="Tahoma" panose="020B0604030504040204" pitchFamily="34" charset="0"/>
                <a:cs typeface="Arial" panose="020B0604020202020204" pitchFamily="34" charset="0"/>
              </a:rPr>
              <a:t>UDIs</a:t>
            </a:r>
            <a:r>
              <a:rPr lang="es-MX" dirty="0">
                <a:effectLst>
                  <a:outerShdw blurRad="38100" dist="38100" dir="2700000" algn="tl">
                    <a:srgbClr val="000000">
                      <a:alpha val="43137"/>
                    </a:srgbClr>
                  </a:outerShdw>
                </a:effectLst>
                <a:latin typeface="Arial" panose="020B0604020202020204" pitchFamily="34" charset="0"/>
                <a:ea typeface="Tahoma" panose="020B0604030504040204" pitchFamily="34" charset="0"/>
                <a:cs typeface="Arial" panose="020B0604020202020204" pitchFamily="34" charset="0"/>
              </a:rPr>
              <a:t> por cada </a:t>
            </a:r>
            <a:r>
              <a:rPr lang="es-MX" dirty="0" err="1">
                <a:effectLst>
                  <a:outerShdw blurRad="38100" dist="38100" dir="2700000" algn="tl">
                    <a:srgbClr val="000000">
                      <a:alpha val="43137"/>
                    </a:srgbClr>
                  </a:outerShdw>
                </a:effectLst>
                <a:latin typeface="Arial" panose="020B0604020202020204" pitchFamily="34" charset="0"/>
                <a:ea typeface="Tahoma" panose="020B0604030504040204" pitchFamily="34" charset="0"/>
                <a:cs typeface="Arial" panose="020B0604020202020204" pitchFamily="34" charset="0"/>
              </a:rPr>
              <a:t>MWh</a:t>
            </a:r>
            <a:r>
              <a:rPr lang="es-MX" dirty="0">
                <a:effectLst>
                  <a:outerShdw blurRad="38100" dist="38100" dir="2700000" algn="tl">
                    <a:srgbClr val="000000">
                      <a:alpha val="43137"/>
                    </a:srgbClr>
                  </a:outerShdw>
                </a:effectLst>
                <a:latin typeface="Arial" panose="020B0604020202020204" pitchFamily="34" charset="0"/>
                <a:ea typeface="Tahoma" panose="020B0604030504040204" pitchFamily="34" charset="0"/>
                <a:cs typeface="Arial" panose="020B0604020202020204" pitchFamily="34" charset="0"/>
              </a:rPr>
              <a:t> de Energía Eléctrica Acumulable </a:t>
            </a:r>
            <a:r>
              <a:rPr lang="es-MX" dirty="0">
                <a:latin typeface="Arial" panose="020B0604020202020204" pitchFamily="34" charset="0"/>
                <a:ea typeface="Tahoma" panose="020B0604030504040204" pitchFamily="34" charset="0"/>
                <a:cs typeface="Arial" panose="020B0604020202020204" pitchFamily="34" charset="0"/>
              </a:rPr>
              <a:t>que pretenda ofrecer en la Subasta, en un año, más </a:t>
            </a:r>
          </a:p>
          <a:p>
            <a:pPr marL="1252538" indent="-533400" algn="just">
              <a:buAutoNum type="alphaLcParenBoth" startAt="3"/>
            </a:pPr>
            <a:endParaRPr lang="es-MX" dirty="0">
              <a:latin typeface="Arial" panose="020B0604020202020204" pitchFamily="34" charset="0"/>
              <a:ea typeface="Tahoma" panose="020B0604030504040204" pitchFamily="34" charset="0"/>
              <a:cs typeface="Arial" panose="020B0604020202020204" pitchFamily="34" charset="0"/>
            </a:endParaRPr>
          </a:p>
          <a:p>
            <a:pPr marL="1252538" indent="-533400" algn="just">
              <a:buAutoNum type="alphaLcParenBoth" startAt="4"/>
            </a:pPr>
            <a:r>
              <a:rPr lang="es-MX" dirty="0">
                <a:effectLst>
                  <a:outerShdw blurRad="38100" dist="38100" dir="2700000" algn="tl">
                    <a:srgbClr val="000000">
                      <a:alpha val="43137"/>
                    </a:srgbClr>
                  </a:outerShdw>
                </a:effectLst>
                <a:latin typeface="Arial" panose="020B0604020202020204" pitchFamily="34" charset="0"/>
                <a:ea typeface="Tahoma" panose="020B0604030504040204" pitchFamily="34" charset="0"/>
                <a:cs typeface="Arial" panose="020B0604020202020204" pitchFamily="34" charset="0"/>
              </a:rPr>
              <a:t>15 (quince) </a:t>
            </a:r>
            <a:r>
              <a:rPr lang="es-MX" dirty="0" err="1">
                <a:effectLst>
                  <a:outerShdw blurRad="38100" dist="38100" dir="2700000" algn="tl">
                    <a:srgbClr val="000000">
                      <a:alpha val="43137"/>
                    </a:srgbClr>
                  </a:outerShdw>
                </a:effectLst>
                <a:latin typeface="Arial" panose="020B0604020202020204" pitchFamily="34" charset="0"/>
                <a:ea typeface="Tahoma" panose="020B0604030504040204" pitchFamily="34" charset="0"/>
                <a:cs typeface="Arial" panose="020B0604020202020204" pitchFamily="34" charset="0"/>
              </a:rPr>
              <a:t>UDIs</a:t>
            </a:r>
            <a:r>
              <a:rPr lang="es-MX" dirty="0">
                <a:effectLst>
                  <a:outerShdw blurRad="38100" dist="38100" dir="2700000" algn="tl">
                    <a:srgbClr val="000000">
                      <a:alpha val="43137"/>
                    </a:srgbClr>
                  </a:outerShdw>
                </a:effectLst>
                <a:latin typeface="Arial" panose="020B0604020202020204" pitchFamily="34" charset="0"/>
                <a:ea typeface="Tahoma" panose="020B0604030504040204" pitchFamily="34" charset="0"/>
                <a:cs typeface="Arial" panose="020B0604020202020204" pitchFamily="34" charset="0"/>
              </a:rPr>
              <a:t> por cada CEL</a:t>
            </a:r>
            <a:r>
              <a:rPr lang="es-MX" dirty="0">
                <a:latin typeface="Arial" panose="020B0604020202020204" pitchFamily="34" charset="0"/>
                <a:ea typeface="Tahoma" panose="020B0604030504040204" pitchFamily="34" charset="0"/>
                <a:cs typeface="Arial" panose="020B0604020202020204" pitchFamily="34" charset="0"/>
              </a:rPr>
              <a:t> que pretenda ofrecer en la Subasta, en un año.</a:t>
            </a:r>
          </a:p>
          <a:p>
            <a:pPr marL="1252538" indent="-533400" algn="just">
              <a:buAutoNum type="alphaLcParenBoth" startAt="4"/>
            </a:pPr>
            <a:endParaRPr lang="es-MX" dirty="0">
              <a:latin typeface="Arial" panose="020B0604020202020204" pitchFamily="34" charset="0"/>
              <a:ea typeface="Tahoma" panose="020B0604030504040204" pitchFamily="34" charset="0"/>
              <a:cs typeface="Arial" panose="020B0604020202020204" pitchFamily="34" charset="0"/>
            </a:endParaRPr>
          </a:p>
        </p:txBody>
      </p:sp>
      <p:sp>
        <p:nvSpPr>
          <p:cNvPr id="4" name="CuadroTexto 3"/>
          <p:cNvSpPr txBox="1"/>
          <p:nvPr/>
        </p:nvSpPr>
        <p:spPr>
          <a:xfrm>
            <a:off x="431087" y="6132239"/>
            <a:ext cx="8712913" cy="553998"/>
          </a:xfrm>
          <a:prstGeom prst="rect">
            <a:avLst/>
          </a:prstGeom>
          <a:noFill/>
        </p:spPr>
        <p:txBody>
          <a:bodyPr wrap="square" rtlCol="0">
            <a:spAutoFit/>
          </a:bodyPr>
          <a:lstStyle/>
          <a:p>
            <a:pPr algn="just"/>
            <a:r>
              <a:rPr lang="es-MX" dirty="0"/>
              <a:t>* </a:t>
            </a:r>
            <a:r>
              <a:rPr lang="es-MX" sz="1200" dirty="0">
                <a:latin typeface="Arial" panose="020B0604020202020204" pitchFamily="34" charset="0"/>
                <a:cs typeface="Arial" panose="020B0604020202020204" pitchFamily="34" charset="0"/>
              </a:rPr>
              <a:t>De acuerdo al manual de Subastas de Largo Plazo la UDI se tomará con base en el valor vigente que aparece en el DOF cinco días hábiles antes de la presentación del instrumento.</a:t>
            </a:r>
          </a:p>
        </p:txBody>
      </p:sp>
    </p:spTree>
    <p:extLst>
      <p:ext uri="{BB962C8B-B14F-4D97-AF65-F5344CB8AC3E}">
        <p14:creationId xmlns:p14="http://schemas.microsoft.com/office/powerpoint/2010/main" val="1339426475"/>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ítulo 1"/>
          <p:cNvSpPr txBox="1">
            <a:spLocks/>
          </p:cNvSpPr>
          <p:nvPr/>
        </p:nvSpPr>
        <p:spPr>
          <a:xfrm>
            <a:off x="1982829" y="175115"/>
            <a:ext cx="6696744" cy="864096"/>
          </a:xfrm>
          <a:prstGeom prst="rect">
            <a:avLst/>
          </a:prstGeom>
        </p:spPr>
        <p:txBody>
          <a:bodyPr vert="horz" lIns="91440" tIns="45720" rIns="91440" bIns="45720" rtlCol="0" anchor="ctr">
            <a:noAutofit/>
          </a:bodyPr>
          <a:lstStyle>
            <a:lvl1pPr algn="r" defTabSz="914400" rtl="0" eaLnBrk="1" latinLnBrk="0" hangingPunct="1">
              <a:spcBef>
                <a:spcPct val="0"/>
              </a:spcBef>
              <a:buNone/>
              <a:defRPr sz="2400" kern="1200">
                <a:solidFill>
                  <a:schemeClr val="tx1">
                    <a:lumMod val="65000"/>
                    <a:lumOff val="35000"/>
                  </a:schemeClr>
                </a:solidFill>
                <a:latin typeface="Trajan Pro" pitchFamily="18" charset="0"/>
                <a:ea typeface="+mj-ea"/>
                <a:cs typeface="+mj-cs"/>
              </a:defRPr>
            </a:lvl1pPr>
          </a:lstStyle>
          <a:p>
            <a:r>
              <a:rPr lang="es-ES_tradnl" sz="2200" b="1" dirty="0">
                <a:ea typeface="Tahoma" charset="0"/>
                <a:cs typeface="Arial" panose="020B0604020202020204" pitchFamily="34" charset="0"/>
              </a:rPr>
              <a:t>Cálculo de las Garantías de Seriedad</a:t>
            </a:r>
          </a:p>
          <a:p>
            <a:r>
              <a:rPr lang="es-ES_tradnl" sz="2200" b="1" dirty="0">
                <a:ea typeface="Tahoma" charset="0"/>
                <a:cs typeface="Arial" panose="020B0604020202020204" pitchFamily="34" charset="0"/>
              </a:rPr>
              <a:t>(Presentación Anexo V.23)</a:t>
            </a:r>
            <a:endParaRPr lang="x-none" sz="2200" b="1" dirty="0">
              <a:ea typeface="Tahoma" charset="0"/>
              <a:cs typeface="Arial" panose="020B0604020202020204" pitchFamily="34" charset="0"/>
            </a:endParaRPr>
          </a:p>
        </p:txBody>
      </p:sp>
      <p:sp>
        <p:nvSpPr>
          <p:cNvPr id="6" name="Rectángulo 5"/>
          <p:cNvSpPr/>
          <p:nvPr/>
        </p:nvSpPr>
        <p:spPr>
          <a:xfrm>
            <a:off x="3902420" y="1412776"/>
            <a:ext cx="4744197" cy="2585323"/>
          </a:xfrm>
          <a:prstGeom prst="rect">
            <a:avLst/>
          </a:prstGeom>
        </p:spPr>
        <p:txBody>
          <a:bodyPr wrap="square">
            <a:spAutoFit/>
          </a:bodyPr>
          <a:lstStyle/>
          <a:p>
            <a:pPr algn="just"/>
            <a:r>
              <a:rPr lang="es-MX" dirty="0">
                <a:latin typeface="Arial" panose="020B0604020202020204" pitchFamily="34" charset="0"/>
                <a:ea typeface="Tahoma" panose="020B0604030504040204" pitchFamily="34" charset="0"/>
                <a:cs typeface="Arial" panose="020B0604020202020204" pitchFamily="34" charset="0"/>
              </a:rPr>
              <a:t>Se podrá reducir la Garantía de Seriedad cuando el licitante tenga Garantías Financieras entregadas previamente asociadas al proceso de interconexión de las Centrales Eléctricas incluidas en la o las respectivas Ofertas de Venta.</a:t>
            </a:r>
          </a:p>
          <a:p>
            <a:pPr algn="just"/>
            <a:endParaRPr lang="es-MX" dirty="0">
              <a:latin typeface="Tahoma" panose="020B0604030504040204" pitchFamily="34" charset="0"/>
              <a:ea typeface="Tahoma" panose="020B0604030504040204" pitchFamily="34" charset="0"/>
              <a:cs typeface="Tahoma" panose="020B0604030504040204" pitchFamily="34" charset="0"/>
            </a:endParaRPr>
          </a:p>
          <a:p>
            <a:pPr algn="just"/>
            <a:r>
              <a:rPr lang="es-MX" dirty="0">
                <a:latin typeface="Arial" panose="020B0604020202020204" pitchFamily="34" charset="0"/>
                <a:ea typeface="Tahoma" panose="020B0604030504040204" pitchFamily="34" charset="0"/>
                <a:cs typeface="Arial" panose="020B0604020202020204" pitchFamily="34" charset="0"/>
              </a:rPr>
              <a:t>El monto mínimo de la Garantía de Seriedad podrá ser reducido hasta por un 50%.</a:t>
            </a:r>
          </a:p>
        </p:txBody>
      </p:sp>
      <p:grpSp>
        <p:nvGrpSpPr>
          <p:cNvPr id="4" name="Grupo 3"/>
          <p:cNvGrpSpPr/>
          <p:nvPr/>
        </p:nvGrpSpPr>
        <p:grpSpPr>
          <a:xfrm>
            <a:off x="611560" y="1413715"/>
            <a:ext cx="4071569" cy="2592033"/>
            <a:chOff x="6938532" y="-116916"/>
            <a:chExt cx="6087201" cy="3326603"/>
          </a:xfrm>
        </p:grpSpPr>
        <p:sp>
          <p:nvSpPr>
            <p:cNvPr id="7" name="Arco de bloque 6"/>
            <p:cNvSpPr/>
            <p:nvPr/>
          </p:nvSpPr>
          <p:spPr>
            <a:xfrm rot="16200000">
              <a:off x="9466659" y="-349386"/>
              <a:ext cx="3326603" cy="3791544"/>
            </a:xfrm>
            <a:prstGeom prst="blockArc">
              <a:avLst>
                <a:gd name="adj1" fmla="val 13500000"/>
                <a:gd name="adj2" fmla="val 18900000"/>
                <a:gd name="adj3" fmla="val 4960"/>
              </a:avLst>
            </a:prstGeom>
            <a:solidFill>
              <a:srgbClr val="0070C0"/>
            </a:solidFill>
            <a:ln w="6350">
              <a:solidFill>
                <a:srgbClr val="0070C0"/>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8" name="Rectángulo 7"/>
            <p:cNvSpPr/>
            <p:nvPr/>
          </p:nvSpPr>
          <p:spPr>
            <a:xfrm>
              <a:off x="10147943" y="1111166"/>
              <a:ext cx="1374824" cy="826752"/>
            </a:xfrm>
            <a:prstGeom prst="rect">
              <a:avLst/>
            </a:prstGeom>
            <a:noFill/>
            <a:ln>
              <a:noFill/>
            </a:ln>
          </p:spPr>
          <p:txBody>
            <a:bodyPr wrap="none" lIns="91440" tIns="45720" rIns="91440" bIns="45720">
              <a:spAutoFit/>
            </a:bodyPr>
            <a:lstStyle/>
            <a:p>
              <a:pPr algn="ctr"/>
              <a:r>
                <a:rPr lang="es-ES" sz="4400" b="1" dirty="0">
                  <a:ln w="9525">
                    <a:solidFill>
                      <a:schemeClr val="bg1"/>
                    </a:solidFill>
                    <a:prstDash val="solid"/>
                  </a:ln>
                  <a:effectLst>
                    <a:outerShdw blurRad="12700" dist="38100" dir="2700000" algn="tl" rotWithShape="0">
                      <a:schemeClr val="bg1">
                        <a:lumMod val="50000"/>
                      </a:schemeClr>
                    </a:outerShdw>
                  </a:effectLst>
                </a:rPr>
                <a:t>SEN</a:t>
              </a:r>
            </a:p>
          </p:txBody>
        </p:sp>
        <p:cxnSp>
          <p:nvCxnSpPr>
            <p:cNvPr id="9" name="Conector recto 8"/>
            <p:cNvCxnSpPr/>
            <p:nvPr/>
          </p:nvCxnSpPr>
          <p:spPr>
            <a:xfrm>
              <a:off x="10018387" y="657225"/>
              <a:ext cx="0" cy="1800000"/>
            </a:xfrm>
            <a:prstGeom prst="line">
              <a:avLst/>
            </a:prstGeom>
            <a:ln w="76200">
              <a:solidFill>
                <a:srgbClr val="0070C0"/>
              </a:solidFill>
            </a:ln>
          </p:spPr>
          <p:style>
            <a:lnRef idx="1">
              <a:schemeClr val="dk1"/>
            </a:lnRef>
            <a:fillRef idx="0">
              <a:schemeClr val="dk1"/>
            </a:fillRef>
            <a:effectRef idx="0">
              <a:schemeClr val="dk1"/>
            </a:effectRef>
            <a:fontRef idx="minor">
              <a:schemeClr val="tx1"/>
            </a:fontRef>
          </p:style>
        </p:cxnSp>
        <p:cxnSp>
          <p:nvCxnSpPr>
            <p:cNvPr id="10" name="Conector recto 9"/>
            <p:cNvCxnSpPr/>
            <p:nvPr/>
          </p:nvCxnSpPr>
          <p:spPr>
            <a:xfrm flipH="1">
              <a:off x="8061327" y="1552323"/>
              <a:ext cx="1957060" cy="2860"/>
            </a:xfrm>
            <a:prstGeom prst="line">
              <a:avLst/>
            </a:prstGeom>
            <a:ln w="76200">
              <a:solidFill>
                <a:srgbClr val="0070C0"/>
              </a:solidFill>
            </a:ln>
          </p:spPr>
          <p:style>
            <a:lnRef idx="1">
              <a:schemeClr val="dk1"/>
            </a:lnRef>
            <a:fillRef idx="0">
              <a:schemeClr val="dk1"/>
            </a:fillRef>
            <a:effectRef idx="0">
              <a:schemeClr val="dk1"/>
            </a:effectRef>
            <a:fontRef idx="minor">
              <a:schemeClr val="tx1"/>
            </a:fontRef>
          </p:style>
        </p:cxnSp>
        <p:pic>
          <p:nvPicPr>
            <p:cNvPr id="11" name="Imagen 10"/>
            <p:cNvPicPr>
              <a:picLocks noChangeAspect="1"/>
            </p:cNvPicPr>
            <p:nvPr/>
          </p:nvPicPr>
          <p:blipFill>
            <a:blip r:embed="rId3" cstate="print">
              <a:duotone>
                <a:schemeClr val="accent4">
                  <a:shade val="45000"/>
                  <a:satMod val="135000"/>
                </a:schemeClr>
                <a:prstClr val="white"/>
              </a:duotone>
              <a:extLst>
                <a:ext uri="{BEBA8EAE-BF5A-486C-A8C5-ECC9F3942E4B}">
                  <a14:imgProps xmlns:a14="http://schemas.microsoft.com/office/drawing/2010/main">
                    <a14:imgLayer r:embed="rId4">
                      <a14:imgEffect>
                        <a14:sharpenSoften amount="50000"/>
                      </a14:imgEffect>
                    </a14:imgLayer>
                  </a14:imgProps>
                </a:ext>
                <a:ext uri="{28A0092B-C50C-407E-A947-70E740481C1C}">
                  <a14:useLocalDpi xmlns:a14="http://schemas.microsoft.com/office/drawing/2010/main" val="0"/>
                </a:ext>
              </a:extLst>
            </a:blip>
            <a:stretch>
              <a:fillRect/>
            </a:stretch>
          </p:blipFill>
          <p:spPr>
            <a:xfrm>
              <a:off x="6941390" y="448656"/>
              <a:ext cx="452650" cy="850433"/>
            </a:xfrm>
            <a:prstGeom prst="rect">
              <a:avLst/>
            </a:prstGeom>
            <a:ln>
              <a:noFill/>
            </a:ln>
            <a:effectLst>
              <a:outerShdw blurRad="50800" dist="38100" dir="2700000" algn="tl" rotWithShape="0">
                <a:prstClr val="black">
                  <a:alpha val="40000"/>
                </a:prstClr>
              </a:outerShdw>
            </a:effectLst>
          </p:spPr>
        </p:pic>
        <p:grpSp>
          <p:nvGrpSpPr>
            <p:cNvPr id="12" name="Grupo 11"/>
            <p:cNvGrpSpPr/>
            <p:nvPr/>
          </p:nvGrpSpPr>
          <p:grpSpPr>
            <a:xfrm>
              <a:off x="7524635" y="986061"/>
              <a:ext cx="515032" cy="279696"/>
              <a:chOff x="8502799" y="6178255"/>
              <a:chExt cx="515032" cy="279696"/>
            </a:xfrm>
          </p:grpSpPr>
          <p:cxnSp>
            <p:nvCxnSpPr>
              <p:cNvPr id="18" name="Conector recto 17"/>
              <p:cNvCxnSpPr/>
              <p:nvPr/>
            </p:nvCxnSpPr>
            <p:spPr>
              <a:xfrm flipH="1">
                <a:off x="8502799" y="6315200"/>
                <a:ext cx="515032" cy="2668"/>
              </a:xfrm>
              <a:prstGeom prst="line">
                <a:avLst/>
              </a:prstGeom>
              <a:ln w="38100">
                <a:solidFill>
                  <a:srgbClr val="0070C0"/>
                </a:solidFill>
              </a:ln>
            </p:spPr>
            <p:style>
              <a:lnRef idx="1">
                <a:schemeClr val="dk1"/>
              </a:lnRef>
              <a:fillRef idx="0">
                <a:schemeClr val="dk1"/>
              </a:fillRef>
              <a:effectRef idx="0">
                <a:schemeClr val="dk1"/>
              </a:effectRef>
              <a:fontRef idx="minor">
                <a:schemeClr val="tx1"/>
              </a:fontRef>
            </p:style>
          </p:cxnSp>
          <p:cxnSp>
            <p:nvCxnSpPr>
              <p:cNvPr id="19" name="Conector recto 18"/>
              <p:cNvCxnSpPr/>
              <p:nvPr/>
            </p:nvCxnSpPr>
            <p:spPr>
              <a:xfrm flipV="1">
                <a:off x="8502799" y="6178255"/>
                <a:ext cx="0" cy="279696"/>
              </a:xfrm>
              <a:prstGeom prst="line">
                <a:avLst/>
              </a:prstGeom>
              <a:ln w="38100">
                <a:solidFill>
                  <a:srgbClr val="0070C0"/>
                </a:solidFill>
              </a:ln>
            </p:spPr>
            <p:style>
              <a:lnRef idx="1">
                <a:schemeClr val="dk1"/>
              </a:lnRef>
              <a:fillRef idx="0">
                <a:schemeClr val="dk1"/>
              </a:fillRef>
              <a:effectRef idx="0">
                <a:schemeClr val="dk1"/>
              </a:effectRef>
              <a:fontRef idx="minor">
                <a:schemeClr val="tx1"/>
              </a:fontRef>
            </p:style>
          </p:cxnSp>
        </p:grpSp>
        <p:grpSp>
          <p:nvGrpSpPr>
            <p:cNvPr id="13" name="Grupo 12"/>
            <p:cNvGrpSpPr/>
            <p:nvPr/>
          </p:nvGrpSpPr>
          <p:grpSpPr>
            <a:xfrm>
              <a:off x="7521460" y="1889449"/>
              <a:ext cx="515032" cy="279696"/>
              <a:chOff x="8502799" y="6178255"/>
              <a:chExt cx="515032" cy="279696"/>
            </a:xfrm>
          </p:grpSpPr>
          <p:cxnSp>
            <p:nvCxnSpPr>
              <p:cNvPr id="16" name="Conector recto 15"/>
              <p:cNvCxnSpPr/>
              <p:nvPr/>
            </p:nvCxnSpPr>
            <p:spPr>
              <a:xfrm flipH="1">
                <a:off x="8502799" y="6315200"/>
                <a:ext cx="515032" cy="2668"/>
              </a:xfrm>
              <a:prstGeom prst="line">
                <a:avLst/>
              </a:prstGeom>
              <a:ln w="38100">
                <a:solidFill>
                  <a:srgbClr val="0070C0"/>
                </a:solidFill>
              </a:ln>
            </p:spPr>
            <p:style>
              <a:lnRef idx="1">
                <a:schemeClr val="dk1"/>
              </a:lnRef>
              <a:fillRef idx="0">
                <a:schemeClr val="dk1"/>
              </a:fillRef>
              <a:effectRef idx="0">
                <a:schemeClr val="dk1"/>
              </a:effectRef>
              <a:fontRef idx="minor">
                <a:schemeClr val="tx1"/>
              </a:fontRef>
            </p:style>
          </p:cxnSp>
          <p:cxnSp>
            <p:nvCxnSpPr>
              <p:cNvPr id="17" name="Conector recto 16"/>
              <p:cNvCxnSpPr/>
              <p:nvPr/>
            </p:nvCxnSpPr>
            <p:spPr>
              <a:xfrm flipV="1">
                <a:off x="8502799" y="6178255"/>
                <a:ext cx="0" cy="279696"/>
              </a:xfrm>
              <a:prstGeom prst="line">
                <a:avLst/>
              </a:prstGeom>
              <a:ln w="38100">
                <a:solidFill>
                  <a:srgbClr val="0070C0"/>
                </a:solidFill>
              </a:ln>
            </p:spPr>
            <p:style>
              <a:lnRef idx="1">
                <a:schemeClr val="dk1"/>
              </a:lnRef>
              <a:fillRef idx="0">
                <a:schemeClr val="dk1"/>
              </a:fillRef>
              <a:effectRef idx="0">
                <a:schemeClr val="dk1"/>
              </a:effectRef>
              <a:fontRef idx="minor">
                <a:schemeClr val="tx1"/>
              </a:fontRef>
            </p:style>
          </p:cxnSp>
        </p:grpSp>
        <p:cxnSp>
          <p:nvCxnSpPr>
            <p:cNvPr id="14" name="Conector recto 13"/>
            <p:cNvCxnSpPr/>
            <p:nvPr/>
          </p:nvCxnSpPr>
          <p:spPr>
            <a:xfrm>
              <a:off x="8068937" y="888905"/>
              <a:ext cx="0" cy="1332000"/>
            </a:xfrm>
            <a:prstGeom prst="line">
              <a:avLst/>
            </a:prstGeom>
            <a:ln w="76200">
              <a:solidFill>
                <a:srgbClr val="0070C0"/>
              </a:solidFill>
            </a:ln>
          </p:spPr>
          <p:style>
            <a:lnRef idx="1">
              <a:schemeClr val="dk1"/>
            </a:lnRef>
            <a:fillRef idx="0">
              <a:schemeClr val="dk1"/>
            </a:fillRef>
            <a:effectRef idx="0">
              <a:schemeClr val="dk1"/>
            </a:effectRef>
            <a:fontRef idx="minor">
              <a:schemeClr val="tx1"/>
            </a:fontRef>
          </p:style>
        </p:cxnSp>
        <p:pic>
          <p:nvPicPr>
            <p:cNvPr id="15" name="Imagen 14"/>
            <p:cNvPicPr>
              <a:picLocks noChangeAspect="1"/>
            </p:cNvPicPr>
            <p:nvPr/>
          </p:nvPicPr>
          <p:blipFill>
            <a:blip r:embed="rId5"/>
            <a:stretch>
              <a:fillRect/>
            </a:stretch>
          </p:blipFill>
          <p:spPr>
            <a:xfrm>
              <a:off x="6938532" y="1436034"/>
              <a:ext cx="838689" cy="838689"/>
            </a:xfrm>
            <a:prstGeom prst="rect">
              <a:avLst/>
            </a:prstGeom>
            <a:noFill/>
            <a:ln>
              <a:noFill/>
            </a:ln>
          </p:spPr>
        </p:pic>
      </p:grpSp>
      <p:sp>
        <p:nvSpPr>
          <p:cNvPr id="2" name="Rectángulo 1"/>
          <p:cNvSpPr/>
          <p:nvPr/>
        </p:nvSpPr>
        <p:spPr>
          <a:xfrm>
            <a:off x="467544" y="4077072"/>
            <a:ext cx="8064896" cy="2031325"/>
          </a:xfrm>
          <a:prstGeom prst="rect">
            <a:avLst/>
          </a:prstGeom>
        </p:spPr>
        <p:txBody>
          <a:bodyPr wrap="square">
            <a:spAutoFit/>
          </a:bodyPr>
          <a:lstStyle/>
          <a:p>
            <a:pPr marL="342900" indent="-342900" algn="just">
              <a:buFont typeface="+mj-lt"/>
              <a:buAutoNum type="alphaLcParenR"/>
            </a:pPr>
            <a:r>
              <a:rPr lang="es-MX" dirty="0">
                <a:latin typeface="Tahoma" panose="020B0604030504040204" pitchFamily="34" charset="0"/>
                <a:ea typeface="Tahoma" panose="020B0604030504040204" pitchFamily="34" charset="0"/>
                <a:cs typeface="Tahoma" panose="020B0604030504040204" pitchFamily="34" charset="0"/>
              </a:rPr>
              <a:t> </a:t>
            </a:r>
            <a:r>
              <a:rPr lang="es-MX" dirty="0">
                <a:latin typeface="Arial" panose="020B0604020202020204" pitchFamily="34" charset="0"/>
                <a:ea typeface="Tahoma" panose="020B0604030504040204" pitchFamily="34" charset="0"/>
                <a:cs typeface="Arial" panose="020B0604020202020204" pitchFamily="34" charset="0"/>
              </a:rPr>
              <a:t>El Licitante deberá presentar el </a:t>
            </a:r>
            <a:r>
              <a:rPr lang="es-MX" b="1" dirty="0">
                <a:latin typeface="Arial" panose="020B0604020202020204" pitchFamily="34" charset="0"/>
                <a:ea typeface="Tahoma" panose="020B0604030504040204" pitchFamily="34" charset="0"/>
                <a:cs typeface="Arial" panose="020B0604020202020204" pitchFamily="34" charset="0"/>
              </a:rPr>
              <a:t>Formato contenido en las bases de licitación </a:t>
            </a:r>
            <a:r>
              <a:rPr lang="es-MX" dirty="0">
                <a:latin typeface="Arial" panose="020B0604020202020204" pitchFamily="34" charset="0"/>
                <a:ea typeface="Tahoma" panose="020B0604030504040204" pitchFamily="34" charset="0"/>
                <a:cs typeface="Arial" panose="020B0604020202020204" pitchFamily="34" charset="0"/>
              </a:rPr>
              <a:t>al menos 10 días hábiles antes de la fecha límite para la presentación de la Garantía de Seriedad correspondiente a la Subasta.</a:t>
            </a:r>
          </a:p>
          <a:p>
            <a:pPr marL="342900" indent="-342900" algn="just">
              <a:buFont typeface="+mj-lt"/>
              <a:buAutoNum type="alphaLcParenR"/>
            </a:pPr>
            <a:endParaRPr lang="es-MX" dirty="0">
              <a:latin typeface="Arial" panose="020B0604020202020204" pitchFamily="34" charset="0"/>
              <a:ea typeface="Tahoma" panose="020B0604030504040204" pitchFamily="34" charset="0"/>
              <a:cs typeface="Arial" panose="020B0604020202020204" pitchFamily="34" charset="0"/>
            </a:endParaRPr>
          </a:p>
          <a:p>
            <a:pPr marL="342900" indent="-342900" algn="just">
              <a:buFont typeface="+mj-lt"/>
              <a:buAutoNum type="alphaLcParenR"/>
            </a:pPr>
            <a:r>
              <a:rPr lang="es-MX" dirty="0">
                <a:latin typeface="Arial" panose="020B0604020202020204" pitchFamily="34" charset="0"/>
                <a:ea typeface="Tahoma" panose="020B0604030504040204" pitchFamily="34" charset="0"/>
                <a:cs typeface="Arial" panose="020B0604020202020204" pitchFamily="34" charset="0"/>
              </a:rPr>
              <a:t>El CENACE, en un plazo de tres días hábiles a partir de la presentación de los documentos mencionados en el inciso anterior, autorizará o negará la reducción.</a:t>
            </a:r>
          </a:p>
        </p:txBody>
      </p:sp>
    </p:spTree>
    <p:extLst>
      <p:ext uri="{BB962C8B-B14F-4D97-AF65-F5344CB8AC3E}">
        <p14:creationId xmlns:p14="http://schemas.microsoft.com/office/powerpoint/2010/main" val="498491149"/>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ítulo 1"/>
          <p:cNvSpPr txBox="1">
            <a:spLocks/>
          </p:cNvSpPr>
          <p:nvPr/>
        </p:nvSpPr>
        <p:spPr>
          <a:xfrm>
            <a:off x="2195736" y="188640"/>
            <a:ext cx="6480720" cy="864096"/>
          </a:xfrm>
          <a:prstGeom prst="rect">
            <a:avLst/>
          </a:prstGeom>
        </p:spPr>
        <p:txBody>
          <a:bodyPr vert="horz" lIns="91440" tIns="45720" rIns="91440" bIns="45720" rtlCol="0" anchor="ctr">
            <a:noAutofit/>
          </a:bodyPr>
          <a:lstStyle>
            <a:lvl1pPr algn="r" defTabSz="914400" rtl="0" eaLnBrk="1" latinLnBrk="0" hangingPunct="1">
              <a:spcBef>
                <a:spcPct val="0"/>
              </a:spcBef>
              <a:buNone/>
              <a:defRPr sz="2400" kern="1200">
                <a:solidFill>
                  <a:schemeClr val="tx1">
                    <a:lumMod val="65000"/>
                    <a:lumOff val="35000"/>
                  </a:schemeClr>
                </a:solidFill>
                <a:latin typeface="Trajan Pro" pitchFamily="18" charset="0"/>
                <a:ea typeface="+mj-ea"/>
                <a:cs typeface="+mj-cs"/>
              </a:defRPr>
            </a:lvl1pPr>
          </a:lstStyle>
          <a:p>
            <a:r>
              <a:rPr lang="es-ES_tradnl" sz="2200" b="1" dirty="0">
                <a:ea typeface="Tahoma" charset="0"/>
                <a:cs typeface="Arial" panose="020B0604020202020204" pitchFamily="34" charset="0"/>
              </a:rPr>
              <a:t>Cálculo de las Garantías de Seriedad</a:t>
            </a:r>
          </a:p>
          <a:p>
            <a:r>
              <a:rPr lang="es-ES_tradnl" sz="2200" b="1" dirty="0">
                <a:ea typeface="Tahoma" charset="0"/>
                <a:cs typeface="Arial" panose="020B0604020202020204" pitchFamily="34" charset="0"/>
              </a:rPr>
              <a:t>(Presentación Previa Interconexión)</a:t>
            </a:r>
            <a:endParaRPr lang="x-none" sz="2200" b="1" dirty="0">
              <a:ea typeface="Tahoma" charset="0"/>
              <a:cs typeface="Arial" panose="020B0604020202020204" pitchFamily="34" charset="0"/>
            </a:endParaRPr>
          </a:p>
        </p:txBody>
      </p:sp>
      <p:graphicFrame>
        <p:nvGraphicFramePr>
          <p:cNvPr id="2" name="Tabla 1"/>
          <p:cNvGraphicFramePr>
            <a:graphicFrameLocks noGrp="1"/>
          </p:cNvGraphicFramePr>
          <p:nvPr>
            <p:extLst>
              <p:ext uri="{D42A27DB-BD31-4B8C-83A1-F6EECF244321}">
                <p14:modId xmlns:p14="http://schemas.microsoft.com/office/powerpoint/2010/main" val="2695966262"/>
              </p:ext>
            </p:extLst>
          </p:nvPr>
        </p:nvGraphicFramePr>
        <p:xfrm>
          <a:off x="539552" y="1676336"/>
          <a:ext cx="7992888" cy="1320616"/>
        </p:xfrm>
        <a:graphic>
          <a:graphicData uri="http://schemas.openxmlformats.org/drawingml/2006/table">
            <a:tbl>
              <a:tblPr firstRow="1" bandRow="1">
                <a:tableStyleId>{F5AB1C69-6EDB-4FF4-983F-18BD219EF322}</a:tableStyleId>
              </a:tblPr>
              <a:tblGrid>
                <a:gridCol w="2664296">
                  <a:extLst>
                    <a:ext uri="{9D8B030D-6E8A-4147-A177-3AD203B41FA5}">
                      <a16:colId xmlns="" xmlns:a16="http://schemas.microsoft.com/office/drawing/2014/main" val="20000"/>
                    </a:ext>
                  </a:extLst>
                </a:gridCol>
                <a:gridCol w="2664296">
                  <a:extLst>
                    <a:ext uri="{9D8B030D-6E8A-4147-A177-3AD203B41FA5}">
                      <a16:colId xmlns="" xmlns:a16="http://schemas.microsoft.com/office/drawing/2014/main" val="20001"/>
                    </a:ext>
                  </a:extLst>
                </a:gridCol>
                <a:gridCol w="2664296">
                  <a:extLst>
                    <a:ext uri="{9D8B030D-6E8A-4147-A177-3AD203B41FA5}">
                      <a16:colId xmlns="" xmlns:a16="http://schemas.microsoft.com/office/drawing/2014/main" val="20002"/>
                    </a:ext>
                  </a:extLst>
                </a:gridCol>
              </a:tblGrid>
              <a:tr h="370656">
                <a:tc gridSpan="3">
                  <a:txBody>
                    <a:bodyPr/>
                    <a:lstStyle/>
                    <a:p>
                      <a:r>
                        <a:rPr lang="es-MX" sz="1600" dirty="0">
                          <a:latin typeface="Arial" panose="020B0604020202020204" pitchFamily="34" charset="0"/>
                          <a:ea typeface="Tahoma" panose="020B0604030504040204" pitchFamily="34" charset="0"/>
                          <a:cs typeface="Arial" panose="020B0604020202020204" pitchFamily="34" charset="0"/>
                        </a:rPr>
                        <a:t>Ejemplo</a:t>
                      </a:r>
                      <a:r>
                        <a:rPr lang="es-MX" sz="1600" baseline="0" dirty="0">
                          <a:latin typeface="Arial" panose="020B0604020202020204" pitchFamily="34" charset="0"/>
                          <a:ea typeface="Tahoma" panose="020B0604030504040204" pitchFamily="34" charset="0"/>
                          <a:cs typeface="Arial" panose="020B0604020202020204" pitchFamily="34" charset="0"/>
                        </a:rPr>
                        <a:t> 1: Garantía de Interconexión &lt; Garantía de Seriedad, y menor al 50%</a:t>
                      </a:r>
                      <a:endParaRPr lang="es-MX" sz="1600" dirty="0">
                        <a:latin typeface="Arial" panose="020B0604020202020204" pitchFamily="34" charset="0"/>
                        <a:ea typeface="Tahoma" panose="020B0604030504040204" pitchFamily="34" charset="0"/>
                        <a:cs typeface="Arial" panose="020B0604020202020204" pitchFamily="34" charset="0"/>
                      </a:endParaRPr>
                    </a:p>
                  </a:txBody>
                  <a:tcPr/>
                </a:tc>
                <a:tc hMerge="1">
                  <a:txBody>
                    <a:bodyPr/>
                    <a:lstStyle/>
                    <a:p>
                      <a:endParaRPr lang="es-MX" dirty="0"/>
                    </a:p>
                  </a:txBody>
                  <a:tcPr/>
                </a:tc>
                <a:tc hMerge="1">
                  <a:txBody>
                    <a:bodyPr/>
                    <a:lstStyle/>
                    <a:p>
                      <a:endParaRPr lang="es-MX" dirty="0"/>
                    </a:p>
                  </a:txBody>
                  <a:tcPr/>
                </a:tc>
                <a:extLst>
                  <a:ext uri="{0D108BD9-81ED-4DB2-BD59-A6C34878D82A}">
                    <a16:rowId xmlns="" xmlns:a16="http://schemas.microsoft.com/office/drawing/2014/main" val="10000"/>
                  </a:ext>
                </a:extLst>
              </a:tr>
              <a:tr h="370840">
                <a:tc>
                  <a:txBody>
                    <a:bodyPr/>
                    <a:lstStyle/>
                    <a:p>
                      <a:r>
                        <a:rPr lang="es-MX" sz="1600" dirty="0">
                          <a:latin typeface="Arial" panose="020B0604020202020204" pitchFamily="34" charset="0"/>
                          <a:ea typeface="Tahoma" panose="020B0604030504040204" pitchFamily="34" charset="0"/>
                          <a:cs typeface="Arial" panose="020B0604020202020204" pitchFamily="34" charset="0"/>
                        </a:rPr>
                        <a:t>Garantía de Seriedad Original</a:t>
                      </a:r>
                    </a:p>
                  </a:txBody>
                  <a:tcPr/>
                </a:tc>
                <a:tc>
                  <a:txBody>
                    <a:bodyPr/>
                    <a:lstStyle/>
                    <a:p>
                      <a:r>
                        <a:rPr lang="es-MX" sz="1600" dirty="0">
                          <a:latin typeface="Arial" panose="020B0604020202020204" pitchFamily="34" charset="0"/>
                          <a:ea typeface="Tahoma" panose="020B0604030504040204" pitchFamily="34" charset="0"/>
                          <a:cs typeface="Arial" panose="020B0604020202020204" pitchFamily="34" charset="0"/>
                        </a:rPr>
                        <a:t>Garantía</a:t>
                      </a:r>
                      <a:r>
                        <a:rPr lang="es-MX" sz="1600" baseline="0" dirty="0">
                          <a:latin typeface="Arial" panose="020B0604020202020204" pitchFamily="34" charset="0"/>
                          <a:ea typeface="Tahoma" panose="020B0604030504040204" pitchFamily="34" charset="0"/>
                          <a:cs typeface="Arial" panose="020B0604020202020204" pitchFamily="34" charset="0"/>
                        </a:rPr>
                        <a:t> de Interconexión presentada previamente</a:t>
                      </a:r>
                      <a:endParaRPr lang="es-MX" sz="1600" dirty="0">
                        <a:latin typeface="Arial" panose="020B0604020202020204" pitchFamily="34" charset="0"/>
                        <a:ea typeface="Tahoma" panose="020B0604030504040204" pitchFamily="34" charset="0"/>
                        <a:cs typeface="Arial" panose="020B0604020202020204" pitchFamily="34"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MX" sz="1600" dirty="0">
                          <a:latin typeface="Arial" panose="020B0604020202020204" pitchFamily="34" charset="0"/>
                          <a:ea typeface="Tahoma" panose="020B0604030504040204" pitchFamily="34" charset="0"/>
                          <a:cs typeface="Arial" panose="020B0604020202020204" pitchFamily="34" charset="0"/>
                        </a:rPr>
                        <a:t>Garantía de Seriedad Final</a:t>
                      </a:r>
                    </a:p>
                  </a:txBody>
                  <a:tcPr/>
                </a:tc>
                <a:extLst>
                  <a:ext uri="{0D108BD9-81ED-4DB2-BD59-A6C34878D82A}">
                    <a16:rowId xmlns="" xmlns:a16="http://schemas.microsoft.com/office/drawing/2014/main" val="10001"/>
                  </a:ext>
                </a:extLst>
              </a:tr>
              <a:tr h="370840">
                <a:tc>
                  <a:txBody>
                    <a:bodyPr/>
                    <a:lstStyle/>
                    <a:p>
                      <a:pPr algn="ctr"/>
                      <a:r>
                        <a:rPr lang="es-MX" sz="1600" dirty="0">
                          <a:latin typeface="Arial" panose="020B0604020202020204" pitchFamily="34" charset="0"/>
                          <a:ea typeface="Tahoma" panose="020B0604030504040204" pitchFamily="34" charset="0"/>
                          <a:cs typeface="Arial" panose="020B0604020202020204" pitchFamily="34" charset="0"/>
                        </a:rPr>
                        <a:t>$ 10, 000, 000</a:t>
                      </a: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s-MX" sz="1600" dirty="0">
                          <a:latin typeface="Arial" panose="020B0604020202020204" pitchFamily="34" charset="0"/>
                          <a:ea typeface="Tahoma" panose="020B0604030504040204" pitchFamily="34" charset="0"/>
                          <a:cs typeface="Arial" panose="020B0604020202020204" pitchFamily="34" charset="0"/>
                        </a:rPr>
                        <a:t>$ 3, 000, 000</a:t>
                      </a: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s-MX" sz="1600" dirty="0">
                          <a:latin typeface="Arial" panose="020B0604020202020204" pitchFamily="34" charset="0"/>
                          <a:ea typeface="Tahoma" panose="020B0604030504040204" pitchFamily="34" charset="0"/>
                          <a:cs typeface="Arial" panose="020B0604020202020204" pitchFamily="34" charset="0"/>
                        </a:rPr>
                        <a:t>$ 7, 000, 000</a:t>
                      </a:r>
                    </a:p>
                  </a:txBody>
                  <a:tcPr/>
                </a:tc>
                <a:extLst>
                  <a:ext uri="{0D108BD9-81ED-4DB2-BD59-A6C34878D82A}">
                    <a16:rowId xmlns="" xmlns:a16="http://schemas.microsoft.com/office/drawing/2014/main" val="10002"/>
                  </a:ext>
                </a:extLst>
              </a:tr>
            </a:tbl>
          </a:graphicData>
        </a:graphic>
      </p:graphicFrame>
      <p:sp>
        <p:nvSpPr>
          <p:cNvPr id="3" name="CuadroTexto 2"/>
          <p:cNvSpPr txBox="1"/>
          <p:nvPr/>
        </p:nvSpPr>
        <p:spPr>
          <a:xfrm>
            <a:off x="3738801" y="1295672"/>
            <a:ext cx="1127232" cy="338554"/>
          </a:xfrm>
          <a:prstGeom prst="rect">
            <a:avLst/>
          </a:prstGeom>
          <a:noFill/>
        </p:spPr>
        <p:txBody>
          <a:bodyPr wrap="none" rtlCol="0">
            <a:spAutoFit/>
          </a:bodyPr>
          <a:lstStyle/>
          <a:p>
            <a:r>
              <a:rPr lang="es-MX" sz="1600" b="1" dirty="0">
                <a:latin typeface="Arial" panose="020B0604020202020204" pitchFamily="34" charset="0"/>
                <a:ea typeface="Tahoma" panose="020B0604030504040204" pitchFamily="34" charset="0"/>
                <a:cs typeface="Arial" panose="020B0604020202020204" pitchFamily="34" charset="0"/>
              </a:rPr>
              <a:t>Ejemplos</a:t>
            </a:r>
          </a:p>
        </p:txBody>
      </p:sp>
      <p:graphicFrame>
        <p:nvGraphicFramePr>
          <p:cNvPr id="7" name="Tabla 6"/>
          <p:cNvGraphicFramePr>
            <a:graphicFrameLocks noGrp="1"/>
          </p:cNvGraphicFramePr>
          <p:nvPr>
            <p:extLst>
              <p:ext uri="{D42A27DB-BD31-4B8C-83A1-F6EECF244321}">
                <p14:modId xmlns:p14="http://schemas.microsoft.com/office/powerpoint/2010/main" val="2373706663"/>
              </p:ext>
            </p:extLst>
          </p:nvPr>
        </p:nvGraphicFramePr>
        <p:xfrm>
          <a:off x="539552" y="3212976"/>
          <a:ext cx="7992888" cy="1307192"/>
        </p:xfrm>
        <a:graphic>
          <a:graphicData uri="http://schemas.openxmlformats.org/drawingml/2006/table">
            <a:tbl>
              <a:tblPr firstRow="1" bandRow="1">
                <a:tableStyleId>{93296810-A885-4BE3-A3E7-6D5BEEA58F35}</a:tableStyleId>
              </a:tblPr>
              <a:tblGrid>
                <a:gridCol w="2664296">
                  <a:extLst>
                    <a:ext uri="{9D8B030D-6E8A-4147-A177-3AD203B41FA5}">
                      <a16:colId xmlns="" xmlns:a16="http://schemas.microsoft.com/office/drawing/2014/main" val="20000"/>
                    </a:ext>
                  </a:extLst>
                </a:gridCol>
                <a:gridCol w="2664296">
                  <a:extLst>
                    <a:ext uri="{9D8B030D-6E8A-4147-A177-3AD203B41FA5}">
                      <a16:colId xmlns="" xmlns:a16="http://schemas.microsoft.com/office/drawing/2014/main" val="20001"/>
                    </a:ext>
                  </a:extLst>
                </a:gridCol>
                <a:gridCol w="2664296">
                  <a:extLst>
                    <a:ext uri="{9D8B030D-6E8A-4147-A177-3AD203B41FA5}">
                      <a16:colId xmlns="" xmlns:a16="http://schemas.microsoft.com/office/drawing/2014/main" val="20002"/>
                    </a:ext>
                  </a:extLst>
                </a:gridCol>
              </a:tblGrid>
              <a:tr h="370840">
                <a:tc gridSpan="3">
                  <a:txBody>
                    <a:bodyPr/>
                    <a:lstStyle/>
                    <a:p>
                      <a:r>
                        <a:rPr lang="es-MX" sz="1600" dirty="0">
                          <a:latin typeface="Arial" panose="020B0604020202020204" pitchFamily="34" charset="0"/>
                          <a:ea typeface="Tahoma" panose="020B0604030504040204" pitchFamily="34" charset="0"/>
                          <a:cs typeface="Arial" panose="020B0604020202020204" pitchFamily="34" charset="0"/>
                        </a:rPr>
                        <a:t>Ejemplo</a:t>
                      </a:r>
                      <a:r>
                        <a:rPr lang="es-MX" sz="1600" baseline="0" dirty="0">
                          <a:latin typeface="Arial" panose="020B0604020202020204" pitchFamily="34" charset="0"/>
                          <a:ea typeface="Tahoma" panose="020B0604030504040204" pitchFamily="34" charset="0"/>
                          <a:cs typeface="Arial" panose="020B0604020202020204" pitchFamily="34" charset="0"/>
                        </a:rPr>
                        <a:t> 2: Garantía de Interconexión &lt; Garantía de Seriedad, pero mayor al 50%</a:t>
                      </a:r>
                      <a:endParaRPr lang="es-MX" sz="1600" dirty="0">
                        <a:latin typeface="Arial" panose="020B0604020202020204" pitchFamily="34" charset="0"/>
                        <a:ea typeface="Tahoma" panose="020B0604030504040204" pitchFamily="34" charset="0"/>
                        <a:cs typeface="Arial" panose="020B0604020202020204" pitchFamily="34" charset="0"/>
                      </a:endParaRPr>
                    </a:p>
                  </a:txBody>
                  <a:tcPr/>
                </a:tc>
                <a:tc hMerge="1">
                  <a:txBody>
                    <a:bodyPr/>
                    <a:lstStyle/>
                    <a:p>
                      <a:endParaRPr lang="es-MX" dirty="0"/>
                    </a:p>
                  </a:txBody>
                  <a:tcPr/>
                </a:tc>
                <a:tc hMerge="1">
                  <a:txBody>
                    <a:bodyPr/>
                    <a:lstStyle/>
                    <a:p>
                      <a:endParaRPr lang="es-MX" dirty="0"/>
                    </a:p>
                  </a:txBody>
                  <a:tcPr/>
                </a:tc>
                <a:extLst>
                  <a:ext uri="{0D108BD9-81ED-4DB2-BD59-A6C34878D82A}">
                    <a16:rowId xmlns="" xmlns:a16="http://schemas.microsoft.com/office/drawing/2014/main" val="10000"/>
                  </a:ext>
                </a:extLst>
              </a:tr>
              <a:tr h="370840">
                <a:tc>
                  <a:txBody>
                    <a:bodyPr/>
                    <a:lstStyle/>
                    <a:p>
                      <a:r>
                        <a:rPr lang="es-MX" sz="1600" dirty="0">
                          <a:latin typeface="Arial" panose="020B0604020202020204" pitchFamily="34" charset="0"/>
                          <a:ea typeface="Tahoma" panose="020B0604030504040204" pitchFamily="34" charset="0"/>
                          <a:cs typeface="Arial" panose="020B0604020202020204" pitchFamily="34" charset="0"/>
                        </a:rPr>
                        <a:t>Garantía de Seriedad Original</a:t>
                      </a:r>
                    </a:p>
                  </a:txBody>
                  <a:tcPr/>
                </a:tc>
                <a:tc>
                  <a:txBody>
                    <a:bodyPr/>
                    <a:lstStyle/>
                    <a:p>
                      <a:r>
                        <a:rPr lang="es-MX" sz="1600" dirty="0">
                          <a:latin typeface="Arial" panose="020B0604020202020204" pitchFamily="34" charset="0"/>
                          <a:ea typeface="Tahoma" panose="020B0604030504040204" pitchFamily="34" charset="0"/>
                          <a:cs typeface="Arial" panose="020B0604020202020204" pitchFamily="34" charset="0"/>
                        </a:rPr>
                        <a:t>Garantía</a:t>
                      </a:r>
                      <a:r>
                        <a:rPr lang="es-MX" sz="1600" baseline="0" dirty="0">
                          <a:latin typeface="Arial" panose="020B0604020202020204" pitchFamily="34" charset="0"/>
                          <a:ea typeface="Tahoma" panose="020B0604030504040204" pitchFamily="34" charset="0"/>
                          <a:cs typeface="Arial" panose="020B0604020202020204" pitchFamily="34" charset="0"/>
                        </a:rPr>
                        <a:t> de Interconexión presentada previamente</a:t>
                      </a:r>
                      <a:endParaRPr lang="es-MX" sz="1600" dirty="0">
                        <a:latin typeface="Arial" panose="020B0604020202020204" pitchFamily="34" charset="0"/>
                        <a:ea typeface="Tahoma" panose="020B0604030504040204" pitchFamily="34" charset="0"/>
                        <a:cs typeface="Arial" panose="020B0604020202020204" pitchFamily="34"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MX" sz="1600" dirty="0">
                          <a:latin typeface="Arial" panose="020B0604020202020204" pitchFamily="34" charset="0"/>
                          <a:ea typeface="Tahoma" panose="020B0604030504040204" pitchFamily="34" charset="0"/>
                          <a:cs typeface="Arial" panose="020B0604020202020204" pitchFamily="34" charset="0"/>
                        </a:rPr>
                        <a:t>Garantía de Seriedad Final</a:t>
                      </a:r>
                    </a:p>
                  </a:txBody>
                  <a:tcPr/>
                </a:tc>
                <a:extLst>
                  <a:ext uri="{0D108BD9-81ED-4DB2-BD59-A6C34878D82A}">
                    <a16:rowId xmlns="" xmlns:a16="http://schemas.microsoft.com/office/drawing/2014/main" val="10001"/>
                  </a:ext>
                </a:extLst>
              </a:tr>
              <a:tr h="357232">
                <a:tc>
                  <a:txBody>
                    <a:bodyPr/>
                    <a:lstStyle/>
                    <a:p>
                      <a:pPr algn="ctr"/>
                      <a:r>
                        <a:rPr lang="es-MX" sz="1600" dirty="0">
                          <a:latin typeface="Arial" panose="020B0604020202020204" pitchFamily="34" charset="0"/>
                          <a:ea typeface="Tahoma" panose="020B0604030504040204" pitchFamily="34" charset="0"/>
                          <a:cs typeface="Arial" panose="020B0604020202020204" pitchFamily="34" charset="0"/>
                        </a:rPr>
                        <a:t>$ 10, 000, 000</a:t>
                      </a: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s-MX" sz="1600" dirty="0">
                          <a:latin typeface="Arial" panose="020B0604020202020204" pitchFamily="34" charset="0"/>
                          <a:ea typeface="Tahoma" panose="020B0604030504040204" pitchFamily="34" charset="0"/>
                          <a:cs typeface="Arial" panose="020B0604020202020204" pitchFamily="34" charset="0"/>
                        </a:rPr>
                        <a:t>$ 7, 000, 000</a:t>
                      </a: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s-MX" sz="1600" dirty="0">
                          <a:latin typeface="Arial" panose="020B0604020202020204" pitchFamily="34" charset="0"/>
                          <a:ea typeface="Tahoma" panose="020B0604030504040204" pitchFamily="34" charset="0"/>
                          <a:cs typeface="Arial" panose="020B0604020202020204" pitchFamily="34" charset="0"/>
                        </a:rPr>
                        <a:t>$ 5, 000, 000</a:t>
                      </a:r>
                    </a:p>
                  </a:txBody>
                  <a:tcPr/>
                </a:tc>
                <a:extLst>
                  <a:ext uri="{0D108BD9-81ED-4DB2-BD59-A6C34878D82A}">
                    <a16:rowId xmlns="" xmlns:a16="http://schemas.microsoft.com/office/drawing/2014/main" val="10002"/>
                  </a:ext>
                </a:extLst>
              </a:tr>
            </a:tbl>
          </a:graphicData>
        </a:graphic>
      </p:graphicFrame>
      <p:graphicFrame>
        <p:nvGraphicFramePr>
          <p:cNvPr id="8" name="Tabla 7"/>
          <p:cNvGraphicFramePr>
            <a:graphicFrameLocks noGrp="1"/>
          </p:cNvGraphicFramePr>
          <p:nvPr>
            <p:extLst>
              <p:ext uri="{D42A27DB-BD31-4B8C-83A1-F6EECF244321}">
                <p14:modId xmlns:p14="http://schemas.microsoft.com/office/powerpoint/2010/main" val="229304670"/>
              </p:ext>
            </p:extLst>
          </p:nvPr>
        </p:nvGraphicFramePr>
        <p:xfrm>
          <a:off x="539552" y="4725144"/>
          <a:ext cx="7992888" cy="1320800"/>
        </p:xfrm>
        <a:graphic>
          <a:graphicData uri="http://schemas.openxmlformats.org/drawingml/2006/table">
            <a:tbl>
              <a:tblPr firstRow="1" bandRow="1">
                <a:tableStyleId>{00A15C55-8517-42AA-B614-E9B94910E393}</a:tableStyleId>
              </a:tblPr>
              <a:tblGrid>
                <a:gridCol w="2664296">
                  <a:extLst>
                    <a:ext uri="{9D8B030D-6E8A-4147-A177-3AD203B41FA5}">
                      <a16:colId xmlns="" xmlns:a16="http://schemas.microsoft.com/office/drawing/2014/main" val="20000"/>
                    </a:ext>
                  </a:extLst>
                </a:gridCol>
                <a:gridCol w="2664296">
                  <a:extLst>
                    <a:ext uri="{9D8B030D-6E8A-4147-A177-3AD203B41FA5}">
                      <a16:colId xmlns="" xmlns:a16="http://schemas.microsoft.com/office/drawing/2014/main" val="20001"/>
                    </a:ext>
                  </a:extLst>
                </a:gridCol>
                <a:gridCol w="2664296">
                  <a:extLst>
                    <a:ext uri="{9D8B030D-6E8A-4147-A177-3AD203B41FA5}">
                      <a16:colId xmlns="" xmlns:a16="http://schemas.microsoft.com/office/drawing/2014/main" val="20002"/>
                    </a:ext>
                  </a:extLst>
                </a:gridCol>
              </a:tblGrid>
              <a:tr h="370840">
                <a:tc gridSpan="3">
                  <a:txBody>
                    <a:bodyPr/>
                    <a:lstStyle/>
                    <a:p>
                      <a:r>
                        <a:rPr lang="es-MX" sz="1600" dirty="0">
                          <a:latin typeface="Arial" panose="020B0604020202020204" pitchFamily="34" charset="0"/>
                          <a:ea typeface="Tahoma" panose="020B0604030504040204" pitchFamily="34" charset="0"/>
                          <a:cs typeface="Arial" panose="020B0604020202020204" pitchFamily="34" charset="0"/>
                        </a:rPr>
                        <a:t>Ejemplo</a:t>
                      </a:r>
                      <a:r>
                        <a:rPr lang="es-MX" sz="1600" baseline="0" dirty="0">
                          <a:latin typeface="Arial" panose="020B0604020202020204" pitchFamily="34" charset="0"/>
                          <a:ea typeface="Tahoma" panose="020B0604030504040204" pitchFamily="34" charset="0"/>
                          <a:cs typeface="Arial" panose="020B0604020202020204" pitchFamily="34" charset="0"/>
                        </a:rPr>
                        <a:t> 3: Garantía de Interconexión &gt; Garantía de Seriedad</a:t>
                      </a:r>
                      <a:endParaRPr lang="es-MX" sz="1600" dirty="0">
                        <a:latin typeface="Arial" panose="020B0604020202020204" pitchFamily="34" charset="0"/>
                        <a:ea typeface="Tahoma" panose="020B0604030504040204" pitchFamily="34" charset="0"/>
                        <a:cs typeface="Arial" panose="020B0604020202020204" pitchFamily="34" charset="0"/>
                      </a:endParaRPr>
                    </a:p>
                  </a:txBody>
                  <a:tcPr/>
                </a:tc>
                <a:tc hMerge="1">
                  <a:txBody>
                    <a:bodyPr/>
                    <a:lstStyle/>
                    <a:p>
                      <a:endParaRPr lang="es-MX" dirty="0"/>
                    </a:p>
                  </a:txBody>
                  <a:tcPr/>
                </a:tc>
                <a:tc hMerge="1">
                  <a:txBody>
                    <a:bodyPr/>
                    <a:lstStyle/>
                    <a:p>
                      <a:endParaRPr lang="es-MX" dirty="0"/>
                    </a:p>
                  </a:txBody>
                  <a:tcPr/>
                </a:tc>
                <a:extLst>
                  <a:ext uri="{0D108BD9-81ED-4DB2-BD59-A6C34878D82A}">
                    <a16:rowId xmlns="" xmlns:a16="http://schemas.microsoft.com/office/drawing/2014/main" val="10000"/>
                  </a:ext>
                </a:extLst>
              </a:tr>
              <a:tr h="370840">
                <a:tc>
                  <a:txBody>
                    <a:bodyPr/>
                    <a:lstStyle/>
                    <a:p>
                      <a:r>
                        <a:rPr lang="es-MX" sz="1600" dirty="0">
                          <a:latin typeface="Arial" panose="020B0604020202020204" pitchFamily="34" charset="0"/>
                          <a:ea typeface="Tahoma" panose="020B0604030504040204" pitchFamily="34" charset="0"/>
                          <a:cs typeface="Arial" panose="020B0604020202020204" pitchFamily="34" charset="0"/>
                        </a:rPr>
                        <a:t>Garantía de Seriedad Original</a:t>
                      </a:r>
                    </a:p>
                  </a:txBody>
                  <a:tcPr/>
                </a:tc>
                <a:tc>
                  <a:txBody>
                    <a:bodyPr/>
                    <a:lstStyle/>
                    <a:p>
                      <a:r>
                        <a:rPr lang="es-MX" sz="1600" dirty="0">
                          <a:latin typeface="Arial" panose="020B0604020202020204" pitchFamily="34" charset="0"/>
                          <a:ea typeface="Tahoma" panose="020B0604030504040204" pitchFamily="34" charset="0"/>
                          <a:cs typeface="Arial" panose="020B0604020202020204" pitchFamily="34" charset="0"/>
                        </a:rPr>
                        <a:t>Garantía</a:t>
                      </a:r>
                      <a:r>
                        <a:rPr lang="es-MX" sz="1600" baseline="0" dirty="0">
                          <a:latin typeface="Arial" panose="020B0604020202020204" pitchFamily="34" charset="0"/>
                          <a:ea typeface="Tahoma" panose="020B0604030504040204" pitchFamily="34" charset="0"/>
                          <a:cs typeface="Arial" panose="020B0604020202020204" pitchFamily="34" charset="0"/>
                        </a:rPr>
                        <a:t> de Interconexión presentada previamente</a:t>
                      </a:r>
                      <a:endParaRPr lang="es-MX" sz="1600" dirty="0">
                        <a:latin typeface="Arial" panose="020B0604020202020204" pitchFamily="34" charset="0"/>
                        <a:ea typeface="Tahoma" panose="020B0604030504040204" pitchFamily="34" charset="0"/>
                        <a:cs typeface="Arial" panose="020B0604020202020204" pitchFamily="34"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MX" sz="1600" dirty="0">
                          <a:latin typeface="Arial" panose="020B0604020202020204" pitchFamily="34" charset="0"/>
                          <a:ea typeface="Tahoma" panose="020B0604030504040204" pitchFamily="34" charset="0"/>
                          <a:cs typeface="Arial" panose="020B0604020202020204" pitchFamily="34" charset="0"/>
                        </a:rPr>
                        <a:t>Garantía de Seriedad Final</a:t>
                      </a:r>
                    </a:p>
                  </a:txBody>
                  <a:tcPr/>
                </a:tc>
                <a:extLst>
                  <a:ext uri="{0D108BD9-81ED-4DB2-BD59-A6C34878D82A}">
                    <a16:rowId xmlns="" xmlns:a16="http://schemas.microsoft.com/office/drawing/2014/main" val="10001"/>
                  </a:ext>
                </a:extLst>
              </a:tr>
              <a:tr h="370840">
                <a:tc>
                  <a:txBody>
                    <a:bodyPr/>
                    <a:lstStyle/>
                    <a:p>
                      <a:pPr algn="ctr"/>
                      <a:r>
                        <a:rPr lang="es-MX" sz="1600" dirty="0">
                          <a:latin typeface="Arial" panose="020B0604020202020204" pitchFamily="34" charset="0"/>
                          <a:ea typeface="Tahoma" panose="020B0604030504040204" pitchFamily="34" charset="0"/>
                          <a:cs typeface="Arial" panose="020B0604020202020204" pitchFamily="34" charset="0"/>
                        </a:rPr>
                        <a:t>$ 10, 000, 000</a:t>
                      </a: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s-MX" sz="1600" dirty="0">
                          <a:latin typeface="Arial" panose="020B0604020202020204" pitchFamily="34" charset="0"/>
                          <a:ea typeface="Tahoma" panose="020B0604030504040204" pitchFamily="34" charset="0"/>
                          <a:cs typeface="Arial" panose="020B0604020202020204" pitchFamily="34" charset="0"/>
                        </a:rPr>
                        <a:t>$ 20, 000, 000</a:t>
                      </a: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s-MX" sz="1600" dirty="0">
                          <a:latin typeface="Arial" panose="020B0604020202020204" pitchFamily="34" charset="0"/>
                          <a:ea typeface="Tahoma" panose="020B0604030504040204" pitchFamily="34" charset="0"/>
                          <a:cs typeface="Arial" panose="020B0604020202020204" pitchFamily="34" charset="0"/>
                        </a:rPr>
                        <a:t>$ 5, 000, 000</a:t>
                      </a:r>
                    </a:p>
                  </a:txBody>
                  <a:tcPr/>
                </a:tc>
                <a:extLst>
                  <a:ext uri="{0D108BD9-81ED-4DB2-BD59-A6C34878D82A}">
                    <a16:rowId xmlns="" xmlns:a16="http://schemas.microsoft.com/office/drawing/2014/main" val="10002"/>
                  </a:ext>
                </a:extLst>
              </a:tr>
            </a:tbl>
          </a:graphicData>
        </a:graphic>
      </p:graphicFrame>
    </p:spTree>
    <p:extLst>
      <p:ext uri="{BB962C8B-B14F-4D97-AF65-F5344CB8AC3E}">
        <p14:creationId xmlns:p14="http://schemas.microsoft.com/office/powerpoint/2010/main" val="8265171"/>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ítulo 1"/>
          <p:cNvSpPr txBox="1">
            <a:spLocks/>
          </p:cNvSpPr>
          <p:nvPr/>
        </p:nvSpPr>
        <p:spPr>
          <a:xfrm>
            <a:off x="3347864" y="188640"/>
            <a:ext cx="5328592" cy="864096"/>
          </a:xfrm>
          <a:prstGeom prst="rect">
            <a:avLst/>
          </a:prstGeom>
        </p:spPr>
        <p:txBody>
          <a:bodyPr vert="horz" lIns="91440" tIns="45720" rIns="91440" bIns="45720" rtlCol="0" anchor="ctr">
            <a:noAutofit/>
          </a:bodyPr>
          <a:lstStyle>
            <a:lvl1pPr algn="r" defTabSz="914400" rtl="0" eaLnBrk="1" latinLnBrk="0" hangingPunct="1">
              <a:spcBef>
                <a:spcPct val="0"/>
              </a:spcBef>
              <a:buNone/>
              <a:defRPr sz="2400" kern="1200">
                <a:solidFill>
                  <a:schemeClr val="tx1">
                    <a:lumMod val="65000"/>
                    <a:lumOff val="35000"/>
                  </a:schemeClr>
                </a:solidFill>
                <a:latin typeface="Trajan Pro" pitchFamily="18" charset="0"/>
                <a:ea typeface="+mj-ea"/>
                <a:cs typeface="+mj-cs"/>
              </a:defRPr>
            </a:lvl1pPr>
          </a:lstStyle>
          <a:p>
            <a:r>
              <a:rPr lang="es-ES_tradnl" sz="2200" b="1" dirty="0">
                <a:ea typeface="Tahoma" charset="0"/>
                <a:cs typeface="Arial" panose="020B0604020202020204" pitchFamily="34" charset="0"/>
              </a:rPr>
              <a:t>Características de las Garantías de Seriedad</a:t>
            </a:r>
            <a:endParaRPr lang="x-none" sz="2200" b="1" dirty="0">
              <a:ea typeface="Tahoma" charset="0"/>
              <a:cs typeface="Arial" panose="020B0604020202020204" pitchFamily="34" charset="0"/>
            </a:endParaRPr>
          </a:p>
        </p:txBody>
      </p:sp>
      <p:sp>
        <p:nvSpPr>
          <p:cNvPr id="6" name="Rectángulo 5"/>
          <p:cNvSpPr/>
          <p:nvPr/>
        </p:nvSpPr>
        <p:spPr>
          <a:xfrm>
            <a:off x="468032" y="1052736"/>
            <a:ext cx="8208424" cy="5078313"/>
          </a:xfrm>
          <a:prstGeom prst="rect">
            <a:avLst/>
          </a:prstGeom>
        </p:spPr>
        <p:txBody>
          <a:bodyPr wrap="square">
            <a:spAutoFit/>
          </a:bodyPr>
          <a:lstStyle/>
          <a:p>
            <a:pPr marL="342900" indent="-342900" algn="just">
              <a:buFont typeface="+mj-lt"/>
              <a:buAutoNum type="arabicPeriod"/>
            </a:pPr>
            <a:endParaRPr lang="es-MX" dirty="0">
              <a:latin typeface="Tahoma" panose="020B0604030504040204" pitchFamily="34" charset="0"/>
              <a:ea typeface="Tahoma" panose="020B0604030504040204" pitchFamily="34" charset="0"/>
              <a:cs typeface="Tahoma" panose="020B0604030504040204" pitchFamily="34" charset="0"/>
            </a:endParaRPr>
          </a:p>
          <a:p>
            <a:pPr marL="342900" indent="-342900" algn="just">
              <a:buFont typeface="+mj-lt"/>
              <a:buAutoNum type="arabicPeriod"/>
            </a:pPr>
            <a:r>
              <a:rPr lang="es-MX" dirty="0">
                <a:latin typeface="Arial" panose="020B0604020202020204" pitchFamily="34" charset="0"/>
                <a:ea typeface="Tahoma" panose="020B0604030504040204" pitchFamily="34" charset="0"/>
                <a:cs typeface="Arial" panose="020B0604020202020204" pitchFamily="34" charset="0"/>
              </a:rPr>
              <a:t>Deberá ser una </a:t>
            </a:r>
            <a:r>
              <a:rPr lang="es-MX" b="1" dirty="0">
                <a:latin typeface="Arial" panose="020B0604020202020204" pitchFamily="34" charset="0"/>
                <a:ea typeface="Tahoma" panose="020B0604030504040204" pitchFamily="34" charset="0"/>
                <a:cs typeface="Arial" panose="020B0604020202020204" pitchFamily="34" charset="0"/>
              </a:rPr>
              <a:t>carta de crédito incondicional e irrevocable </a:t>
            </a:r>
            <a:r>
              <a:rPr lang="es-MX" b="1" dirty="0" err="1">
                <a:latin typeface="Arial" panose="020B0604020202020204" pitchFamily="34" charset="0"/>
                <a:ea typeface="Tahoma" panose="020B0604030504040204" pitchFamily="34" charset="0"/>
                <a:cs typeface="Arial" panose="020B0604020202020204" pitchFamily="34" charset="0"/>
              </a:rPr>
              <a:t>standby</a:t>
            </a:r>
            <a:r>
              <a:rPr lang="es-MX" dirty="0">
                <a:latin typeface="Arial" panose="020B0604020202020204" pitchFamily="34" charset="0"/>
                <a:ea typeface="Tahoma" panose="020B0604030504040204" pitchFamily="34" charset="0"/>
                <a:cs typeface="Arial" panose="020B0604020202020204" pitchFamily="34" charset="0"/>
              </a:rPr>
              <a:t>, conforme al </a:t>
            </a:r>
            <a:r>
              <a:rPr lang="es-MX" b="1" dirty="0">
                <a:latin typeface="Arial" panose="020B0604020202020204" pitchFamily="34" charset="0"/>
                <a:ea typeface="Tahoma" panose="020B0604030504040204" pitchFamily="34" charset="0"/>
                <a:cs typeface="Arial" panose="020B0604020202020204" pitchFamily="34" charset="0"/>
              </a:rPr>
              <a:t>formato. </a:t>
            </a:r>
          </a:p>
          <a:p>
            <a:pPr marL="342900" indent="-342900" algn="just">
              <a:buFont typeface="+mj-lt"/>
              <a:buAutoNum type="arabicPeriod"/>
            </a:pPr>
            <a:endParaRPr lang="es-MX" b="1" dirty="0">
              <a:latin typeface="Arial" panose="020B0604020202020204" pitchFamily="34" charset="0"/>
              <a:ea typeface="Tahoma" panose="020B0604030504040204" pitchFamily="34" charset="0"/>
              <a:cs typeface="Arial" panose="020B0604020202020204" pitchFamily="34" charset="0"/>
            </a:endParaRPr>
          </a:p>
          <a:p>
            <a:pPr marL="342900" indent="-342900" algn="just">
              <a:buFont typeface="+mj-lt"/>
              <a:buAutoNum type="arabicPeriod"/>
            </a:pPr>
            <a:r>
              <a:rPr lang="es-MX" dirty="0">
                <a:latin typeface="Arial" panose="020B0604020202020204" pitchFamily="34" charset="0"/>
                <a:ea typeface="Tahoma" panose="020B0604030504040204" pitchFamily="34" charset="0"/>
                <a:cs typeface="Arial" panose="020B0604020202020204" pitchFamily="34" charset="0"/>
              </a:rPr>
              <a:t>Deberá ser otorgada por una </a:t>
            </a:r>
            <a:r>
              <a:rPr lang="es-MX" b="1" dirty="0">
                <a:latin typeface="Arial" panose="020B0604020202020204" pitchFamily="34" charset="0"/>
                <a:ea typeface="Tahoma" panose="020B0604030504040204" pitchFamily="34" charset="0"/>
                <a:cs typeface="Arial" panose="020B0604020202020204" pitchFamily="34" charset="0"/>
              </a:rPr>
              <a:t>institución de crédito integrante del Sistema Bancario Mexicano</a:t>
            </a:r>
            <a:r>
              <a:rPr lang="es-MX" dirty="0">
                <a:latin typeface="Arial" panose="020B0604020202020204" pitchFamily="34" charset="0"/>
                <a:ea typeface="Tahoma" panose="020B0604030504040204" pitchFamily="34" charset="0"/>
                <a:cs typeface="Arial" panose="020B0604020202020204" pitchFamily="34" charset="0"/>
              </a:rPr>
              <a:t>, para mayor detalle visitar la siguiente liga y leer el comunicado “Bancos Autorizados para emitir Cartas de Crédito”: </a:t>
            </a:r>
            <a:r>
              <a:rPr lang="es-MX" dirty="0">
                <a:latin typeface="Arial" panose="020B0604020202020204" pitchFamily="34" charset="0"/>
                <a:ea typeface="Tahoma" panose="020B0604030504040204" pitchFamily="34" charset="0"/>
                <a:cs typeface="Arial" panose="020B0604020202020204" pitchFamily="34" charset="0"/>
                <a:hlinkClick r:id="rId3"/>
              </a:rPr>
              <a:t>http://cenace.gob.mx/Paginas/Publicas/MercadoOperacion/Garantias.aspx</a:t>
            </a:r>
            <a:endParaRPr lang="es-MX" dirty="0">
              <a:latin typeface="Arial" panose="020B0604020202020204" pitchFamily="34" charset="0"/>
              <a:ea typeface="Tahoma" panose="020B0604030504040204" pitchFamily="34" charset="0"/>
              <a:cs typeface="Arial" panose="020B0604020202020204" pitchFamily="34" charset="0"/>
            </a:endParaRPr>
          </a:p>
          <a:p>
            <a:pPr marL="342900" indent="-342900" algn="ctr">
              <a:buFont typeface="+mj-lt"/>
              <a:buAutoNum type="arabicPeriod"/>
            </a:pPr>
            <a:endParaRPr lang="es-MX" dirty="0">
              <a:latin typeface="Arial" panose="020B0604020202020204" pitchFamily="34" charset="0"/>
              <a:ea typeface="Tahoma" panose="020B0604030504040204" pitchFamily="34" charset="0"/>
              <a:cs typeface="Arial" panose="020B0604020202020204" pitchFamily="34" charset="0"/>
            </a:endParaRPr>
          </a:p>
          <a:p>
            <a:pPr marL="355600" indent="-355600" algn="just">
              <a:buFont typeface="+mj-lt"/>
              <a:buAutoNum type="arabicPeriod" startAt="3"/>
            </a:pPr>
            <a:r>
              <a:rPr lang="es-MX" dirty="0">
                <a:latin typeface="Arial" panose="020B0604020202020204" pitchFamily="34" charset="0"/>
                <a:ea typeface="Tahoma" panose="020B0604030504040204" pitchFamily="34" charset="0"/>
                <a:cs typeface="Arial" panose="020B0604020202020204" pitchFamily="34" charset="0"/>
              </a:rPr>
              <a:t>Podrá ser presentada en </a:t>
            </a:r>
            <a:r>
              <a:rPr lang="es-MX" dirty="0">
                <a:effectLst>
                  <a:outerShdw blurRad="38100" dist="38100" dir="2700000" algn="tl">
                    <a:srgbClr val="000000">
                      <a:alpha val="43137"/>
                    </a:srgbClr>
                  </a:outerShdw>
                </a:effectLst>
                <a:latin typeface="Arial" panose="020B0604020202020204" pitchFamily="34" charset="0"/>
                <a:ea typeface="Tahoma" panose="020B0604030504040204" pitchFamily="34" charset="0"/>
                <a:cs typeface="Arial" panose="020B0604020202020204" pitchFamily="34" charset="0"/>
              </a:rPr>
              <a:t>Pesos o en Dólare</a:t>
            </a:r>
            <a:r>
              <a:rPr lang="es-MX" dirty="0">
                <a:latin typeface="Arial" panose="020B0604020202020204" pitchFamily="34" charset="0"/>
                <a:ea typeface="Tahoma" panose="020B0604030504040204" pitchFamily="34" charset="0"/>
                <a:cs typeface="Arial" panose="020B0604020202020204" pitchFamily="34" charset="0"/>
              </a:rPr>
              <a:t>s, y su monto deberá ser suficiente de acuerdo al tipo de cambio publicado en el DOF cinco días hábiles antes de su presentación ante CENACE.</a:t>
            </a:r>
          </a:p>
          <a:p>
            <a:pPr marL="355600" indent="-355600" algn="just">
              <a:buFont typeface="+mj-lt"/>
              <a:buAutoNum type="arabicPeriod" startAt="3"/>
            </a:pPr>
            <a:endParaRPr lang="es-MX" dirty="0">
              <a:latin typeface="Arial" panose="020B0604020202020204" pitchFamily="34" charset="0"/>
              <a:ea typeface="Tahoma" panose="020B0604030504040204" pitchFamily="34" charset="0"/>
              <a:cs typeface="Arial" panose="020B0604020202020204" pitchFamily="34" charset="0"/>
            </a:endParaRPr>
          </a:p>
          <a:p>
            <a:pPr marL="355600" indent="-355600" algn="just">
              <a:buFont typeface="+mj-lt"/>
              <a:buAutoNum type="arabicPeriod" startAt="3"/>
            </a:pPr>
            <a:r>
              <a:rPr lang="es-MX" dirty="0">
                <a:latin typeface="Arial" panose="020B0604020202020204" pitchFamily="34" charset="0"/>
                <a:ea typeface="Tahoma" panose="020B0604030504040204" pitchFamily="34" charset="0"/>
                <a:cs typeface="Arial" panose="020B0604020202020204" pitchFamily="34" charset="0"/>
              </a:rPr>
              <a:t>El </a:t>
            </a:r>
            <a:r>
              <a:rPr lang="es-MX" dirty="0">
                <a:effectLst>
                  <a:outerShdw blurRad="38100" dist="38100" dir="2700000" algn="tl">
                    <a:srgbClr val="000000">
                      <a:alpha val="43137"/>
                    </a:srgbClr>
                  </a:outerShdw>
                </a:effectLst>
                <a:latin typeface="Arial" panose="020B0604020202020204" pitchFamily="34" charset="0"/>
                <a:ea typeface="Tahoma" panose="020B0604030504040204" pitchFamily="34" charset="0"/>
                <a:cs typeface="Arial" panose="020B0604020202020204" pitchFamily="34" charset="0"/>
              </a:rPr>
              <a:t>nombre, razón o denominación social </a:t>
            </a:r>
            <a:r>
              <a:rPr lang="es-MX" dirty="0">
                <a:latin typeface="Arial" panose="020B0604020202020204" pitchFamily="34" charset="0"/>
                <a:ea typeface="Tahoma" panose="020B0604030504040204" pitchFamily="34" charset="0"/>
                <a:cs typeface="Arial" panose="020B0604020202020204" pitchFamily="34" charset="0"/>
              </a:rPr>
              <a:t>del Licitante cuyas obligaciones se garantizan deberá ser </a:t>
            </a:r>
            <a:r>
              <a:rPr lang="es-MX" dirty="0">
                <a:effectLst>
                  <a:outerShdw blurRad="38100" dist="38100" dir="2700000" algn="tl">
                    <a:srgbClr val="000000">
                      <a:alpha val="43137"/>
                    </a:srgbClr>
                  </a:outerShdw>
                </a:effectLst>
                <a:latin typeface="Arial" panose="020B0604020202020204" pitchFamily="34" charset="0"/>
                <a:ea typeface="Tahoma" panose="020B0604030504040204" pitchFamily="34" charset="0"/>
                <a:cs typeface="Arial" panose="020B0604020202020204" pitchFamily="34" charset="0"/>
              </a:rPr>
              <a:t>idéntico</a:t>
            </a:r>
            <a:r>
              <a:rPr lang="es-MX" dirty="0">
                <a:latin typeface="Arial" panose="020B0604020202020204" pitchFamily="34" charset="0"/>
                <a:ea typeface="Tahoma" panose="020B0604030504040204" pitchFamily="34" charset="0"/>
                <a:cs typeface="Arial" panose="020B0604020202020204" pitchFamily="34" charset="0"/>
              </a:rPr>
              <a:t> a aquél con el que se </a:t>
            </a:r>
            <a:r>
              <a:rPr lang="es-MX" dirty="0">
                <a:effectLst>
                  <a:outerShdw blurRad="38100" dist="38100" dir="2700000" algn="tl">
                    <a:srgbClr val="000000">
                      <a:alpha val="43137"/>
                    </a:srgbClr>
                  </a:outerShdw>
                </a:effectLst>
                <a:latin typeface="Arial" panose="020B0604020202020204" pitchFamily="34" charset="0"/>
                <a:ea typeface="Tahoma" panose="020B0604030504040204" pitchFamily="34" charset="0"/>
                <a:cs typeface="Arial" panose="020B0604020202020204" pitchFamily="34" charset="0"/>
              </a:rPr>
              <a:t>registró</a:t>
            </a:r>
            <a:r>
              <a:rPr lang="es-MX" dirty="0">
                <a:latin typeface="Arial" panose="020B0604020202020204" pitchFamily="34" charset="0"/>
                <a:ea typeface="Tahoma" panose="020B0604030504040204" pitchFamily="34" charset="0"/>
                <a:cs typeface="Arial" panose="020B0604020202020204" pitchFamily="34" charset="0"/>
              </a:rPr>
              <a:t> el Licitante </a:t>
            </a:r>
            <a:r>
              <a:rPr lang="es-MX" dirty="0">
                <a:effectLst>
                  <a:outerShdw blurRad="38100" dist="38100" dir="2700000" algn="tl">
                    <a:srgbClr val="000000">
                      <a:alpha val="43137"/>
                    </a:srgbClr>
                  </a:outerShdw>
                </a:effectLst>
                <a:latin typeface="Arial" panose="020B0604020202020204" pitchFamily="34" charset="0"/>
                <a:ea typeface="Tahoma" panose="020B0604030504040204" pitchFamily="34" charset="0"/>
                <a:cs typeface="Arial" panose="020B0604020202020204" pitchFamily="34" charset="0"/>
              </a:rPr>
              <a:t>ante CENACE</a:t>
            </a:r>
            <a:r>
              <a:rPr lang="es-MX" dirty="0">
                <a:latin typeface="Arial" panose="020B0604020202020204" pitchFamily="34" charset="0"/>
                <a:ea typeface="Tahoma" panose="020B0604030504040204" pitchFamily="34" charset="0"/>
                <a:cs typeface="Arial" panose="020B0604020202020204" pitchFamily="34" charset="0"/>
              </a:rPr>
              <a:t>.</a:t>
            </a:r>
          </a:p>
          <a:p>
            <a:pPr marL="355600" indent="-355600" algn="just">
              <a:buFont typeface="+mj-lt"/>
              <a:buAutoNum type="arabicPeriod" startAt="3"/>
            </a:pPr>
            <a:r>
              <a:rPr lang="es-MX" dirty="0">
                <a:latin typeface="Arial" panose="020B0604020202020204" pitchFamily="34" charset="0"/>
                <a:ea typeface="Tahoma" panose="020B0604030504040204" pitchFamily="34" charset="0"/>
                <a:cs typeface="Arial" panose="020B0604020202020204" pitchFamily="34" charset="0"/>
              </a:rPr>
              <a:t>La vigencia de Carta de Crédito deberá ser mayor al menos un mes más a la suscripción del contrato de cobertura.</a:t>
            </a:r>
          </a:p>
        </p:txBody>
      </p:sp>
    </p:spTree>
    <p:extLst>
      <p:ext uri="{BB962C8B-B14F-4D97-AF65-F5344CB8AC3E}">
        <p14:creationId xmlns:p14="http://schemas.microsoft.com/office/powerpoint/2010/main" val="1346015724"/>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ítulo 1"/>
          <p:cNvSpPr txBox="1">
            <a:spLocks/>
          </p:cNvSpPr>
          <p:nvPr/>
        </p:nvSpPr>
        <p:spPr>
          <a:xfrm>
            <a:off x="3347864" y="188640"/>
            <a:ext cx="5328592" cy="864096"/>
          </a:xfrm>
          <a:prstGeom prst="rect">
            <a:avLst/>
          </a:prstGeom>
        </p:spPr>
        <p:txBody>
          <a:bodyPr vert="horz" lIns="91440" tIns="45720" rIns="91440" bIns="45720" rtlCol="0" anchor="ctr">
            <a:noAutofit/>
          </a:bodyPr>
          <a:lstStyle>
            <a:lvl1pPr algn="r" defTabSz="914400" rtl="0" eaLnBrk="1" latinLnBrk="0" hangingPunct="1">
              <a:spcBef>
                <a:spcPct val="0"/>
              </a:spcBef>
              <a:buNone/>
              <a:defRPr sz="2400" kern="1200">
                <a:solidFill>
                  <a:schemeClr val="tx1">
                    <a:lumMod val="65000"/>
                    <a:lumOff val="35000"/>
                  </a:schemeClr>
                </a:solidFill>
                <a:latin typeface="Trajan Pro" pitchFamily="18" charset="0"/>
                <a:ea typeface="+mj-ea"/>
                <a:cs typeface="+mj-cs"/>
              </a:defRPr>
            </a:lvl1pPr>
          </a:lstStyle>
          <a:p>
            <a:r>
              <a:rPr lang="es-ES_tradnl" sz="2200" b="1" dirty="0">
                <a:ea typeface="Tahoma" charset="0"/>
                <a:cs typeface="Arial" panose="020B0604020202020204" pitchFamily="34" charset="0"/>
              </a:rPr>
              <a:t>Como presentar las Garantías de Seriedad</a:t>
            </a:r>
            <a:endParaRPr lang="x-none" sz="2200" b="1" dirty="0">
              <a:ea typeface="Tahoma" charset="0"/>
              <a:cs typeface="Arial" panose="020B0604020202020204" pitchFamily="34" charset="0"/>
            </a:endParaRPr>
          </a:p>
        </p:txBody>
      </p:sp>
      <p:sp>
        <p:nvSpPr>
          <p:cNvPr id="6" name="Rectángulo 5"/>
          <p:cNvSpPr/>
          <p:nvPr/>
        </p:nvSpPr>
        <p:spPr>
          <a:xfrm>
            <a:off x="899592" y="1484784"/>
            <a:ext cx="7136468" cy="4185761"/>
          </a:xfrm>
          <a:prstGeom prst="rect">
            <a:avLst/>
          </a:prstGeom>
        </p:spPr>
        <p:txBody>
          <a:bodyPr wrap="square">
            <a:spAutoFit/>
          </a:bodyPr>
          <a:lstStyle/>
          <a:p>
            <a:pPr algn="just">
              <a:spcAft>
                <a:spcPts val="1200"/>
              </a:spcAft>
            </a:pPr>
            <a:r>
              <a:rPr lang="es-MX" dirty="0">
                <a:latin typeface="Arial" panose="020B0604020202020204" pitchFamily="34" charset="0"/>
                <a:ea typeface="Tahoma" panose="020B0604030504040204" pitchFamily="34" charset="0"/>
                <a:cs typeface="Arial" panose="020B0604020202020204" pitchFamily="34" charset="0"/>
              </a:rPr>
              <a:t>Los Licitantes de la Subasta deberán presentar la Garantía de Seriedad:</a:t>
            </a:r>
          </a:p>
          <a:p>
            <a:pPr marL="541338" indent="-541338" algn="just">
              <a:spcAft>
                <a:spcPts val="1200"/>
              </a:spcAft>
              <a:buFont typeface="+mj-lt"/>
              <a:buAutoNum type="alphaLcParenR"/>
            </a:pPr>
            <a:r>
              <a:rPr lang="es-MX" dirty="0">
                <a:latin typeface="Arial" panose="020B0604020202020204" pitchFamily="34" charset="0"/>
                <a:ea typeface="Tahoma" panose="020B0604030504040204" pitchFamily="34" charset="0"/>
                <a:cs typeface="Arial" panose="020B0604020202020204" pitchFamily="34" charset="0"/>
              </a:rPr>
              <a:t>En forma física</a:t>
            </a:r>
          </a:p>
          <a:p>
            <a:pPr marL="541338" indent="-541338" algn="just">
              <a:spcAft>
                <a:spcPts val="1200"/>
              </a:spcAft>
              <a:buFont typeface="+mj-lt"/>
              <a:buAutoNum type="alphaLcParenR"/>
            </a:pPr>
            <a:r>
              <a:rPr lang="es-MX" dirty="0">
                <a:latin typeface="Arial" panose="020B0604020202020204" pitchFamily="34" charset="0"/>
                <a:ea typeface="Tahoma" panose="020B0604030504040204" pitchFamily="34" charset="0"/>
                <a:cs typeface="Arial" panose="020B0604020202020204" pitchFamily="34" charset="0"/>
              </a:rPr>
              <a:t>Fecha Inicial de entrega: a partir de que presentó su solicitud de precalificación.</a:t>
            </a:r>
          </a:p>
          <a:p>
            <a:pPr marL="541338" indent="-541338" algn="just">
              <a:spcAft>
                <a:spcPts val="1200"/>
              </a:spcAft>
              <a:buFont typeface="+mj-lt"/>
              <a:buAutoNum type="alphaLcParenR"/>
            </a:pPr>
            <a:r>
              <a:rPr lang="es-MX" dirty="0">
                <a:latin typeface="Arial" panose="020B0604020202020204" pitchFamily="34" charset="0"/>
                <a:ea typeface="Tahoma" panose="020B0604030504040204" pitchFamily="34" charset="0"/>
                <a:cs typeface="Arial" panose="020B0604020202020204" pitchFamily="34" charset="0"/>
              </a:rPr>
              <a:t>Fecha Límite de entrega: hasta la fecha límite indicada en el Calendario de la Subasta para tal efecto.</a:t>
            </a:r>
          </a:p>
          <a:p>
            <a:pPr marL="541338" indent="-541338" algn="just">
              <a:spcAft>
                <a:spcPts val="1200"/>
              </a:spcAft>
              <a:buFont typeface="+mj-lt"/>
              <a:buAutoNum type="alphaLcParenR"/>
            </a:pPr>
            <a:r>
              <a:rPr lang="es-MX" dirty="0">
                <a:latin typeface="Arial" panose="020B0604020202020204" pitchFamily="34" charset="0"/>
                <a:ea typeface="Tahoma" panose="020B0604030504040204" pitchFamily="34" charset="0"/>
                <a:cs typeface="Arial" panose="020B0604020202020204" pitchFamily="34" charset="0"/>
              </a:rPr>
              <a:t>Deberá cumplir con lo previsto en el Manual, así como en las Bases de Licitación SLP-1/2017 y con el Formato </a:t>
            </a:r>
            <a:r>
              <a:rPr lang="es-MX" dirty="0" err="1">
                <a:latin typeface="Arial" panose="020B0604020202020204" pitchFamily="34" charset="0"/>
                <a:ea typeface="Tahoma" panose="020B0604030504040204" pitchFamily="34" charset="0"/>
                <a:cs typeface="Arial" panose="020B0604020202020204" pitchFamily="34" charset="0"/>
              </a:rPr>
              <a:t>correspondiete</a:t>
            </a:r>
            <a:r>
              <a:rPr lang="es-MX" dirty="0">
                <a:latin typeface="Arial" panose="020B0604020202020204" pitchFamily="34" charset="0"/>
                <a:ea typeface="Tahoma" panose="020B0604030504040204" pitchFamily="34" charset="0"/>
                <a:cs typeface="Arial" panose="020B0604020202020204" pitchFamily="34" charset="0"/>
              </a:rPr>
              <a:t>. </a:t>
            </a:r>
          </a:p>
          <a:p>
            <a:pPr marL="541338" indent="-541338" algn="just">
              <a:spcAft>
                <a:spcPts val="1200"/>
              </a:spcAft>
              <a:buFont typeface="+mj-lt"/>
              <a:buAutoNum type="alphaLcParenR"/>
            </a:pPr>
            <a:r>
              <a:rPr lang="es-MX" dirty="0">
                <a:latin typeface="Arial" panose="020B0604020202020204" pitchFamily="34" charset="0"/>
                <a:ea typeface="Tahoma" panose="020B0604030504040204" pitchFamily="34" charset="0"/>
                <a:cs typeface="Arial" panose="020B0604020202020204" pitchFamily="34" charset="0"/>
              </a:rPr>
              <a:t>Dicha Garantía de Seriedad podrá exhibirse en uno o varios instrumentos.</a:t>
            </a:r>
          </a:p>
        </p:txBody>
      </p:sp>
    </p:spTree>
    <p:extLst>
      <p:ext uri="{BB962C8B-B14F-4D97-AF65-F5344CB8AC3E}">
        <p14:creationId xmlns:p14="http://schemas.microsoft.com/office/powerpoint/2010/main" val="1705844490"/>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ítulo 1"/>
          <p:cNvSpPr txBox="1">
            <a:spLocks/>
          </p:cNvSpPr>
          <p:nvPr/>
        </p:nvSpPr>
        <p:spPr>
          <a:xfrm>
            <a:off x="3347864" y="188640"/>
            <a:ext cx="5328592" cy="864096"/>
          </a:xfrm>
          <a:prstGeom prst="rect">
            <a:avLst/>
          </a:prstGeom>
        </p:spPr>
        <p:txBody>
          <a:bodyPr vert="horz" lIns="91440" tIns="45720" rIns="91440" bIns="45720" rtlCol="0" anchor="ctr">
            <a:noAutofit/>
          </a:bodyPr>
          <a:lstStyle>
            <a:lvl1pPr algn="r" defTabSz="914400" rtl="0" eaLnBrk="1" latinLnBrk="0" hangingPunct="1">
              <a:spcBef>
                <a:spcPct val="0"/>
              </a:spcBef>
              <a:buNone/>
              <a:defRPr sz="2400" kern="1200">
                <a:solidFill>
                  <a:schemeClr val="tx1">
                    <a:lumMod val="65000"/>
                    <a:lumOff val="35000"/>
                  </a:schemeClr>
                </a:solidFill>
                <a:latin typeface="Trajan Pro" pitchFamily="18" charset="0"/>
                <a:ea typeface="+mj-ea"/>
                <a:cs typeface="+mj-cs"/>
              </a:defRPr>
            </a:lvl1pPr>
          </a:lstStyle>
          <a:p>
            <a:r>
              <a:rPr lang="es-ES_tradnl" sz="2200" b="1" dirty="0">
                <a:ea typeface="Tahoma" charset="0"/>
                <a:cs typeface="Arial" panose="020B0604020202020204" pitchFamily="34" charset="0"/>
              </a:rPr>
              <a:t>Omisiones en la SLP</a:t>
            </a:r>
            <a:endParaRPr lang="x-none" sz="2200" b="1" dirty="0">
              <a:ea typeface="Tahoma" charset="0"/>
              <a:cs typeface="Arial" panose="020B0604020202020204" pitchFamily="34" charset="0"/>
            </a:endParaRPr>
          </a:p>
        </p:txBody>
      </p:sp>
      <p:sp>
        <p:nvSpPr>
          <p:cNvPr id="2" name="CuadroTexto 1"/>
          <p:cNvSpPr txBox="1"/>
          <p:nvPr/>
        </p:nvSpPr>
        <p:spPr>
          <a:xfrm>
            <a:off x="741512" y="1484784"/>
            <a:ext cx="7920880" cy="4524315"/>
          </a:xfrm>
          <a:prstGeom prst="rect">
            <a:avLst/>
          </a:prstGeom>
          <a:noFill/>
        </p:spPr>
        <p:txBody>
          <a:bodyPr wrap="square" rtlCol="0">
            <a:spAutoFit/>
          </a:bodyPr>
          <a:lstStyle/>
          <a:p>
            <a:pPr marL="342900" indent="-342900">
              <a:buFont typeface="+mj-lt"/>
              <a:buAutoNum type="arabicPeriod"/>
            </a:pPr>
            <a:r>
              <a:rPr lang="es-MX" dirty="0">
                <a:latin typeface="Arial" panose="020B0604020202020204" pitchFamily="34" charset="0"/>
                <a:ea typeface="Tahoma" panose="020B0604030504040204" pitchFamily="34" charset="0"/>
                <a:cs typeface="Arial" panose="020B0604020202020204" pitchFamily="34" charset="0"/>
              </a:rPr>
              <a:t>Nombre, razón o denominación social del Licitante en la Carta de Crédito diferente al registrado ante CENACE para el proceso de Subasta e incluso que el de Interconexión.</a:t>
            </a:r>
          </a:p>
          <a:p>
            <a:pPr marL="342900" indent="-342900">
              <a:buFont typeface="+mj-lt"/>
              <a:buAutoNum type="arabicPeriod"/>
            </a:pPr>
            <a:endParaRPr lang="es-MX" dirty="0">
              <a:latin typeface="Arial" panose="020B0604020202020204" pitchFamily="34" charset="0"/>
              <a:ea typeface="Tahoma" panose="020B0604030504040204" pitchFamily="34" charset="0"/>
              <a:cs typeface="Arial" panose="020B0604020202020204" pitchFamily="34" charset="0"/>
            </a:endParaRPr>
          </a:p>
          <a:p>
            <a:pPr marL="342900" indent="-342900">
              <a:buFont typeface="+mj-lt"/>
              <a:buAutoNum type="arabicPeriod"/>
            </a:pPr>
            <a:r>
              <a:rPr lang="es-MX" dirty="0">
                <a:latin typeface="Arial" panose="020B0604020202020204" pitchFamily="34" charset="0"/>
                <a:ea typeface="Tahoma" panose="020B0604030504040204" pitchFamily="34" charset="0"/>
                <a:cs typeface="Arial" panose="020B0604020202020204" pitchFamily="34" charset="0"/>
              </a:rPr>
              <a:t>Comas, puntos, letras y espacios, demás o de menos al momento de escribir el contenido del Formato</a:t>
            </a:r>
          </a:p>
          <a:p>
            <a:pPr marL="342900" indent="-342900">
              <a:buFont typeface="+mj-lt"/>
              <a:buAutoNum type="arabicPeriod"/>
            </a:pPr>
            <a:endParaRPr lang="es-MX" dirty="0">
              <a:latin typeface="Arial" panose="020B0604020202020204" pitchFamily="34" charset="0"/>
              <a:ea typeface="Tahoma" panose="020B0604030504040204" pitchFamily="34" charset="0"/>
              <a:cs typeface="Arial" panose="020B0604020202020204" pitchFamily="34" charset="0"/>
            </a:endParaRPr>
          </a:p>
          <a:p>
            <a:pPr marL="342900" indent="-342900">
              <a:buFont typeface="+mj-lt"/>
              <a:buAutoNum type="arabicPeriod"/>
            </a:pPr>
            <a:r>
              <a:rPr lang="es-MX" dirty="0">
                <a:latin typeface="Arial" panose="020B0604020202020204" pitchFamily="34" charset="0"/>
                <a:ea typeface="Tahoma" panose="020B0604030504040204" pitchFamily="34" charset="0"/>
                <a:cs typeface="Arial" panose="020B0604020202020204" pitchFamily="34" charset="0"/>
              </a:rPr>
              <a:t>Errores en la escritura de las cantidades de la Carta de Crédito tanto en cifre como con letra.</a:t>
            </a:r>
          </a:p>
          <a:p>
            <a:pPr marL="342900" indent="-342900">
              <a:buFont typeface="+mj-lt"/>
              <a:buAutoNum type="arabicPeriod"/>
            </a:pPr>
            <a:endParaRPr lang="es-MX" dirty="0">
              <a:latin typeface="Arial" panose="020B0604020202020204" pitchFamily="34" charset="0"/>
              <a:ea typeface="Tahoma" panose="020B0604030504040204" pitchFamily="34" charset="0"/>
              <a:cs typeface="Arial" panose="020B0604020202020204" pitchFamily="34" charset="0"/>
            </a:endParaRPr>
          </a:p>
          <a:p>
            <a:pPr marL="342900" indent="-342900">
              <a:buFont typeface="+mj-lt"/>
              <a:buAutoNum type="arabicPeriod"/>
            </a:pPr>
            <a:r>
              <a:rPr lang="es-MX" dirty="0">
                <a:latin typeface="Arial" panose="020B0604020202020204" pitchFamily="34" charset="0"/>
                <a:ea typeface="Tahoma" panose="020B0604030504040204" pitchFamily="34" charset="0"/>
                <a:cs typeface="Arial" panose="020B0604020202020204" pitchFamily="34" charset="0"/>
              </a:rPr>
              <a:t>Domicilio Fiscal de CENACE </a:t>
            </a:r>
          </a:p>
          <a:p>
            <a:pPr marL="342900" indent="-342900">
              <a:buFont typeface="+mj-lt"/>
              <a:buAutoNum type="arabicPeriod"/>
            </a:pPr>
            <a:endParaRPr lang="es-MX" dirty="0">
              <a:latin typeface="Arial" panose="020B0604020202020204" pitchFamily="34" charset="0"/>
              <a:ea typeface="Tahoma" panose="020B0604030504040204" pitchFamily="34" charset="0"/>
              <a:cs typeface="Arial" panose="020B0604020202020204" pitchFamily="34" charset="0"/>
            </a:endParaRPr>
          </a:p>
          <a:p>
            <a:pPr marL="342900" indent="-342900">
              <a:buFont typeface="+mj-lt"/>
              <a:buAutoNum type="arabicPeriod"/>
            </a:pPr>
            <a:r>
              <a:rPr lang="es-MX" dirty="0">
                <a:latin typeface="Arial" panose="020B0604020202020204" pitchFamily="34" charset="0"/>
                <a:ea typeface="Tahoma" panose="020B0604030504040204" pitchFamily="34" charset="0"/>
                <a:cs typeface="Arial" panose="020B0604020202020204" pitchFamily="34" charset="0"/>
              </a:rPr>
              <a:t>Fecha de vigencia menor a los plazos requeridos por las Bases de Licitación.</a:t>
            </a:r>
          </a:p>
          <a:p>
            <a:pPr marL="342900" indent="-342900">
              <a:buFont typeface="+mj-lt"/>
              <a:buAutoNum type="arabicPeriod"/>
            </a:pPr>
            <a:endParaRPr lang="es-MX" dirty="0">
              <a:latin typeface="Tahoma" panose="020B0604030504040204" pitchFamily="34" charset="0"/>
              <a:ea typeface="Tahoma" panose="020B0604030504040204" pitchFamily="34" charset="0"/>
              <a:cs typeface="Tahoma" panose="020B0604030504040204" pitchFamily="34" charset="0"/>
            </a:endParaRPr>
          </a:p>
          <a:p>
            <a:pPr marL="342900" indent="-342900">
              <a:buFont typeface="+mj-lt"/>
              <a:buAutoNum type="arabicPeriod"/>
            </a:pPr>
            <a:endParaRPr lang="es-MX" dirty="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2479239490"/>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a:xfrm>
            <a:off x="755576" y="2780928"/>
            <a:ext cx="7772400" cy="1470025"/>
          </a:xfrm>
        </p:spPr>
        <p:txBody>
          <a:bodyPr>
            <a:normAutofit/>
          </a:bodyPr>
          <a:lstStyle/>
          <a:p>
            <a:r>
              <a:rPr lang="es-MX" dirty="0"/>
              <a:t>Ajuste de Productos</a:t>
            </a:r>
          </a:p>
        </p:txBody>
      </p:sp>
      <p:pic>
        <p:nvPicPr>
          <p:cNvPr id="4" name="Imagen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419872" y="4365104"/>
            <a:ext cx="2095500" cy="2095500"/>
          </a:xfrm>
          <a:prstGeom prst="rect">
            <a:avLst/>
          </a:prstGeom>
        </p:spPr>
      </p:pic>
      <p:sp>
        <p:nvSpPr>
          <p:cNvPr id="5" name="Rectángulo redondeado 4"/>
          <p:cNvSpPr/>
          <p:nvPr/>
        </p:nvSpPr>
        <p:spPr>
          <a:xfrm>
            <a:off x="3563888" y="6063431"/>
            <a:ext cx="2448272" cy="541189"/>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Tree>
    <p:extLst>
      <p:ext uri="{BB962C8B-B14F-4D97-AF65-F5344CB8AC3E}">
        <p14:creationId xmlns:p14="http://schemas.microsoft.com/office/powerpoint/2010/main" val="3725910306"/>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MX" dirty="0"/>
              <a:t>Zonas de Exportación</a:t>
            </a:r>
          </a:p>
        </p:txBody>
      </p:sp>
      <p:sp>
        <p:nvSpPr>
          <p:cNvPr id="4" name="1 Marcador de número de diapositiva"/>
          <p:cNvSpPr txBox="1">
            <a:spLocks/>
          </p:cNvSpPr>
          <p:nvPr/>
        </p:nvSpPr>
        <p:spPr bwMode="auto">
          <a:xfrm>
            <a:off x="8699500" y="6521450"/>
            <a:ext cx="4445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r" eaLnBrk="1" hangingPunct="1"/>
            <a:fld id="{3B413894-BE5E-4CCA-AB86-E92D054B3B35}" type="slidenum">
              <a:rPr lang="es-MX" altLang="es-MX" sz="1200"/>
              <a:pPr algn="r" eaLnBrk="1" hangingPunct="1"/>
              <a:t>87</a:t>
            </a:fld>
            <a:endParaRPr lang="es-MX" altLang="es-MX" sz="1200" dirty="0"/>
          </a:p>
        </p:txBody>
      </p:sp>
      <p:sp>
        <p:nvSpPr>
          <p:cNvPr id="5" name="8 CuadroTexto"/>
          <p:cNvSpPr txBox="1"/>
          <p:nvPr/>
        </p:nvSpPr>
        <p:spPr>
          <a:xfrm>
            <a:off x="1194582" y="2381956"/>
            <a:ext cx="7760044" cy="1354217"/>
          </a:xfrm>
          <a:prstGeom prst="rect">
            <a:avLst/>
          </a:prstGeom>
          <a:noFill/>
        </p:spPr>
        <p:txBody>
          <a:bodyPr wrap="square" rtlCol="0">
            <a:spAutoFit/>
          </a:bodyPr>
          <a:lstStyle/>
          <a:p>
            <a:pPr marL="285750" indent="-285750" algn="just">
              <a:buFont typeface="Wingdings" pitchFamily="2" charset="2"/>
              <a:buChar char="v"/>
            </a:pPr>
            <a:endParaRPr lang="es-MX" sz="2400" dirty="0"/>
          </a:p>
          <a:p>
            <a:pPr marL="285750" indent="-285750" algn="just">
              <a:buFont typeface="Wingdings" pitchFamily="2" charset="2"/>
              <a:buChar char="v"/>
            </a:pPr>
            <a:endParaRPr lang="es-MX" sz="2400" dirty="0"/>
          </a:p>
          <a:p>
            <a:pPr marL="285750" indent="-285750" algn="just"/>
            <a:endParaRPr lang="es-MX" dirty="0"/>
          </a:p>
          <a:p>
            <a:pPr marL="285750" indent="-285750" algn="just">
              <a:buFont typeface="Arial" panose="020B0604020202020204" pitchFamily="34" charset="0"/>
              <a:buChar char="•"/>
            </a:pPr>
            <a:endParaRPr lang="es-MX" sz="1600" dirty="0"/>
          </a:p>
        </p:txBody>
      </p:sp>
      <p:sp>
        <p:nvSpPr>
          <p:cNvPr id="6" name="Freeform 10"/>
          <p:cNvSpPr>
            <a:spLocks/>
          </p:cNvSpPr>
          <p:nvPr/>
        </p:nvSpPr>
        <p:spPr bwMode="auto">
          <a:xfrm>
            <a:off x="4758172" y="4162395"/>
            <a:ext cx="2796904" cy="1979022"/>
          </a:xfrm>
          <a:custGeom>
            <a:avLst/>
            <a:gdLst>
              <a:gd name="T0" fmla="*/ 2147483647 w 1929"/>
              <a:gd name="T1" fmla="*/ 2147483647 h 1403"/>
              <a:gd name="T2" fmla="*/ 2147483647 w 1929"/>
              <a:gd name="T3" fmla="*/ 2147483647 h 1403"/>
              <a:gd name="T4" fmla="*/ 2147483647 w 1929"/>
              <a:gd name="T5" fmla="*/ 2147483647 h 1403"/>
              <a:gd name="T6" fmla="*/ 2147483647 w 1929"/>
              <a:gd name="T7" fmla="*/ 2147483647 h 1403"/>
              <a:gd name="T8" fmla="*/ 2147483647 w 1929"/>
              <a:gd name="T9" fmla="*/ 2147483647 h 1403"/>
              <a:gd name="T10" fmla="*/ 2147483647 w 1929"/>
              <a:gd name="T11" fmla="*/ 2147483647 h 1403"/>
              <a:gd name="T12" fmla="*/ 2147483647 w 1929"/>
              <a:gd name="T13" fmla="*/ 2147483647 h 1403"/>
              <a:gd name="T14" fmla="*/ 2147483647 w 1929"/>
              <a:gd name="T15" fmla="*/ 2147483647 h 1403"/>
              <a:gd name="T16" fmla="*/ 2147483647 w 1929"/>
              <a:gd name="T17" fmla="*/ 2147483647 h 1403"/>
              <a:gd name="T18" fmla="*/ 2147483647 w 1929"/>
              <a:gd name="T19" fmla="*/ 2147483647 h 1403"/>
              <a:gd name="T20" fmla="*/ 2147483647 w 1929"/>
              <a:gd name="T21" fmla="*/ 2147483647 h 1403"/>
              <a:gd name="T22" fmla="*/ 2147483647 w 1929"/>
              <a:gd name="T23" fmla="*/ 2147483647 h 1403"/>
              <a:gd name="T24" fmla="*/ 2147483647 w 1929"/>
              <a:gd name="T25" fmla="*/ 2147483647 h 1403"/>
              <a:gd name="T26" fmla="*/ 2147483647 w 1929"/>
              <a:gd name="T27" fmla="*/ 2147483647 h 1403"/>
              <a:gd name="T28" fmla="*/ 2147483647 w 1929"/>
              <a:gd name="T29" fmla="*/ 2147483647 h 1403"/>
              <a:gd name="T30" fmla="*/ 2147483647 w 1929"/>
              <a:gd name="T31" fmla="*/ 2147483647 h 1403"/>
              <a:gd name="T32" fmla="*/ 2147483647 w 1929"/>
              <a:gd name="T33" fmla="*/ 2147483647 h 1403"/>
              <a:gd name="T34" fmla="*/ 2147483647 w 1929"/>
              <a:gd name="T35" fmla="*/ 2147483647 h 1403"/>
              <a:gd name="T36" fmla="*/ 2147483647 w 1929"/>
              <a:gd name="T37" fmla="*/ 2147483647 h 1403"/>
              <a:gd name="T38" fmla="*/ 2147483647 w 1929"/>
              <a:gd name="T39" fmla="*/ 2147483647 h 1403"/>
              <a:gd name="T40" fmla="*/ 2147483647 w 1929"/>
              <a:gd name="T41" fmla="*/ 2147483647 h 1403"/>
              <a:gd name="T42" fmla="*/ 2147483647 w 1929"/>
              <a:gd name="T43" fmla="*/ 2147483647 h 1403"/>
              <a:gd name="T44" fmla="*/ 2147483647 w 1929"/>
              <a:gd name="T45" fmla="*/ 2147483647 h 1403"/>
              <a:gd name="T46" fmla="*/ 2147483647 w 1929"/>
              <a:gd name="T47" fmla="*/ 2147483647 h 1403"/>
              <a:gd name="T48" fmla="*/ 2147483647 w 1929"/>
              <a:gd name="T49" fmla="*/ 2147483647 h 1403"/>
              <a:gd name="T50" fmla="*/ 2147483647 w 1929"/>
              <a:gd name="T51" fmla="*/ 2147483647 h 1403"/>
              <a:gd name="T52" fmla="*/ 2147483647 w 1929"/>
              <a:gd name="T53" fmla="*/ 2147483647 h 1403"/>
              <a:gd name="T54" fmla="*/ 2147483647 w 1929"/>
              <a:gd name="T55" fmla="*/ 2147483647 h 1403"/>
              <a:gd name="T56" fmla="*/ 2147483647 w 1929"/>
              <a:gd name="T57" fmla="*/ 2147483647 h 1403"/>
              <a:gd name="T58" fmla="*/ 2147483647 w 1929"/>
              <a:gd name="T59" fmla="*/ 2147483647 h 1403"/>
              <a:gd name="T60" fmla="*/ 2147483647 w 1929"/>
              <a:gd name="T61" fmla="*/ 2147483647 h 1403"/>
              <a:gd name="T62" fmla="*/ 2147483647 w 1929"/>
              <a:gd name="T63" fmla="*/ 2147483647 h 1403"/>
              <a:gd name="T64" fmla="*/ 2147483647 w 1929"/>
              <a:gd name="T65" fmla="*/ 2147483647 h 1403"/>
              <a:gd name="T66" fmla="*/ 2147483647 w 1929"/>
              <a:gd name="T67" fmla="*/ 2147483647 h 1403"/>
              <a:gd name="T68" fmla="*/ 2147483647 w 1929"/>
              <a:gd name="T69" fmla="*/ 2147483647 h 1403"/>
              <a:gd name="T70" fmla="*/ 2147483647 w 1929"/>
              <a:gd name="T71" fmla="*/ 2147483647 h 1403"/>
              <a:gd name="T72" fmla="*/ 2147483647 w 1929"/>
              <a:gd name="T73" fmla="*/ 2147483647 h 1403"/>
              <a:gd name="T74" fmla="*/ 2147483647 w 1929"/>
              <a:gd name="T75" fmla="*/ 2147483647 h 1403"/>
              <a:gd name="T76" fmla="*/ 2147483647 w 1929"/>
              <a:gd name="T77" fmla="*/ 2147483647 h 1403"/>
              <a:gd name="T78" fmla="*/ 2147483647 w 1929"/>
              <a:gd name="T79" fmla="*/ 2147483647 h 1403"/>
              <a:gd name="T80" fmla="*/ 2147483647 w 1929"/>
              <a:gd name="T81" fmla="*/ 2147483647 h 1403"/>
              <a:gd name="T82" fmla="*/ 2147483647 w 1929"/>
              <a:gd name="T83" fmla="*/ 2147483647 h 1403"/>
              <a:gd name="T84" fmla="*/ 2147483647 w 1929"/>
              <a:gd name="T85" fmla="*/ 2147483647 h 1403"/>
              <a:gd name="T86" fmla="*/ 2147483647 w 1929"/>
              <a:gd name="T87" fmla="*/ 2147483647 h 1403"/>
              <a:gd name="T88" fmla="*/ 2147483647 w 1929"/>
              <a:gd name="T89" fmla="*/ 2147483647 h 1403"/>
              <a:gd name="T90" fmla="*/ 2147483647 w 1929"/>
              <a:gd name="T91" fmla="*/ 2147483647 h 1403"/>
              <a:gd name="T92" fmla="*/ 0 w 1929"/>
              <a:gd name="T93" fmla="*/ 2147483647 h 1403"/>
              <a:gd name="T94" fmla="*/ 2147483647 w 1929"/>
              <a:gd name="T95" fmla="*/ 2147483647 h 1403"/>
              <a:gd name="T96" fmla="*/ 2147483647 w 1929"/>
              <a:gd name="T97" fmla="*/ 2147483647 h 1403"/>
              <a:gd name="T98" fmla="*/ 2147483647 w 1929"/>
              <a:gd name="T99" fmla="*/ 2147483647 h 1403"/>
              <a:gd name="T100" fmla="*/ 2147483647 w 1929"/>
              <a:gd name="T101" fmla="*/ 2147483647 h 1403"/>
              <a:gd name="T102" fmla="*/ 2147483647 w 1929"/>
              <a:gd name="T103" fmla="*/ 2147483647 h 1403"/>
              <a:gd name="T104" fmla="*/ 2147483647 w 1929"/>
              <a:gd name="T105" fmla="*/ 2147483647 h 1403"/>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929"/>
              <a:gd name="T160" fmla="*/ 0 h 1403"/>
              <a:gd name="T161" fmla="*/ 1929 w 1929"/>
              <a:gd name="T162" fmla="*/ 1403 h 1403"/>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929" h="1403">
                <a:moveTo>
                  <a:pt x="547" y="115"/>
                </a:moveTo>
                <a:lnTo>
                  <a:pt x="583" y="79"/>
                </a:lnTo>
                <a:lnTo>
                  <a:pt x="698" y="22"/>
                </a:lnTo>
                <a:lnTo>
                  <a:pt x="712" y="22"/>
                </a:lnTo>
                <a:lnTo>
                  <a:pt x="719" y="0"/>
                </a:lnTo>
                <a:lnTo>
                  <a:pt x="755" y="51"/>
                </a:lnTo>
                <a:lnTo>
                  <a:pt x="799" y="58"/>
                </a:lnTo>
                <a:lnTo>
                  <a:pt x="799" y="115"/>
                </a:lnTo>
                <a:lnTo>
                  <a:pt x="784" y="115"/>
                </a:lnTo>
                <a:lnTo>
                  <a:pt x="777" y="94"/>
                </a:lnTo>
                <a:lnTo>
                  <a:pt x="755" y="79"/>
                </a:lnTo>
                <a:lnTo>
                  <a:pt x="727" y="58"/>
                </a:lnTo>
                <a:lnTo>
                  <a:pt x="712" y="58"/>
                </a:lnTo>
                <a:lnTo>
                  <a:pt x="777" y="130"/>
                </a:lnTo>
                <a:lnTo>
                  <a:pt x="799" y="151"/>
                </a:lnTo>
                <a:lnTo>
                  <a:pt x="799" y="216"/>
                </a:lnTo>
                <a:lnTo>
                  <a:pt x="827" y="230"/>
                </a:lnTo>
                <a:lnTo>
                  <a:pt x="950" y="439"/>
                </a:lnTo>
                <a:lnTo>
                  <a:pt x="1007" y="525"/>
                </a:lnTo>
                <a:lnTo>
                  <a:pt x="1007" y="554"/>
                </a:lnTo>
                <a:lnTo>
                  <a:pt x="1144" y="582"/>
                </a:lnTo>
                <a:lnTo>
                  <a:pt x="1187" y="604"/>
                </a:lnTo>
                <a:lnTo>
                  <a:pt x="1237" y="611"/>
                </a:lnTo>
                <a:lnTo>
                  <a:pt x="1237" y="640"/>
                </a:lnTo>
                <a:lnTo>
                  <a:pt x="1295" y="640"/>
                </a:lnTo>
                <a:lnTo>
                  <a:pt x="1403" y="597"/>
                </a:lnTo>
                <a:lnTo>
                  <a:pt x="1410" y="575"/>
                </a:lnTo>
                <a:lnTo>
                  <a:pt x="1475" y="568"/>
                </a:lnTo>
                <a:lnTo>
                  <a:pt x="1547" y="568"/>
                </a:lnTo>
                <a:lnTo>
                  <a:pt x="1575" y="539"/>
                </a:lnTo>
                <a:lnTo>
                  <a:pt x="1647" y="539"/>
                </a:lnTo>
                <a:lnTo>
                  <a:pt x="1647" y="554"/>
                </a:lnTo>
                <a:lnTo>
                  <a:pt x="1583" y="575"/>
                </a:lnTo>
                <a:lnTo>
                  <a:pt x="1647" y="575"/>
                </a:lnTo>
                <a:lnTo>
                  <a:pt x="1798" y="741"/>
                </a:lnTo>
                <a:lnTo>
                  <a:pt x="1798" y="748"/>
                </a:lnTo>
                <a:lnTo>
                  <a:pt x="1777" y="755"/>
                </a:lnTo>
                <a:lnTo>
                  <a:pt x="1748" y="870"/>
                </a:lnTo>
                <a:lnTo>
                  <a:pt x="1741" y="863"/>
                </a:lnTo>
                <a:lnTo>
                  <a:pt x="1791" y="891"/>
                </a:lnTo>
                <a:lnTo>
                  <a:pt x="1849" y="935"/>
                </a:lnTo>
                <a:lnTo>
                  <a:pt x="1863" y="956"/>
                </a:lnTo>
                <a:lnTo>
                  <a:pt x="1906" y="978"/>
                </a:lnTo>
                <a:lnTo>
                  <a:pt x="1906" y="1014"/>
                </a:lnTo>
                <a:lnTo>
                  <a:pt x="1928" y="1050"/>
                </a:lnTo>
                <a:lnTo>
                  <a:pt x="1877" y="1093"/>
                </a:lnTo>
                <a:lnTo>
                  <a:pt x="1827" y="1093"/>
                </a:lnTo>
                <a:lnTo>
                  <a:pt x="1798" y="1078"/>
                </a:lnTo>
                <a:lnTo>
                  <a:pt x="1726" y="1078"/>
                </a:lnTo>
                <a:lnTo>
                  <a:pt x="1698" y="1064"/>
                </a:lnTo>
                <a:lnTo>
                  <a:pt x="1690" y="1064"/>
                </a:lnTo>
                <a:lnTo>
                  <a:pt x="1662" y="1100"/>
                </a:lnTo>
                <a:lnTo>
                  <a:pt x="1662" y="1129"/>
                </a:lnTo>
                <a:lnTo>
                  <a:pt x="1604" y="1222"/>
                </a:lnTo>
                <a:lnTo>
                  <a:pt x="1647" y="1308"/>
                </a:lnTo>
                <a:lnTo>
                  <a:pt x="1647" y="1337"/>
                </a:lnTo>
                <a:lnTo>
                  <a:pt x="1626" y="1344"/>
                </a:lnTo>
                <a:lnTo>
                  <a:pt x="1604" y="1402"/>
                </a:lnTo>
                <a:lnTo>
                  <a:pt x="1590" y="1380"/>
                </a:lnTo>
                <a:lnTo>
                  <a:pt x="1525" y="1330"/>
                </a:lnTo>
                <a:lnTo>
                  <a:pt x="1496" y="1272"/>
                </a:lnTo>
                <a:lnTo>
                  <a:pt x="1439" y="1244"/>
                </a:lnTo>
                <a:lnTo>
                  <a:pt x="1403" y="1172"/>
                </a:lnTo>
                <a:lnTo>
                  <a:pt x="1295" y="1121"/>
                </a:lnTo>
                <a:lnTo>
                  <a:pt x="1158" y="1028"/>
                </a:lnTo>
                <a:lnTo>
                  <a:pt x="1129" y="1064"/>
                </a:lnTo>
                <a:lnTo>
                  <a:pt x="1065" y="1107"/>
                </a:lnTo>
                <a:lnTo>
                  <a:pt x="1021" y="1114"/>
                </a:lnTo>
                <a:lnTo>
                  <a:pt x="1007" y="1150"/>
                </a:lnTo>
                <a:lnTo>
                  <a:pt x="971" y="1172"/>
                </a:lnTo>
                <a:lnTo>
                  <a:pt x="935" y="1179"/>
                </a:lnTo>
                <a:lnTo>
                  <a:pt x="899" y="1193"/>
                </a:lnTo>
                <a:lnTo>
                  <a:pt x="784" y="1143"/>
                </a:lnTo>
                <a:lnTo>
                  <a:pt x="784" y="1100"/>
                </a:lnTo>
                <a:lnTo>
                  <a:pt x="712" y="1100"/>
                </a:lnTo>
                <a:lnTo>
                  <a:pt x="698" y="1114"/>
                </a:lnTo>
                <a:lnTo>
                  <a:pt x="676" y="1107"/>
                </a:lnTo>
                <a:lnTo>
                  <a:pt x="676" y="1100"/>
                </a:lnTo>
                <a:lnTo>
                  <a:pt x="554" y="1028"/>
                </a:lnTo>
                <a:lnTo>
                  <a:pt x="432" y="1006"/>
                </a:lnTo>
                <a:lnTo>
                  <a:pt x="403" y="985"/>
                </a:lnTo>
                <a:lnTo>
                  <a:pt x="324" y="985"/>
                </a:lnTo>
                <a:lnTo>
                  <a:pt x="324" y="978"/>
                </a:lnTo>
                <a:lnTo>
                  <a:pt x="273" y="978"/>
                </a:lnTo>
                <a:lnTo>
                  <a:pt x="237" y="935"/>
                </a:lnTo>
                <a:lnTo>
                  <a:pt x="166" y="906"/>
                </a:lnTo>
                <a:lnTo>
                  <a:pt x="158" y="906"/>
                </a:lnTo>
                <a:lnTo>
                  <a:pt x="158" y="870"/>
                </a:lnTo>
                <a:lnTo>
                  <a:pt x="158" y="856"/>
                </a:lnTo>
                <a:lnTo>
                  <a:pt x="86" y="827"/>
                </a:lnTo>
                <a:lnTo>
                  <a:pt x="72" y="827"/>
                </a:lnTo>
                <a:lnTo>
                  <a:pt x="79" y="791"/>
                </a:lnTo>
                <a:lnTo>
                  <a:pt x="36" y="755"/>
                </a:lnTo>
                <a:lnTo>
                  <a:pt x="0" y="755"/>
                </a:lnTo>
                <a:lnTo>
                  <a:pt x="72" y="697"/>
                </a:lnTo>
                <a:lnTo>
                  <a:pt x="209" y="626"/>
                </a:lnTo>
                <a:lnTo>
                  <a:pt x="288" y="590"/>
                </a:lnTo>
                <a:lnTo>
                  <a:pt x="453" y="640"/>
                </a:lnTo>
                <a:lnTo>
                  <a:pt x="655" y="554"/>
                </a:lnTo>
                <a:lnTo>
                  <a:pt x="604" y="360"/>
                </a:lnTo>
                <a:lnTo>
                  <a:pt x="604" y="338"/>
                </a:lnTo>
                <a:lnTo>
                  <a:pt x="662" y="273"/>
                </a:lnTo>
                <a:lnTo>
                  <a:pt x="669" y="237"/>
                </a:lnTo>
                <a:lnTo>
                  <a:pt x="626" y="151"/>
                </a:lnTo>
                <a:lnTo>
                  <a:pt x="568" y="180"/>
                </a:lnTo>
                <a:lnTo>
                  <a:pt x="540" y="115"/>
                </a:lnTo>
                <a:lnTo>
                  <a:pt x="547" y="115"/>
                </a:lnTo>
              </a:path>
            </a:pathLst>
          </a:custGeom>
          <a:gradFill>
            <a:gsLst>
              <a:gs pos="0">
                <a:schemeClr val="bg1"/>
              </a:gs>
              <a:gs pos="0">
                <a:srgbClr val="CC99FF"/>
              </a:gs>
            </a:gsLst>
            <a:path path="rect">
              <a:fillToRect l="50000" t="50000" r="50000" b="50000"/>
            </a:path>
          </a:gradFill>
          <a:ln w="9525">
            <a:miter lim="800000"/>
            <a:headEnd/>
            <a:tailEnd/>
          </a:ln>
          <a:scene3d>
            <a:camera prst="legacyObliqueTopRight"/>
            <a:lightRig rig="legacyFlat3" dir="b"/>
          </a:scene3d>
          <a:sp3d extrusionH="254000" prstMaterial="legacyMatte">
            <a:bevelT w="13500" h="13500" prst="angle"/>
            <a:bevelB w="13500" h="13500" prst="angle"/>
            <a:extrusionClr>
              <a:srgbClr val="790771"/>
            </a:extrusionClr>
          </a:sp3d>
        </p:spPr>
        <p:txBody>
          <a:bodyPr>
            <a:flatTx/>
          </a:bodyPr>
          <a:lstStyle/>
          <a:p>
            <a:endParaRPr lang="es-MX"/>
          </a:p>
        </p:txBody>
      </p:sp>
      <p:sp>
        <p:nvSpPr>
          <p:cNvPr id="7" name="Freeform 2"/>
          <p:cNvSpPr>
            <a:spLocks/>
          </p:cNvSpPr>
          <p:nvPr/>
        </p:nvSpPr>
        <p:spPr bwMode="auto">
          <a:xfrm>
            <a:off x="4616340" y="4467076"/>
            <a:ext cx="1013497" cy="720799"/>
          </a:xfrm>
          <a:custGeom>
            <a:avLst/>
            <a:gdLst>
              <a:gd name="T0" fmla="*/ 0 w 699"/>
              <a:gd name="T1" fmla="*/ 2147483647 h 511"/>
              <a:gd name="T2" fmla="*/ 2147483647 w 699"/>
              <a:gd name="T3" fmla="*/ 2147483647 h 511"/>
              <a:gd name="T4" fmla="*/ 2147483647 w 699"/>
              <a:gd name="T5" fmla="*/ 2147483647 h 511"/>
              <a:gd name="T6" fmla="*/ 2147483647 w 699"/>
              <a:gd name="T7" fmla="*/ 2147483647 h 511"/>
              <a:gd name="T8" fmla="*/ 2147483647 w 699"/>
              <a:gd name="T9" fmla="*/ 2147483647 h 511"/>
              <a:gd name="T10" fmla="*/ 2147483647 w 699"/>
              <a:gd name="T11" fmla="*/ 2147483647 h 511"/>
              <a:gd name="T12" fmla="*/ 2147483647 w 699"/>
              <a:gd name="T13" fmla="*/ 2147483647 h 511"/>
              <a:gd name="T14" fmla="*/ 2147483647 w 699"/>
              <a:gd name="T15" fmla="*/ 2147483647 h 511"/>
              <a:gd name="T16" fmla="*/ 2147483647 w 699"/>
              <a:gd name="T17" fmla="*/ 0 h 511"/>
              <a:gd name="T18" fmla="*/ 2147483647 w 699"/>
              <a:gd name="T19" fmla="*/ 2147483647 h 511"/>
              <a:gd name="T20" fmla="*/ 2147483647 w 699"/>
              <a:gd name="T21" fmla="*/ 2147483647 h 511"/>
              <a:gd name="T22" fmla="*/ 2147483647 w 699"/>
              <a:gd name="T23" fmla="*/ 2147483647 h 511"/>
              <a:gd name="T24" fmla="*/ 2147483647 w 699"/>
              <a:gd name="T25" fmla="*/ 2147483647 h 511"/>
              <a:gd name="T26" fmla="*/ 2147483647 w 699"/>
              <a:gd name="T27" fmla="*/ 2147483647 h 511"/>
              <a:gd name="T28" fmla="*/ 2147483647 w 699"/>
              <a:gd name="T29" fmla="*/ 2147483647 h 511"/>
              <a:gd name="T30" fmla="*/ 2147483647 w 699"/>
              <a:gd name="T31" fmla="*/ 2147483647 h 511"/>
              <a:gd name="T32" fmla="*/ 2147483647 w 699"/>
              <a:gd name="T33" fmla="*/ 2147483647 h 511"/>
              <a:gd name="T34" fmla="*/ 2147483647 w 699"/>
              <a:gd name="T35" fmla="*/ 2147483647 h 511"/>
              <a:gd name="T36" fmla="*/ 2147483647 w 699"/>
              <a:gd name="T37" fmla="*/ 2147483647 h 511"/>
              <a:gd name="T38" fmla="*/ 2147483647 w 699"/>
              <a:gd name="T39" fmla="*/ 2147483647 h 511"/>
              <a:gd name="T40" fmla="*/ 2147483647 w 699"/>
              <a:gd name="T41" fmla="*/ 2147483647 h 511"/>
              <a:gd name="T42" fmla="*/ 0 w 699"/>
              <a:gd name="T43" fmla="*/ 2147483647 h 511"/>
              <a:gd name="T44" fmla="*/ 2147483647 w 699"/>
              <a:gd name="T45" fmla="*/ 2147483647 h 511"/>
              <a:gd name="T46" fmla="*/ 0 w 699"/>
              <a:gd name="T47" fmla="*/ 2147483647 h 511"/>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699"/>
              <a:gd name="T73" fmla="*/ 0 h 511"/>
              <a:gd name="T74" fmla="*/ 699 w 699"/>
              <a:gd name="T75" fmla="*/ 511 h 511"/>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699" h="511">
                <a:moveTo>
                  <a:pt x="0" y="510"/>
                </a:moveTo>
                <a:lnTo>
                  <a:pt x="7" y="474"/>
                </a:lnTo>
                <a:lnTo>
                  <a:pt x="51" y="373"/>
                </a:lnTo>
                <a:lnTo>
                  <a:pt x="209" y="287"/>
                </a:lnTo>
                <a:lnTo>
                  <a:pt x="273" y="280"/>
                </a:lnTo>
                <a:lnTo>
                  <a:pt x="281" y="280"/>
                </a:lnTo>
                <a:lnTo>
                  <a:pt x="367" y="201"/>
                </a:lnTo>
                <a:lnTo>
                  <a:pt x="374" y="150"/>
                </a:lnTo>
                <a:lnTo>
                  <a:pt x="640" y="0"/>
                </a:lnTo>
                <a:lnTo>
                  <a:pt x="698" y="71"/>
                </a:lnTo>
                <a:lnTo>
                  <a:pt x="633" y="165"/>
                </a:lnTo>
                <a:lnTo>
                  <a:pt x="669" y="330"/>
                </a:lnTo>
                <a:lnTo>
                  <a:pt x="489" y="388"/>
                </a:lnTo>
                <a:lnTo>
                  <a:pt x="331" y="352"/>
                </a:lnTo>
                <a:lnTo>
                  <a:pt x="130" y="438"/>
                </a:lnTo>
                <a:lnTo>
                  <a:pt x="65" y="488"/>
                </a:lnTo>
                <a:lnTo>
                  <a:pt x="58" y="488"/>
                </a:lnTo>
                <a:lnTo>
                  <a:pt x="51" y="488"/>
                </a:lnTo>
                <a:lnTo>
                  <a:pt x="36" y="495"/>
                </a:lnTo>
                <a:lnTo>
                  <a:pt x="15" y="503"/>
                </a:lnTo>
                <a:lnTo>
                  <a:pt x="7" y="503"/>
                </a:lnTo>
                <a:lnTo>
                  <a:pt x="0" y="510"/>
                </a:lnTo>
                <a:lnTo>
                  <a:pt x="7" y="495"/>
                </a:lnTo>
                <a:lnTo>
                  <a:pt x="0" y="510"/>
                </a:lnTo>
              </a:path>
            </a:pathLst>
          </a:custGeom>
          <a:gradFill>
            <a:gsLst>
              <a:gs pos="0">
                <a:schemeClr val="bg1"/>
              </a:gs>
              <a:gs pos="0">
                <a:srgbClr val="8EE57F"/>
              </a:gs>
            </a:gsLst>
            <a:path path="rect">
              <a:fillToRect l="50000" t="50000" r="50000" b="50000"/>
            </a:path>
          </a:gradFill>
          <a:ln w="9525">
            <a:miter lim="800000"/>
            <a:headEnd/>
            <a:tailEnd/>
          </a:ln>
          <a:scene3d>
            <a:camera prst="legacyObliqueTopRight"/>
            <a:lightRig rig="legacyFlat3" dir="b"/>
          </a:scene3d>
          <a:sp3d extrusionH="254000" prstMaterial="legacyMatte">
            <a:bevelT w="13500" h="13500" prst="angle"/>
            <a:bevelB w="13500" h="13500" prst="angle"/>
            <a:extrusionClr>
              <a:srgbClr val="19B737"/>
            </a:extrusionClr>
          </a:sp3d>
        </p:spPr>
        <p:txBody>
          <a:bodyPr>
            <a:flatTx/>
          </a:bodyPr>
          <a:lstStyle/>
          <a:p>
            <a:endParaRPr lang="es-MX"/>
          </a:p>
        </p:txBody>
      </p:sp>
      <p:grpSp>
        <p:nvGrpSpPr>
          <p:cNvPr id="9" name="Group 4"/>
          <p:cNvGrpSpPr>
            <a:grpSpLocks/>
          </p:cNvGrpSpPr>
          <p:nvPr/>
        </p:nvGrpSpPr>
        <p:grpSpPr bwMode="auto">
          <a:xfrm>
            <a:off x="3668541" y="5136539"/>
            <a:ext cx="943901" cy="592437"/>
            <a:chOff x="2244" y="3330"/>
            <a:chExt cx="651" cy="420"/>
          </a:xfrm>
        </p:grpSpPr>
        <p:sp>
          <p:nvSpPr>
            <p:cNvPr id="12" name="Rectangle 5"/>
            <p:cNvSpPr>
              <a:spLocks noChangeArrowheads="1"/>
            </p:cNvSpPr>
            <p:nvPr/>
          </p:nvSpPr>
          <p:spPr bwMode="auto">
            <a:xfrm>
              <a:off x="2244" y="3330"/>
              <a:ext cx="651" cy="192"/>
            </a:xfrm>
            <a:prstGeom prst="rect">
              <a:avLst/>
            </a:prstGeom>
            <a:noFill/>
            <a:ln w="9525">
              <a:noFill/>
              <a:miter lim="800000"/>
              <a:headEnd/>
              <a:tailEnd/>
            </a:ln>
          </p:spPr>
          <p:txBody>
            <a:bodyPr wrap="none" lIns="92075" tIns="46038" rIns="92075" bIns="46038">
              <a:spAutoFit/>
            </a:bodyPr>
            <a:lstStyle/>
            <a:p>
              <a:pPr defTabSz="762000" eaLnBrk="0" hangingPunct="0"/>
              <a:r>
                <a:rPr lang="es-ES_tradnl" sz="1400" b="1">
                  <a:solidFill>
                    <a:schemeClr val="bg1"/>
                  </a:solidFill>
                  <a:latin typeface="Arial" charset="0"/>
                </a:rPr>
                <a:t>CENTRAL</a:t>
              </a:r>
            </a:p>
          </p:txBody>
        </p:sp>
        <p:sp>
          <p:nvSpPr>
            <p:cNvPr id="13" name="Rectangle 6"/>
            <p:cNvSpPr>
              <a:spLocks noChangeArrowheads="1"/>
            </p:cNvSpPr>
            <p:nvPr/>
          </p:nvSpPr>
          <p:spPr bwMode="auto">
            <a:xfrm>
              <a:off x="2287" y="3491"/>
              <a:ext cx="415" cy="173"/>
            </a:xfrm>
            <a:prstGeom prst="rect">
              <a:avLst/>
            </a:prstGeom>
            <a:noFill/>
            <a:ln w="9525">
              <a:noFill/>
              <a:miter lim="800000"/>
              <a:headEnd/>
              <a:tailEnd/>
            </a:ln>
          </p:spPr>
          <p:txBody>
            <a:bodyPr wrap="none" lIns="92075" tIns="46038" rIns="92075" bIns="46038">
              <a:spAutoFit/>
            </a:bodyPr>
            <a:lstStyle/>
            <a:p>
              <a:pPr defTabSz="762000" eaLnBrk="0" hangingPunct="0"/>
              <a:r>
                <a:rPr lang="es-ES_tradnl" sz="1200" dirty="0">
                  <a:solidFill>
                    <a:schemeClr val="bg1"/>
                  </a:solidFill>
                  <a:latin typeface="Arial" charset="0"/>
                </a:rPr>
                <a:t>Distrito</a:t>
              </a:r>
            </a:p>
          </p:txBody>
        </p:sp>
        <p:sp>
          <p:nvSpPr>
            <p:cNvPr id="14" name="Rectangle 7"/>
            <p:cNvSpPr>
              <a:spLocks noChangeArrowheads="1"/>
            </p:cNvSpPr>
            <p:nvPr/>
          </p:nvSpPr>
          <p:spPr bwMode="auto">
            <a:xfrm>
              <a:off x="2287" y="3577"/>
              <a:ext cx="440" cy="173"/>
            </a:xfrm>
            <a:prstGeom prst="rect">
              <a:avLst/>
            </a:prstGeom>
            <a:noFill/>
            <a:ln w="9525">
              <a:noFill/>
              <a:miter lim="800000"/>
              <a:headEnd/>
              <a:tailEnd/>
            </a:ln>
          </p:spPr>
          <p:txBody>
            <a:bodyPr wrap="none" lIns="92075" tIns="46038" rIns="92075" bIns="46038">
              <a:spAutoFit/>
            </a:bodyPr>
            <a:lstStyle/>
            <a:p>
              <a:pPr defTabSz="762000" eaLnBrk="0" hangingPunct="0"/>
              <a:r>
                <a:rPr lang="es-ES_tradnl" sz="1200" dirty="0">
                  <a:solidFill>
                    <a:schemeClr val="bg1"/>
                  </a:solidFill>
                  <a:latin typeface="Arial" charset="0"/>
                </a:rPr>
                <a:t>Federal</a:t>
              </a:r>
            </a:p>
          </p:txBody>
        </p:sp>
      </p:grpSp>
      <p:sp>
        <p:nvSpPr>
          <p:cNvPr id="19" name="Freeform 15"/>
          <p:cNvSpPr>
            <a:spLocks/>
          </p:cNvSpPr>
          <p:nvPr/>
        </p:nvSpPr>
        <p:spPr bwMode="auto">
          <a:xfrm>
            <a:off x="3834723" y="3651771"/>
            <a:ext cx="1660163" cy="1441597"/>
          </a:xfrm>
          <a:custGeom>
            <a:avLst/>
            <a:gdLst>
              <a:gd name="T0" fmla="*/ 2147483647 w 1145"/>
              <a:gd name="T1" fmla="*/ 2147483647 h 1022"/>
              <a:gd name="T2" fmla="*/ 2147483647 w 1145"/>
              <a:gd name="T3" fmla="*/ 2147483647 h 1022"/>
              <a:gd name="T4" fmla="*/ 2147483647 w 1145"/>
              <a:gd name="T5" fmla="*/ 2147483647 h 1022"/>
              <a:gd name="T6" fmla="*/ 2147483647 w 1145"/>
              <a:gd name="T7" fmla="*/ 2147483647 h 1022"/>
              <a:gd name="T8" fmla="*/ 2147483647 w 1145"/>
              <a:gd name="T9" fmla="*/ 2147483647 h 1022"/>
              <a:gd name="T10" fmla="*/ 2147483647 w 1145"/>
              <a:gd name="T11" fmla="*/ 2147483647 h 1022"/>
              <a:gd name="T12" fmla="*/ 2147483647 w 1145"/>
              <a:gd name="T13" fmla="*/ 2147483647 h 1022"/>
              <a:gd name="T14" fmla="*/ 2147483647 w 1145"/>
              <a:gd name="T15" fmla="*/ 0 h 1022"/>
              <a:gd name="T16" fmla="*/ 2147483647 w 1145"/>
              <a:gd name="T17" fmla="*/ 0 h 1022"/>
              <a:gd name="T18" fmla="*/ 2147483647 w 1145"/>
              <a:gd name="T19" fmla="*/ 2147483647 h 1022"/>
              <a:gd name="T20" fmla="*/ 2147483647 w 1145"/>
              <a:gd name="T21" fmla="*/ 2147483647 h 1022"/>
              <a:gd name="T22" fmla="*/ 2147483647 w 1145"/>
              <a:gd name="T23" fmla="*/ 2147483647 h 1022"/>
              <a:gd name="T24" fmla="*/ 2147483647 w 1145"/>
              <a:gd name="T25" fmla="*/ 2147483647 h 1022"/>
              <a:gd name="T26" fmla="*/ 2147483647 w 1145"/>
              <a:gd name="T27" fmla="*/ 2147483647 h 1022"/>
              <a:gd name="T28" fmla="*/ 2147483647 w 1145"/>
              <a:gd name="T29" fmla="*/ 2147483647 h 1022"/>
              <a:gd name="T30" fmla="*/ 2147483647 w 1145"/>
              <a:gd name="T31" fmla="*/ 2147483647 h 1022"/>
              <a:gd name="T32" fmla="*/ 2147483647 w 1145"/>
              <a:gd name="T33" fmla="*/ 2147483647 h 1022"/>
              <a:gd name="T34" fmla="*/ 2147483647 w 1145"/>
              <a:gd name="T35" fmla="*/ 2147483647 h 1022"/>
              <a:gd name="T36" fmla="*/ 2147483647 w 1145"/>
              <a:gd name="T37" fmla="*/ 2147483647 h 1022"/>
              <a:gd name="T38" fmla="*/ 2147483647 w 1145"/>
              <a:gd name="T39" fmla="*/ 2147483647 h 1022"/>
              <a:gd name="T40" fmla="*/ 2147483647 w 1145"/>
              <a:gd name="T41" fmla="*/ 2147483647 h 1022"/>
              <a:gd name="T42" fmla="*/ 2147483647 w 1145"/>
              <a:gd name="T43" fmla="*/ 2147483647 h 1022"/>
              <a:gd name="T44" fmla="*/ 2147483647 w 1145"/>
              <a:gd name="T45" fmla="*/ 2147483647 h 1022"/>
              <a:gd name="T46" fmla="*/ 2147483647 w 1145"/>
              <a:gd name="T47" fmla="*/ 2147483647 h 1022"/>
              <a:gd name="T48" fmla="*/ 2147483647 w 1145"/>
              <a:gd name="T49" fmla="*/ 2147483647 h 1022"/>
              <a:gd name="T50" fmla="*/ 2147483647 w 1145"/>
              <a:gd name="T51" fmla="*/ 2147483647 h 1022"/>
              <a:gd name="T52" fmla="*/ 2147483647 w 1145"/>
              <a:gd name="T53" fmla="*/ 2147483647 h 1022"/>
              <a:gd name="T54" fmla="*/ 2147483647 w 1145"/>
              <a:gd name="T55" fmla="*/ 2147483647 h 1022"/>
              <a:gd name="T56" fmla="*/ 2147483647 w 1145"/>
              <a:gd name="T57" fmla="*/ 2147483647 h 1022"/>
              <a:gd name="T58" fmla="*/ 2147483647 w 1145"/>
              <a:gd name="T59" fmla="*/ 2147483647 h 1022"/>
              <a:gd name="T60" fmla="*/ 2147483647 w 1145"/>
              <a:gd name="T61" fmla="*/ 2147483647 h 1022"/>
              <a:gd name="T62" fmla="*/ 2147483647 w 1145"/>
              <a:gd name="T63" fmla="*/ 2147483647 h 1022"/>
              <a:gd name="T64" fmla="*/ 2147483647 w 1145"/>
              <a:gd name="T65" fmla="*/ 2147483647 h 1022"/>
              <a:gd name="T66" fmla="*/ 2147483647 w 1145"/>
              <a:gd name="T67" fmla="*/ 2147483647 h 1022"/>
              <a:gd name="T68" fmla="*/ 2147483647 w 1145"/>
              <a:gd name="T69" fmla="*/ 2147483647 h 1022"/>
              <a:gd name="T70" fmla="*/ 2147483647 w 1145"/>
              <a:gd name="T71" fmla="*/ 2147483647 h 1022"/>
              <a:gd name="T72" fmla="*/ 2147483647 w 1145"/>
              <a:gd name="T73" fmla="*/ 2147483647 h 1022"/>
              <a:gd name="T74" fmla="*/ 2147483647 w 1145"/>
              <a:gd name="T75" fmla="*/ 2147483647 h 1022"/>
              <a:gd name="T76" fmla="*/ 2147483647 w 1145"/>
              <a:gd name="T77" fmla="*/ 2147483647 h 1022"/>
              <a:gd name="T78" fmla="*/ 2147483647 w 1145"/>
              <a:gd name="T79" fmla="*/ 2147483647 h 1022"/>
              <a:gd name="T80" fmla="*/ 2147483647 w 1145"/>
              <a:gd name="T81" fmla="*/ 2147483647 h 1022"/>
              <a:gd name="T82" fmla="*/ 2147483647 w 1145"/>
              <a:gd name="T83" fmla="*/ 2147483647 h 1022"/>
              <a:gd name="T84" fmla="*/ 2147483647 w 1145"/>
              <a:gd name="T85" fmla="*/ 2147483647 h 1022"/>
              <a:gd name="T86" fmla="*/ 0 w 1145"/>
              <a:gd name="T87" fmla="*/ 2147483647 h 1022"/>
              <a:gd name="T88" fmla="*/ 2147483647 w 1145"/>
              <a:gd name="T89" fmla="*/ 2147483647 h 1022"/>
              <a:gd name="T90" fmla="*/ 2147483647 w 1145"/>
              <a:gd name="T91" fmla="*/ 2147483647 h 1022"/>
              <a:gd name="T92" fmla="*/ 2147483647 w 1145"/>
              <a:gd name="T93" fmla="*/ 2147483647 h 1022"/>
              <a:gd name="T94" fmla="*/ 2147483647 w 1145"/>
              <a:gd name="T95" fmla="*/ 2147483647 h 1022"/>
              <a:gd name="T96" fmla="*/ 2147483647 w 1145"/>
              <a:gd name="T97" fmla="*/ 2147483647 h 1022"/>
              <a:gd name="T98" fmla="*/ 2147483647 w 1145"/>
              <a:gd name="T99" fmla="*/ 2147483647 h 1022"/>
              <a:gd name="T100" fmla="*/ 2147483647 w 1145"/>
              <a:gd name="T101" fmla="*/ 2147483647 h 1022"/>
              <a:gd name="T102" fmla="*/ 2147483647 w 1145"/>
              <a:gd name="T103" fmla="*/ 2147483647 h 1022"/>
              <a:gd name="T104" fmla="*/ 2147483647 w 1145"/>
              <a:gd name="T105" fmla="*/ 2147483647 h 102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145"/>
              <a:gd name="T160" fmla="*/ 0 h 1022"/>
              <a:gd name="T161" fmla="*/ 1145 w 1145"/>
              <a:gd name="T162" fmla="*/ 1022 h 102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145" h="1022">
                <a:moveTo>
                  <a:pt x="50" y="288"/>
                </a:moveTo>
                <a:lnTo>
                  <a:pt x="180" y="230"/>
                </a:lnTo>
                <a:lnTo>
                  <a:pt x="381" y="331"/>
                </a:lnTo>
                <a:lnTo>
                  <a:pt x="475" y="288"/>
                </a:lnTo>
                <a:lnTo>
                  <a:pt x="489" y="245"/>
                </a:lnTo>
                <a:lnTo>
                  <a:pt x="518" y="115"/>
                </a:lnTo>
                <a:lnTo>
                  <a:pt x="525" y="8"/>
                </a:lnTo>
                <a:lnTo>
                  <a:pt x="525" y="0"/>
                </a:lnTo>
                <a:lnTo>
                  <a:pt x="583" y="0"/>
                </a:lnTo>
                <a:lnTo>
                  <a:pt x="762" y="87"/>
                </a:lnTo>
                <a:lnTo>
                  <a:pt x="784" y="94"/>
                </a:lnTo>
                <a:lnTo>
                  <a:pt x="827" y="195"/>
                </a:lnTo>
                <a:lnTo>
                  <a:pt x="885" y="288"/>
                </a:lnTo>
                <a:lnTo>
                  <a:pt x="949" y="360"/>
                </a:lnTo>
                <a:lnTo>
                  <a:pt x="1007" y="381"/>
                </a:lnTo>
                <a:lnTo>
                  <a:pt x="1007" y="475"/>
                </a:lnTo>
                <a:lnTo>
                  <a:pt x="1108" y="496"/>
                </a:lnTo>
                <a:lnTo>
                  <a:pt x="1144" y="540"/>
                </a:lnTo>
                <a:lnTo>
                  <a:pt x="899" y="669"/>
                </a:lnTo>
                <a:lnTo>
                  <a:pt x="899" y="726"/>
                </a:lnTo>
                <a:lnTo>
                  <a:pt x="798" y="798"/>
                </a:lnTo>
                <a:lnTo>
                  <a:pt x="719" y="813"/>
                </a:lnTo>
                <a:lnTo>
                  <a:pt x="568" y="884"/>
                </a:lnTo>
                <a:lnTo>
                  <a:pt x="518" y="1021"/>
                </a:lnTo>
                <a:lnTo>
                  <a:pt x="475" y="1021"/>
                </a:lnTo>
                <a:lnTo>
                  <a:pt x="446" y="985"/>
                </a:lnTo>
                <a:lnTo>
                  <a:pt x="403" y="985"/>
                </a:lnTo>
                <a:lnTo>
                  <a:pt x="374" y="956"/>
                </a:lnTo>
                <a:lnTo>
                  <a:pt x="345" y="935"/>
                </a:lnTo>
                <a:lnTo>
                  <a:pt x="338" y="928"/>
                </a:lnTo>
                <a:lnTo>
                  <a:pt x="324" y="928"/>
                </a:lnTo>
                <a:lnTo>
                  <a:pt x="309" y="870"/>
                </a:lnTo>
                <a:lnTo>
                  <a:pt x="288" y="849"/>
                </a:lnTo>
                <a:lnTo>
                  <a:pt x="237" y="834"/>
                </a:lnTo>
                <a:lnTo>
                  <a:pt x="230" y="834"/>
                </a:lnTo>
                <a:lnTo>
                  <a:pt x="223" y="827"/>
                </a:lnTo>
                <a:lnTo>
                  <a:pt x="180" y="834"/>
                </a:lnTo>
                <a:lnTo>
                  <a:pt x="122" y="834"/>
                </a:lnTo>
                <a:lnTo>
                  <a:pt x="108" y="805"/>
                </a:lnTo>
                <a:lnTo>
                  <a:pt x="79" y="762"/>
                </a:lnTo>
                <a:lnTo>
                  <a:pt x="79" y="726"/>
                </a:lnTo>
                <a:lnTo>
                  <a:pt x="29" y="683"/>
                </a:lnTo>
                <a:lnTo>
                  <a:pt x="7" y="626"/>
                </a:lnTo>
                <a:lnTo>
                  <a:pt x="0" y="619"/>
                </a:lnTo>
                <a:lnTo>
                  <a:pt x="50" y="583"/>
                </a:lnTo>
                <a:lnTo>
                  <a:pt x="57" y="568"/>
                </a:lnTo>
                <a:lnTo>
                  <a:pt x="108" y="532"/>
                </a:lnTo>
                <a:lnTo>
                  <a:pt x="108" y="460"/>
                </a:lnTo>
                <a:lnTo>
                  <a:pt x="57" y="396"/>
                </a:lnTo>
                <a:lnTo>
                  <a:pt x="50" y="331"/>
                </a:lnTo>
                <a:lnTo>
                  <a:pt x="57" y="353"/>
                </a:lnTo>
                <a:lnTo>
                  <a:pt x="65" y="288"/>
                </a:lnTo>
                <a:lnTo>
                  <a:pt x="50" y="288"/>
                </a:lnTo>
              </a:path>
            </a:pathLst>
          </a:custGeom>
          <a:gradFill rotWithShape="0">
            <a:gsLst>
              <a:gs pos="0">
                <a:schemeClr val="bg1"/>
              </a:gs>
              <a:gs pos="0">
                <a:srgbClr val="F0AADF"/>
              </a:gs>
            </a:gsLst>
            <a:path path="rect">
              <a:fillToRect l="50000" t="50000" r="50000" b="50000"/>
            </a:path>
          </a:gradFill>
          <a:ln w="9525">
            <a:miter lim="800000"/>
            <a:headEnd/>
            <a:tailEnd/>
          </a:ln>
          <a:scene3d>
            <a:camera prst="legacyObliqueTopRight"/>
            <a:lightRig rig="legacyFlat3" dir="b"/>
          </a:scene3d>
          <a:sp3d extrusionH="254000" prstMaterial="legacyMatte">
            <a:bevelT w="13500" h="13500" prst="angle"/>
            <a:bevelB w="13500" h="13500" prst="angle"/>
            <a:extrusionClr>
              <a:srgbClr val="FD27C5"/>
            </a:extrusionClr>
          </a:sp3d>
        </p:spPr>
        <p:txBody>
          <a:bodyPr>
            <a:flatTx/>
          </a:bodyPr>
          <a:lstStyle/>
          <a:p>
            <a:endParaRPr lang="es-MX"/>
          </a:p>
        </p:txBody>
      </p:sp>
      <p:sp>
        <p:nvSpPr>
          <p:cNvPr id="24" name="Freeform 20"/>
          <p:cNvSpPr>
            <a:spLocks/>
          </p:cNvSpPr>
          <p:nvPr/>
        </p:nvSpPr>
        <p:spPr bwMode="auto">
          <a:xfrm>
            <a:off x="3369298" y="1957684"/>
            <a:ext cx="1419475" cy="2069297"/>
          </a:xfrm>
          <a:custGeom>
            <a:avLst/>
            <a:gdLst>
              <a:gd name="T0" fmla="*/ 2147483647 w 979"/>
              <a:gd name="T1" fmla="*/ 2147483647 h 1467"/>
              <a:gd name="T2" fmla="*/ 2147483647 w 979"/>
              <a:gd name="T3" fmla="*/ 2147483647 h 1467"/>
              <a:gd name="T4" fmla="*/ 2147483647 w 979"/>
              <a:gd name="T5" fmla="*/ 0 h 1467"/>
              <a:gd name="T6" fmla="*/ 2147483647 w 979"/>
              <a:gd name="T7" fmla="*/ 2147483647 h 1467"/>
              <a:gd name="T8" fmla="*/ 2147483647 w 979"/>
              <a:gd name="T9" fmla="*/ 2147483647 h 1467"/>
              <a:gd name="T10" fmla="*/ 2147483647 w 979"/>
              <a:gd name="T11" fmla="*/ 2147483647 h 1467"/>
              <a:gd name="T12" fmla="*/ 2147483647 w 979"/>
              <a:gd name="T13" fmla="*/ 2147483647 h 1467"/>
              <a:gd name="T14" fmla="*/ 2147483647 w 979"/>
              <a:gd name="T15" fmla="*/ 2147483647 h 1467"/>
              <a:gd name="T16" fmla="*/ 2147483647 w 979"/>
              <a:gd name="T17" fmla="*/ 2147483647 h 1467"/>
              <a:gd name="T18" fmla="*/ 2147483647 w 979"/>
              <a:gd name="T19" fmla="*/ 2147483647 h 1467"/>
              <a:gd name="T20" fmla="*/ 2147483647 w 979"/>
              <a:gd name="T21" fmla="*/ 2147483647 h 1467"/>
              <a:gd name="T22" fmla="*/ 2147483647 w 979"/>
              <a:gd name="T23" fmla="*/ 2147483647 h 1467"/>
              <a:gd name="T24" fmla="*/ 2147483647 w 979"/>
              <a:gd name="T25" fmla="*/ 2147483647 h 1467"/>
              <a:gd name="T26" fmla="*/ 2147483647 w 979"/>
              <a:gd name="T27" fmla="*/ 2147483647 h 1467"/>
              <a:gd name="T28" fmla="*/ 2147483647 w 979"/>
              <a:gd name="T29" fmla="*/ 2147483647 h 1467"/>
              <a:gd name="T30" fmla="*/ 2147483647 w 979"/>
              <a:gd name="T31" fmla="*/ 2147483647 h 1467"/>
              <a:gd name="T32" fmla="*/ 2147483647 w 979"/>
              <a:gd name="T33" fmla="*/ 2147483647 h 1467"/>
              <a:gd name="T34" fmla="*/ 2147483647 w 979"/>
              <a:gd name="T35" fmla="*/ 2147483647 h 1467"/>
              <a:gd name="T36" fmla="*/ 2147483647 w 979"/>
              <a:gd name="T37" fmla="*/ 2147483647 h 1467"/>
              <a:gd name="T38" fmla="*/ 2147483647 w 979"/>
              <a:gd name="T39" fmla="*/ 2147483647 h 1467"/>
              <a:gd name="T40" fmla="*/ 2147483647 w 979"/>
              <a:gd name="T41" fmla="*/ 2147483647 h 1467"/>
              <a:gd name="T42" fmla="*/ 2147483647 w 979"/>
              <a:gd name="T43" fmla="*/ 2147483647 h 1467"/>
              <a:gd name="T44" fmla="*/ 2147483647 w 979"/>
              <a:gd name="T45" fmla="*/ 2147483647 h 1467"/>
              <a:gd name="T46" fmla="*/ 2147483647 w 979"/>
              <a:gd name="T47" fmla="*/ 2147483647 h 1467"/>
              <a:gd name="T48" fmla="*/ 2147483647 w 979"/>
              <a:gd name="T49" fmla="*/ 2147483647 h 1467"/>
              <a:gd name="T50" fmla="*/ 2147483647 w 979"/>
              <a:gd name="T51" fmla="*/ 2147483647 h 1467"/>
              <a:gd name="T52" fmla="*/ 2147483647 w 979"/>
              <a:gd name="T53" fmla="*/ 2147483647 h 1467"/>
              <a:gd name="T54" fmla="*/ 2147483647 w 979"/>
              <a:gd name="T55" fmla="*/ 2147483647 h 1467"/>
              <a:gd name="T56" fmla="*/ 2147483647 w 979"/>
              <a:gd name="T57" fmla="*/ 2147483647 h 1467"/>
              <a:gd name="T58" fmla="*/ 2147483647 w 979"/>
              <a:gd name="T59" fmla="*/ 2147483647 h 1467"/>
              <a:gd name="T60" fmla="*/ 2147483647 w 979"/>
              <a:gd name="T61" fmla="*/ 2147483647 h 1467"/>
              <a:gd name="T62" fmla="*/ 2147483647 w 979"/>
              <a:gd name="T63" fmla="*/ 2147483647 h 1467"/>
              <a:gd name="T64" fmla="*/ 2147483647 w 979"/>
              <a:gd name="T65" fmla="*/ 2147483647 h 1467"/>
              <a:gd name="T66" fmla="*/ 2147483647 w 979"/>
              <a:gd name="T67" fmla="*/ 2147483647 h 1467"/>
              <a:gd name="T68" fmla="*/ 2147483647 w 979"/>
              <a:gd name="T69" fmla="*/ 2147483647 h 1467"/>
              <a:gd name="T70" fmla="*/ 0 w 979"/>
              <a:gd name="T71" fmla="*/ 2147483647 h 1467"/>
              <a:gd name="T72" fmla="*/ 2147483647 w 979"/>
              <a:gd name="T73" fmla="*/ 2147483647 h 1467"/>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979"/>
              <a:gd name="T112" fmla="*/ 0 h 1467"/>
              <a:gd name="T113" fmla="*/ 979 w 979"/>
              <a:gd name="T114" fmla="*/ 1467 h 1467"/>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979" h="1467">
                <a:moveTo>
                  <a:pt x="43" y="93"/>
                </a:moveTo>
                <a:lnTo>
                  <a:pt x="86" y="93"/>
                </a:lnTo>
                <a:lnTo>
                  <a:pt x="86" y="0"/>
                </a:lnTo>
                <a:lnTo>
                  <a:pt x="345" y="50"/>
                </a:lnTo>
                <a:lnTo>
                  <a:pt x="381" y="122"/>
                </a:lnTo>
                <a:lnTo>
                  <a:pt x="417" y="122"/>
                </a:lnTo>
                <a:lnTo>
                  <a:pt x="489" y="201"/>
                </a:lnTo>
                <a:lnTo>
                  <a:pt x="525" y="223"/>
                </a:lnTo>
                <a:lnTo>
                  <a:pt x="532" y="230"/>
                </a:lnTo>
                <a:lnTo>
                  <a:pt x="546" y="259"/>
                </a:lnTo>
                <a:lnTo>
                  <a:pt x="554" y="280"/>
                </a:lnTo>
                <a:lnTo>
                  <a:pt x="561" y="302"/>
                </a:lnTo>
                <a:lnTo>
                  <a:pt x="561" y="323"/>
                </a:lnTo>
                <a:lnTo>
                  <a:pt x="568" y="381"/>
                </a:lnTo>
                <a:lnTo>
                  <a:pt x="604" y="417"/>
                </a:lnTo>
                <a:lnTo>
                  <a:pt x="705" y="453"/>
                </a:lnTo>
                <a:lnTo>
                  <a:pt x="726" y="453"/>
                </a:lnTo>
                <a:lnTo>
                  <a:pt x="755" y="489"/>
                </a:lnTo>
                <a:lnTo>
                  <a:pt x="776" y="460"/>
                </a:lnTo>
                <a:lnTo>
                  <a:pt x="798" y="431"/>
                </a:lnTo>
                <a:lnTo>
                  <a:pt x="798" y="424"/>
                </a:lnTo>
                <a:lnTo>
                  <a:pt x="820" y="366"/>
                </a:lnTo>
                <a:lnTo>
                  <a:pt x="856" y="323"/>
                </a:lnTo>
                <a:lnTo>
                  <a:pt x="906" y="323"/>
                </a:lnTo>
                <a:lnTo>
                  <a:pt x="913" y="330"/>
                </a:lnTo>
                <a:lnTo>
                  <a:pt x="798" y="697"/>
                </a:lnTo>
                <a:lnTo>
                  <a:pt x="978" y="970"/>
                </a:lnTo>
                <a:lnTo>
                  <a:pt x="978" y="1193"/>
                </a:lnTo>
                <a:lnTo>
                  <a:pt x="870" y="1135"/>
                </a:lnTo>
                <a:lnTo>
                  <a:pt x="805" y="1135"/>
                </a:lnTo>
                <a:lnTo>
                  <a:pt x="805" y="1265"/>
                </a:lnTo>
                <a:lnTo>
                  <a:pt x="762" y="1416"/>
                </a:lnTo>
                <a:lnTo>
                  <a:pt x="762" y="1430"/>
                </a:lnTo>
                <a:lnTo>
                  <a:pt x="676" y="1466"/>
                </a:lnTo>
                <a:lnTo>
                  <a:pt x="467" y="1373"/>
                </a:lnTo>
                <a:lnTo>
                  <a:pt x="0" y="704"/>
                </a:lnTo>
                <a:lnTo>
                  <a:pt x="43" y="93"/>
                </a:lnTo>
              </a:path>
            </a:pathLst>
          </a:custGeom>
          <a:gradFill rotWithShape="0">
            <a:gsLst>
              <a:gs pos="0">
                <a:schemeClr val="bg1"/>
              </a:gs>
              <a:gs pos="0">
                <a:schemeClr val="accent1">
                  <a:lumMod val="60000"/>
                  <a:lumOff val="40000"/>
                </a:schemeClr>
              </a:gs>
            </a:gsLst>
            <a:path path="rect">
              <a:fillToRect l="50000" t="50000" r="50000" b="50000"/>
            </a:path>
          </a:gradFill>
          <a:ln w="9525">
            <a:miter lim="800000"/>
            <a:headEnd/>
            <a:tailEnd/>
          </a:ln>
          <a:scene3d>
            <a:camera prst="legacyObliqueTopRight"/>
            <a:lightRig rig="legacyFlat3" dir="b"/>
          </a:scene3d>
          <a:sp3d extrusionH="254000" prstMaterial="legacyMatte">
            <a:bevelT w="13500" h="13500" prst="angle"/>
            <a:bevelB w="13500" h="13500" prst="angle"/>
            <a:extrusionClr>
              <a:schemeClr val="accent1">
                <a:lumMod val="75000"/>
              </a:schemeClr>
            </a:extrusionClr>
          </a:sp3d>
        </p:spPr>
        <p:txBody>
          <a:bodyPr>
            <a:flatTx/>
          </a:bodyPr>
          <a:lstStyle/>
          <a:p>
            <a:endParaRPr lang="es-MX"/>
          </a:p>
        </p:txBody>
      </p:sp>
      <p:sp>
        <p:nvSpPr>
          <p:cNvPr id="25" name="Freeform 21"/>
          <p:cNvSpPr>
            <a:spLocks/>
          </p:cNvSpPr>
          <p:nvPr/>
        </p:nvSpPr>
        <p:spPr bwMode="auto">
          <a:xfrm>
            <a:off x="4637981" y="2385084"/>
            <a:ext cx="1284633" cy="1918367"/>
          </a:xfrm>
          <a:custGeom>
            <a:avLst/>
            <a:gdLst>
              <a:gd name="T0" fmla="*/ 2147483647 w 886"/>
              <a:gd name="T1" fmla="*/ 0 h 1360"/>
              <a:gd name="T2" fmla="*/ 2147483647 w 886"/>
              <a:gd name="T3" fmla="*/ 2147483647 h 1360"/>
              <a:gd name="T4" fmla="*/ 2147483647 w 886"/>
              <a:gd name="T5" fmla="*/ 2147483647 h 1360"/>
              <a:gd name="T6" fmla="*/ 2147483647 w 886"/>
              <a:gd name="T7" fmla="*/ 2147483647 h 1360"/>
              <a:gd name="T8" fmla="*/ 2147483647 w 886"/>
              <a:gd name="T9" fmla="*/ 2147483647 h 1360"/>
              <a:gd name="T10" fmla="*/ 2147483647 w 886"/>
              <a:gd name="T11" fmla="*/ 2147483647 h 1360"/>
              <a:gd name="T12" fmla="*/ 2147483647 w 886"/>
              <a:gd name="T13" fmla="*/ 2147483647 h 1360"/>
              <a:gd name="T14" fmla="*/ 2147483647 w 886"/>
              <a:gd name="T15" fmla="*/ 2147483647 h 1360"/>
              <a:gd name="T16" fmla="*/ 2147483647 w 886"/>
              <a:gd name="T17" fmla="*/ 2147483647 h 1360"/>
              <a:gd name="T18" fmla="*/ 2147483647 w 886"/>
              <a:gd name="T19" fmla="*/ 2147483647 h 1360"/>
              <a:gd name="T20" fmla="*/ 2147483647 w 886"/>
              <a:gd name="T21" fmla="*/ 2147483647 h 1360"/>
              <a:gd name="T22" fmla="*/ 2147483647 w 886"/>
              <a:gd name="T23" fmla="*/ 2147483647 h 1360"/>
              <a:gd name="T24" fmla="*/ 2147483647 w 886"/>
              <a:gd name="T25" fmla="*/ 2147483647 h 1360"/>
              <a:gd name="T26" fmla="*/ 2147483647 w 886"/>
              <a:gd name="T27" fmla="*/ 2147483647 h 1360"/>
              <a:gd name="T28" fmla="*/ 2147483647 w 886"/>
              <a:gd name="T29" fmla="*/ 2147483647 h 1360"/>
              <a:gd name="T30" fmla="*/ 2147483647 w 886"/>
              <a:gd name="T31" fmla="*/ 2147483647 h 1360"/>
              <a:gd name="T32" fmla="*/ 2147483647 w 886"/>
              <a:gd name="T33" fmla="*/ 2147483647 h 1360"/>
              <a:gd name="T34" fmla="*/ 2147483647 w 886"/>
              <a:gd name="T35" fmla="*/ 2147483647 h 1360"/>
              <a:gd name="T36" fmla="*/ 2147483647 w 886"/>
              <a:gd name="T37" fmla="*/ 2147483647 h 1360"/>
              <a:gd name="T38" fmla="*/ 2147483647 w 886"/>
              <a:gd name="T39" fmla="*/ 2147483647 h 1360"/>
              <a:gd name="T40" fmla="*/ 2147483647 w 886"/>
              <a:gd name="T41" fmla="*/ 2147483647 h 1360"/>
              <a:gd name="T42" fmla="*/ 2147483647 w 886"/>
              <a:gd name="T43" fmla="*/ 2147483647 h 1360"/>
              <a:gd name="T44" fmla="*/ 2147483647 w 886"/>
              <a:gd name="T45" fmla="*/ 2147483647 h 1360"/>
              <a:gd name="T46" fmla="*/ 2147483647 w 886"/>
              <a:gd name="T47" fmla="*/ 2147483647 h 1360"/>
              <a:gd name="T48" fmla="*/ 2147483647 w 886"/>
              <a:gd name="T49" fmla="*/ 2147483647 h 1360"/>
              <a:gd name="T50" fmla="*/ 2147483647 w 886"/>
              <a:gd name="T51" fmla="*/ 2147483647 h 1360"/>
              <a:gd name="T52" fmla="*/ 2147483647 w 886"/>
              <a:gd name="T53" fmla="*/ 2147483647 h 1360"/>
              <a:gd name="T54" fmla="*/ 2147483647 w 886"/>
              <a:gd name="T55" fmla="*/ 2147483647 h 1360"/>
              <a:gd name="T56" fmla="*/ 2147483647 w 886"/>
              <a:gd name="T57" fmla="*/ 2147483647 h 1360"/>
              <a:gd name="T58" fmla="*/ 2147483647 w 886"/>
              <a:gd name="T59" fmla="*/ 2147483647 h 1360"/>
              <a:gd name="T60" fmla="*/ 2147483647 w 886"/>
              <a:gd name="T61" fmla="*/ 2147483647 h 1360"/>
              <a:gd name="T62" fmla="*/ 2147483647 w 886"/>
              <a:gd name="T63" fmla="*/ 2147483647 h 1360"/>
              <a:gd name="T64" fmla="*/ 2147483647 w 886"/>
              <a:gd name="T65" fmla="*/ 2147483647 h 1360"/>
              <a:gd name="T66" fmla="*/ 2147483647 w 886"/>
              <a:gd name="T67" fmla="*/ 2147483647 h 1360"/>
              <a:gd name="T68" fmla="*/ 2147483647 w 886"/>
              <a:gd name="T69" fmla="*/ 2147483647 h 1360"/>
              <a:gd name="T70" fmla="*/ 2147483647 w 886"/>
              <a:gd name="T71" fmla="*/ 2147483647 h 1360"/>
              <a:gd name="T72" fmla="*/ 2147483647 w 886"/>
              <a:gd name="T73" fmla="*/ 2147483647 h 1360"/>
              <a:gd name="T74" fmla="*/ 2147483647 w 886"/>
              <a:gd name="T75" fmla="*/ 2147483647 h 1360"/>
              <a:gd name="T76" fmla="*/ 2147483647 w 886"/>
              <a:gd name="T77" fmla="*/ 2147483647 h 1360"/>
              <a:gd name="T78" fmla="*/ 2147483647 w 886"/>
              <a:gd name="T79" fmla="*/ 2147483647 h 1360"/>
              <a:gd name="T80" fmla="*/ 2147483647 w 886"/>
              <a:gd name="T81" fmla="*/ 2147483647 h 1360"/>
              <a:gd name="T82" fmla="*/ 2147483647 w 886"/>
              <a:gd name="T83" fmla="*/ 2147483647 h 1360"/>
              <a:gd name="T84" fmla="*/ 2147483647 w 886"/>
              <a:gd name="T85" fmla="*/ 2147483647 h 1360"/>
              <a:gd name="T86" fmla="*/ 2147483647 w 886"/>
              <a:gd name="T87" fmla="*/ 2147483647 h 1360"/>
              <a:gd name="T88" fmla="*/ 2147483647 w 886"/>
              <a:gd name="T89" fmla="*/ 2147483647 h 1360"/>
              <a:gd name="T90" fmla="*/ 2147483647 w 886"/>
              <a:gd name="T91" fmla="*/ 2147483647 h 1360"/>
              <a:gd name="T92" fmla="*/ 2147483647 w 886"/>
              <a:gd name="T93" fmla="*/ 2147483647 h 1360"/>
              <a:gd name="T94" fmla="*/ 2147483647 w 886"/>
              <a:gd name="T95" fmla="*/ 2147483647 h 1360"/>
              <a:gd name="T96" fmla="*/ 0 w 886"/>
              <a:gd name="T97" fmla="*/ 2147483647 h 1360"/>
              <a:gd name="T98" fmla="*/ 2147483647 w 886"/>
              <a:gd name="T99" fmla="*/ 0 h 1360"/>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886"/>
              <a:gd name="T151" fmla="*/ 0 h 1360"/>
              <a:gd name="T152" fmla="*/ 886 w 886"/>
              <a:gd name="T153" fmla="*/ 1360 h 1360"/>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886" h="1360">
                <a:moveTo>
                  <a:pt x="115" y="0"/>
                </a:moveTo>
                <a:lnTo>
                  <a:pt x="194" y="22"/>
                </a:lnTo>
                <a:lnTo>
                  <a:pt x="223" y="22"/>
                </a:lnTo>
                <a:lnTo>
                  <a:pt x="352" y="137"/>
                </a:lnTo>
                <a:lnTo>
                  <a:pt x="395" y="216"/>
                </a:lnTo>
                <a:lnTo>
                  <a:pt x="403" y="266"/>
                </a:lnTo>
                <a:lnTo>
                  <a:pt x="431" y="302"/>
                </a:lnTo>
                <a:lnTo>
                  <a:pt x="475" y="331"/>
                </a:lnTo>
                <a:lnTo>
                  <a:pt x="496" y="360"/>
                </a:lnTo>
                <a:lnTo>
                  <a:pt x="503" y="360"/>
                </a:lnTo>
                <a:lnTo>
                  <a:pt x="532" y="439"/>
                </a:lnTo>
                <a:lnTo>
                  <a:pt x="532" y="475"/>
                </a:lnTo>
                <a:lnTo>
                  <a:pt x="597" y="568"/>
                </a:lnTo>
                <a:lnTo>
                  <a:pt x="647" y="568"/>
                </a:lnTo>
                <a:lnTo>
                  <a:pt x="712" y="611"/>
                </a:lnTo>
                <a:lnTo>
                  <a:pt x="870" y="640"/>
                </a:lnTo>
                <a:lnTo>
                  <a:pt x="870" y="633"/>
                </a:lnTo>
                <a:lnTo>
                  <a:pt x="885" y="640"/>
                </a:lnTo>
                <a:lnTo>
                  <a:pt x="885" y="697"/>
                </a:lnTo>
                <a:lnTo>
                  <a:pt x="849" y="719"/>
                </a:lnTo>
                <a:lnTo>
                  <a:pt x="827" y="762"/>
                </a:lnTo>
                <a:lnTo>
                  <a:pt x="798" y="762"/>
                </a:lnTo>
                <a:lnTo>
                  <a:pt x="798" y="748"/>
                </a:lnTo>
                <a:lnTo>
                  <a:pt x="777" y="748"/>
                </a:lnTo>
                <a:lnTo>
                  <a:pt x="726" y="942"/>
                </a:lnTo>
                <a:lnTo>
                  <a:pt x="748" y="942"/>
                </a:lnTo>
                <a:lnTo>
                  <a:pt x="791" y="791"/>
                </a:lnTo>
                <a:lnTo>
                  <a:pt x="798" y="791"/>
                </a:lnTo>
                <a:lnTo>
                  <a:pt x="769" y="1006"/>
                </a:lnTo>
                <a:lnTo>
                  <a:pt x="784" y="1014"/>
                </a:lnTo>
                <a:lnTo>
                  <a:pt x="791" y="1014"/>
                </a:lnTo>
                <a:lnTo>
                  <a:pt x="784" y="1064"/>
                </a:lnTo>
                <a:lnTo>
                  <a:pt x="784" y="1107"/>
                </a:lnTo>
                <a:lnTo>
                  <a:pt x="769" y="1143"/>
                </a:lnTo>
                <a:lnTo>
                  <a:pt x="762" y="1143"/>
                </a:lnTo>
                <a:lnTo>
                  <a:pt x="726" y="1179"/>
                </a:lnTo>
                <a:lnTo>
                  <a:pt x="791" y="1258"/>
                </a:lnTo>
                <a:lnTo>
                  <a:pt x="654" y="1315"/>
                </a:lnTo>
                <a:lnTo>
                  <a:pt x="597" y="1359"/>
                </a:lnTo>
                <a:lnTo>
                  <a:pt x="503" y="1337"/>
                </a:lnTo>
                <a:lnTo>
                  <a:pt x="503" y="1244"/>
                </a:lnTo>
                <a:lnTo>
                  <a:pt x="453" y="1215"/>
                </a:lnTo>
                <a:lnTo>
                  <a:pt x="403" y="1172"/>
                </a:lnTo>
                <a:lnTo>
                  <a:pt x="403" y="1165"/>
                </a:lnTo>
                <a:lnTo>
                  <a:pt x="359" y="1121"/>
                </a:lnTo>
                <a:lnTo>
                  <a:pt x="266" y="935"/>
                </a:lnTo>
                <a:lnTo>
                  <a:pt x="187" y="906"/>
                </a:lnTo>
                <a:lnTo>
                  <a:pt x="187" y="669"/>
                </a:lnTo>
                <a:lnTo>
                  <a:pt x="0" y="374"/>
                </a:lnTo>
                <a:lnTo>
                  <a:pt x="115" y="0"/>
                </a:lnTo>
              </a:path>
            </a:pathLst>
          </a:custGeom>
          <a:gradFill rotWithShape="0">
            <a:gsLst>
              <a:gs pos="0">
                <a:schemeClr val="bg1"/>
              </a:gs>
              <a:gs pos="0">
                <a:schemeClr val="accent6">
                  <a:lumMod val="60000"/>
                  <a:lumOff val="40000"/>
                </a:schemeClr>
              </a:gs>
            </a:gsLst>
            <a:path path="rect">
              <a:fillToRect l="50000" t="50000" r="50000" b="50000"/>
            </a:path>
          </a:gradFill>
          <a:ln w="9525">
            <a:miter lim="800000"/>
            <a:headEnd/>
            <a:tailEnd/>
          </a:ln>
          <a:scene3d>
            <a:camera prst="legacyObliqueTopRight"/>
            <a:lightRig rig="legacyFlat3" dir="b"/>
          </a:scene3d>
          <a:sp3d extrusionH="254000" prstMaterial="legacyMatte">
            <a:bevelT w="13500" h="13500" prst="angle"/>
            <a:bevelB w="13500" h="13500" prst="angle"/>
            <a:extrusionClr>
              <a:schemeClr val="accent6">
                <a:lumMod val="75000"/>
              </a:schemeClr>
            </a:extrusionClr>
          </a:sp3d>
        </p:spPr>
        <p:txBody>
          <a:bodyPr>
            <a:flatTx/>
          </a:bodyPr>
          <a:lstStyle/>
          <a:p>
            <a:endParaRPr lang="es-MX"/>
          </a:p>
        </p:txBody>
      </p:sp>
      <p:sp>
        <p:nvSpPr>
          <p:cNvPr id="30" name="Freeform 26"/>
          <p:cNvSpPr>
            <a:spLocks/>
          </p:cNvSpPr>
          <p:nvPr/>
        </p:nvSpPr>
        <p:spPr bwMode="auto">
          <a:xfrm>
            <a:off x="7244945" y="4145468"/>
            <a:ext cx="991748" cy="984574"/>
          </a:xfrm>
          <a:custGeom>
            <a:avLst/>
            <a:gdLst>
              <a:gd name="T0" fmla="*/ 2147483647 w 684"/>
              <a:gd name="T1" fmla="*/ 2147483647 h 698"/>
              <a:gd name="T2" fmla="*/ 2147483647 w 684"/>
              <a:gd name="T3" fmla="*/ 2147483647 h 698"/>
              <a:gd name="T4" fmla="*/ 2147483647 w 684"/>
              <a:gd name="T5" fmla="*/ 2147483647 h 698"/>
              <a:gd name="T6" fmla="*/ 2147483647 w 684"/>
              <a:gd name="T7" fmla="*/ 2147483647 h 698"/>
              <a:gd name="T8" fmla="*/ 2147483647 w 684"/>
              <a:gd name="T9" fmla="*/ 2147483647 h 698"/>
              <a:gd name="T10" fmla="*/ 2147483647 w 684"/>
              <a:gd name="T11" fmla="*/ 2147483647 h 698"/>
              <a:gd name="T12" fmla="*/ 2147483647 w 684"/>
              <a:gd name="T13" fmla="*/ 2147483647 h 698"/>
              <a:gd name="T14" fmla="*/ 2147483647 w 684"/>
              <a:gd name="T15" fmla="*/ 0 h 698"/>
              <a:gd name="T16" fmla="*/ 2147483647 w 684"/>
              <a:gd name="T17" fmla="*/ 2147483647 h 698"/>
              <a:gd name="T18" fmla="*/ 2147483647 w 684"/>
              <a:gd name="T19" fmla="*/ 2147483647 h 698"/>
              <a:gd name="T20" fmla="*/ 2147483647 w 684"/>
              <a:gd name="T21" fmla="*/ 2147483647 h 698"/>
              <a:gd name="T22" fmla="*/ 2147483647 w 684"/>
              <a:gd name="T23" fmla="*/ 2147483647 h 698"/>
              <a:gd name="T24" fmla="*/ 2147483647 w 684"/>
              <a:gd name="T25" fmla="*/ 2147483647 h 698"/>
              <a:gd name="T26" fmla="*/ 2147483647 w 684"/>
              <a:gd name="T27" fmla="*/ 2147483647 h 698"/>
              <a:gd name="T28" fmla="*/ 2147483647 w 684"/>
              <a:gd name="T29" fmla="*/ 2147483647 h 698"/>
              <a:gd name="T30" fmla="*/ 2147483647 w 684"/>
              <a:gd name="T31" fmla="*/ 2147483647 h 698"/>
              <a:gd name="T32" fmla="*/ 2147483647 w 684"/>
              <a:gd name="T33" fmla="*/ 2147483647 h 698"/>
              <a:gd name="T34" fmla="*/ 2147483647 w 684"/>
              <a:gd name="T35" fmla="*/ 2147483647 h 698"/>
              <a:gd name="T36" fmla="*/ 2147483647 w 684"/>
              <a:gd name="T37" fmla="*/ 2147483647 h 698"/>
              <a:gd name="T38" fmla="*/ 2147483647 w 684"/>
              <a:gd name="T39" fmla="*/ 2147483647 h 698"/>
              <a:gd name="T40" fmla="*/ 2147483647 w 684"/>
              <a:gd name="T41" fmla="*/ 2147483647 h 698"/>
              <a:gd name="T42" fmla="*/ 2147483647 w 684"/>
              <a:gd name="T43" fmla="*/ 2147483647 h 698"/>
              <a:gd name="T44" fmla="*/ 2147483647 w 684"/>
              <a:gd name="T45" fmla="*/ 2147483647 h 698"/>
              <a:gd name="T46" fmla="*/ 2147483647 w 684"/>
              <a:gd name="T47" fmla="*/ 2147483647 h 698"/>
              <a:gd name="T48" fmla="*/ 2147483647 w 684"/>
              <a:gd name="T49" fmla="*/ 2147483647 h 698"/>
              <a:gd name="T50" fmla="*/ 2147483647 w 684"/>
              <a:gd name="T51" fmla="*/ 2147483647 h 698"/>
              <a:gd name="T52" fmla="*/ 2147483647 w 684"/>
              <a:gd name="T53" fmla="*/ 2147483647 h 698"/>
              <a:gd name="T54" fmla="*/ 2147483647 w 684"/>
              <a:gd name="T55" fmla="*/ 2147483647 h 698"/>
              <a:gd name="T56" fmla="*/ 2147483647 w 684"/>
              <a:gd name="T57" fmla="*/ 2147483647 h 698"/>
              <a:gd name="T58" fmla="*/ 2147483647 w 684"/>
              <a:gd name="T59" fmla="*/ 2147483647 h 698"/>
              <a:gd name="T60" fmla="*/ 2147483647 w 684"/>
              <a:gd name="T61" fmla="*/ 2147483647 h 698"/>
              <a:gd name="T62" fmla="*/ 2147483647 w 684"/>
              <a:gd name="T63" fmla="*/ 2147483647 h 698"/>
              <a:gd name="T64" fmla="*/ 2147483647 w 684"/>
              <a:gd name="T65" fmla="*/ 2147483647 h 69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684"/>
              <a:gd name="T100" fmla="*/ 0 h 698"/>
              <a:gd name="T101" fmla="*/ 684 w 684"/>
              <a:gd name="T102" fmla="*/ 698 h 698"/>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684" h="698">
                <a:moveTo>
                  <a:pt x="158" y="130"/>
                </a:moveTo>
                <a:lnTo>
                  <a:pt x="165" y="130"/>
                </a:lnTo>
                <a:lnTo>
                  <a:pt x="180" y="108"/>
                </a:lnTo>
                <a:lnTo>
                  <a:pt x="194" y="108"/>
                </a:lnTo>
                <a:lnTo>
                  <a:pt x="288" y="79"/>
                </a:lnTo>
                <a:lnTo>
                  <a:pt x="302" y="65"/>
                </a:lnTo>
                <a:lnTo>
                  <a:pt x="309" y="65"/>
                </a:lnTo>
                <a:lnTo>
                  <a:pt x="345" y="58"/>
                </a:lnTo>
                <a:lnTo>
                  <a:pt x="417" y="22"/>
                </a:lnTo>
                <a:lnTo>
                  <a:pt x="489" y="22"/>
                </a:lnTo>
                <a:lnTo>
                  <a:pt x="504" y="15"/>
                </a:lnTo>
                <a:lnTo>
                  <a:pt x="525" y="22"/>
                </a:lnTo>
                <a:lnTo>
                  <a:pt x="532" y="22"/>
                </a:lnTo>
                <a:lnTo>
                  <a:pt x="547" y="29"/>
                </a:lnTo>
                <a:lnTo>
                  <a:pt x="561" y="29"/>
                </a:lnTo>
                <a:lnTo>
                  <a:pt x="626" y="0"/>
                </a:lnTo>
                <a:lnTo>
                  <a:pt x="669" y="0"/>
                </a:lnTo>
                <a:lnTo>
                  <a:pt x="669" y="15"/>
                </a:lnTo>
                <a:lnTo>
                  <a:pt x="683" y="22"/>
                </a:lnTo>
                <a:lnTo>
                  <a:pt x="683" y="123"/>
                </a:lnTo>
                <a:lnTo>
                  <a:pt x="655" y="151"/>
                </a:lnTo>
                <a:lnTo>
                  <a:pt x="655" y="166"/>
                </a:lnTo>
                <a:lnTo>
                  <a:pt x="640" y="187"/>
                </a:lnTo>
                <a:lnTo>
                  <a:pt x="619" y="273"/>
                </a:lnTo>
                <a:lnTo>
                  <a:pt x="604" y="317"/>
                </a:lnTo>
                <a:lnTo>
                  <a:pt x="583" y="345"/>
                </a:lnTo>
                <a:lnTo>
                  <a:pt x="568" y="360"/>
                </a:lnTo>
                <a:lnTo>
                  <a:pt x="568" y="388"/>
                </a:lnTo>
                <a:lnTo>
                  <a:pt x="590" y="410"/>
                </a:lnTo>
                <a:lnTo>
                  <a:pt x="604" y="417"/>
                </a:lnTo>
                <a:lnTo>
                  <a:pt x="604" y="439"/>
                </a:lnTo>
                <a:lnTo>
                  <a:pt x="597" y="475"/>
                </a:lnTo>
                <a:lnTo>
                  <a:pt x="597" y="489"/>
                </a:lnTo>
                <a:lnTo>
                  <a:pt x="590" y="518"/>
                </a:lnTo>
                <a:lnTo>
                  <a:pt x="568" y="547"/>
                </a:lnTo>
                <a:lnTo>
                  <a:pt x="568" y="582"/>
                </a:lnTo>
                <a:lnTo>
                  <a:pt x="532" y="590"/>
                </a:lnTo>
                <a:lnTo>
                  <a:pt x="525" y="590"/>
                </a:lnTo>
                <a:lnTo>
                  <a:pt x="525" y="575"/>
                </a:lnTo>
                <a:lnTo>
                  <a:pt x="518" y="547"/>
                </a:lnTo>
                <a:lnTo>
                  <a:pt x="496" y="568"/>
                </a:lnTo>
                <a:lnTo>
                  <a:pt x="489" y="611"/>
                </a:lnTo>
                <a:lnTo>
                  <a:pt x="460" y="611"/>
                </a:lnTo>
                <a:lnTo>
                  <a:pt x="424" y="640"/>
                </a:lnTo>
                <a:lnTo>
                  <a:pt x="396" y="683"/>
                </a:lnTo>
                <a:lnTo>
                  <a:pt x="331" y="683"/>
                </a:lnTo>
                <a:lnTo>
                  <a:pt x="317" y="676"/>
                </a:lnTo>
                <a:lnTo>
                  <a:pt x="281" y="683"/>
                </a:lnTo>
                <a:lnTo>
                  <a:pt x="259" y="683"/>
                </a:lnTo>
                <a:lnTo>
                  <a:pt x="237" y="697"/>
                </a:lnTo>
                <a:lnTo>
                  <a:pt x="209" y="697"/>
                </a:lnTo>
                <a:lnTo>
                  <a:pt x="187" y="690"/>
                </a:lnTo>
                <a:lnTo>
                  <a:pt x="165" y="683"/>
                </a:lnTo>
                <a:lnTo>
                  <a:pt x="137" y="683"/>
                </a:lnTo>
                <a:lnTo>
                  <a:pt x="0" y="539"/>
                </a:lnTo>
                <a:lnTo>
                  <a:pt x="22" y="539"/>
                </a:lnTo>
                <a:lnTo>
                  <a:pt x="50" y="547"/>
                </a:lnTo>
                <a:lnTo>
                  <a:pt x="50" y="503"/>
                </a:lnTo>
                <a:lnTo>
                  <a:pt x="43" y="503"/>
                </a:lnTo>
                <a:lnTo>
                  <a:pt x="22" y="482"/>
                </a:lnTo>
                <a:lnTo>
                  <a:pt x="58" y="460"/>
                </a:lnTo>
                <a:lnTo>
                  <a:pt x="115" y="396"/>
                </a:lnTo>
                <a:lnTo>
                  <a:pt x="137" y="367"/>
                </a:lnTo>
                <a:lnTo>
                  <a:pt x="151" y="317"/>
                </a:lnTo>
                <a:lnTo>
                  <a:pt x="158" y="288"/>
                </a:lnTo>
                <a:lnTo>
                  <a:pt x="151" y="252"/>
                </a:lnTo>
                <a:lnTo>
                  <a:pt x="158" y="130"/>
                </a:lnTo>
              </a:path>
            </a:pathLst>
          </a:custGeom>
          <a:solidFill>
            <a:schemeClr val="bg1"/>
          </a:solidFill>
          <a:ln w="9525">
            <a:miter lim="800000"/>
            <a:headEnd/>
            <a:tailEnd/>
          </a:ln>
          <a:scene3d>
            <a:camera prst="legacyObliqueTopRight"/>
            <a:lightRig rig="legacyFlat3" dir="b"/>
          </a:scene3d>
          <a:sp3d extrusionH="254000" prstMaterial="legacyMatte">
            <a:bevelT w="13500" h="13500" prst="angle"/>
            <a:bevelB w="13500" h="13500" prst="angle"/>
            <a:extrusionClr>
              <a:schemeClr val="tx1">
                <a:lumMod val="50000"/>
                <a:lumOff val="50000"/>
              </a:schemeClr>
            </a:extrusionClr>
          </a:sp3d>
        </p:spPr>
        <p:txBody>
          <a:bodyPr>
            <a:flatTx/>
          </a:bodyPr>
          <a:lstStyle/>
          <a:p>
            <a:endParaRPr lang="es-MX"/>
          </a:p>
        </p:txBody>
      </p:sp>
      <p:sp>
        <p:nvSpPr>
          <p:cNvPr id="35" name="Freeform 31"/>
          <p:cNvSpPr>
            <a:spLocks/>
          </p:cNvSpPr>
          <p:nvPr/>
        </p:nvSpPr>
        <p:spPr bwMode="auto">
          <a:xfrm>
            <a:off x="2044068" y="1740457"/>
            <a:ext cx="1868952" cy="2241386"/>
          </a:xfrm>
          <a:custGeom>
            <a:avLst/>
            <a:gdLst>
              <a:gd name="T0" fmla="*/ 0 w 1289"/>
              <a:gd name="T1" fmla="*/ 2147483647 h 1589"/>
              <a:gd name="T2" fmla="*/ 2147483647 w 1289"/>
              <a:gd name="T3" fmla="*/ 0 h 1589"/>
              <a:gd name="T4" fmla="*/ 2147483647 w 1289"/>
              <a:gd name="T5" fmla="*/ 2147483647 h 1589"/>
              <a:gd name="T6" fmla="*/ 2147483647 w 1289"/>
              <a:gd name="T7" fmla="*/ 2147483647 h 1589"/>
              <a:gd name="T8" fmla="*/ 2147483647 w 1289"/>
              <a:gd name="T9" fmla="*/ 2147483647 h 1589"/>
              <a:gd name="T10" fmla="*/ 2147483647 w 1289"/>
              <a:gd name="T11" fmla="*/ 2147483647 h 1589"/>
              <a:gd name="T12" fmla="*/ 2147483647 w 1289"/>
              <a:gd name="T13" fmla="*/ 2147483647 h 1589"/>
              <a:gd name="T14" fmla="*/ 2147483647 w 1289"/>
              <a:gd name="T15" fmla="*/ 2147483647 h 1589"/>
              <a:gd name="T16" fmla="*/ 2147483647 w 1289"/>
              <a:gd name="T17" fmla="*/ 2147483647 h 1589"/>
              <a:gd name="T18" fmla="*/ 2147483647 w 1289"/>
              <a:gd name="T19" fmla="*/ 2147483647 h 1589"/>
              <a:gd name="T20" fmla="*/ 2147483647 w 1289"/>
              <a:gd name="T21" fmla="*/ 2147483647 h 1589"/>
              <a:gd name="T22" fmla="*/ 2147483647 w 1289"/>
              <a:gd name="T23" fmla="*/ 2147483647 h 1589"/>
              <a:gd name="T24" fmla="*/ 2147483647 w 1289"/>
              <a:gd name="T25" fmla="*/ 2147483647 h 1589"/>
              <a:gd name="T26" fmla="*/ 2147483647 w 1289"/>
              <a:gd name="T27" fmla="*/ 2147483647 h 1589"/>
              <a:gd name="T28" fmla="*/ 2147483647 w 1289"/>
              <a:gd name="T29" fmla="*/ 2147483647 h 1589"/>
              <a:gd name="T30" fmla="*/ 2147483647 w 1289"/>
              <a:gd name="T31" fmla="*/ 2147483647 h 1589"/>
              <a:gd name="T32" fmla="*/ 2147483647 w 1289"/>
              <a:gd name="T33" fmla="*/ 2147483647 h 1589"/>
              <a:gd name="T34" fmla="*/ 2147483647 w 1289"/>
              <a:gd name="T35" fmla="*/ 2147483647 h 1589"/>
              <a:gd name="T36" fmla="*/ 2147483647 w 1289"/>
              <a:gd name="T37" fmla="*/ 2147483647 h 1589"/>
              <a:gd name="T38" fmla="*/ 2147483647 w 1289"/>
              <a:gd name="T39" fmla="*/ 2147483647 h 1589"/>
              <a:gd name="T40" fmla="*/ 2147483647 w 1289"/>
              <a:gd name="T41" fmla="*/ 2147483647 h 1589"/>
              <a:gd name="T42" fmla="*/ 2147483647 w 1289"/>
              <a:gd name="T43" fmla="*/ 2147483647 h 1589"/>
              <a:gd name="T44" fmla="*/ 2147483647 w 1289"/>
              <a:gd name="T45" fmla="*/ 2147483647 h 1589"/>
              <a:gd name="T46" fmla="*/ 2147483647 w 1289"/>
              <a:gd name="T47" fmla="*/ 2147483647 h 1589"/>
              <a:gd name="T48" fmla="*/ 2147483647 w 1289"/>
              <a:gd name="T49" fmla="*/ 2147483647 h 1589"/>
              <a:gd name="T50" fmla="*/ 2147483647 w 1289"/>
              <a:gd name="T51" fmla="*/ 2147483647 h 1589"/>
              <a:gd name="T52" fmla="*/ 2147483647 w 1289"/>
              <a:gd name="T53" fmla="*/ 2147483647 h 1589"/>
              <a:gd name="T54" fmla="*/ 2147483647 w 1289"/>
              <a:gd name="T55" fmla="*/ 2147483647 h 1589"/>
              <a:gd name="T56" fmla="*/ 2147483647 w 1289"/>
              <a:gd name="T57" fmla="*/ 2147483647 h 1589"/>
              <a:gd name="T58" fmla="*/ 2147483647 w 1289"/>
              <a:gd name="T59" fmla="*/ 2147483647 h 1589"/>
              <a:gd name="T60" fmla="*/ 2147483647 w 1289"/>
              <a:gd name="T61" fmla="*/ 2147483647 h 1589"/>
              <a:gd name="T62" fmla="*/ 2147483647 w 1289"/>
              <a:gd name="T63" fmla="*/ 2147483647 h 1589"/>
              <a:gd name="T64" fmla="*/ 2147483647 w 1289"/>
              <a:gd name="T65" fmla="*/ 2147483647 h 1589"/>
              <a:gd name="T66" fmla="*/ 2147483647 w 1289"/>
              <a:gd name="T67" fmla="*/ 2147483647 h 1589"/>
              <a:gd name="T68" fmla="*/ 2147483647 w 1289"/>
              <a:gd name="T69" fmla="*/ 2147483647 h 1589"/>
              <a:gd name="T70" fmla="*/ 2147483647 w 1289"/>
              <a:gd name="T71" fmla="*/ 2147483647 h 1589"/>
              <a:gd name="T72" fmla="*/ 2147483647 w 1289"/>
              <a:gd name="T73" fmla="*/ 2147483647 h 1589"/>
              <a:gd name="T74" fmla="*/ 2147483647 w 1289"/>
              <a:gd name="T75" fmla="*/ 2147483647 h 1589"/>
              <a:gd name="T76" fmla="*/ 2147483647 w 1289"/>
              <a:gd name="T77" fmla="*/ 2147483647 h 1589"/>
              <a:gd name="T78" fmla="*/ 2147483647 w 1289"/>
              <a:gd name="T79" fmla="*/ 2147483647 h 1589"/>
              <a:gd name="T80" fmla="*/ 2147483647 w 1289"/>
              <a:gd name="T81" fmla="*/ 2147483647 h 1589"/>
              <a:gd name="T82" fmla="*/ 2147483647 w 1289"/>
              <a:gd name="T83" fmla="*/ 2147483647 h 1589"/>
              <a:gd name="T84" fmla="*/ 2147483647 w 1289"/>
              <a:gd name="T85" fmla="*/ 2147483647 h 1589"/>
              <a:gd name="T86" fmla="*/ 2147483647 w 1289"/>
              <a:gd name="T87" fmla="*/ 2147483647 h 1589"/>
              <a:gd name="T88" fmla="*/ 2147483647 w 1289"/>
              <a:gd name="T89" fmla="*/ 2147483647 h 1589"/>
              <a:gd name="T90" fmla="*/ 2147483647 w 1289"/>
              <a:gd name="T91" fmla="*/ 2147483647 h 1589"/>
              <a:gd name="T92" fmla="*/ 2147483647 w 1289"/>
              <a:gd name="T93" fmla="*/ 2147483647 h 1589"/>
              <a:gd name="T94" fmla="*/ 2147483647 w 1289"/>
              <a:gd name="T95" fmla="*/ 2147483647 h 1589"/>
              <a:gd name="T96" fmla="*/ 2147483647 w 1289"/>
              <a:gd name="T97" fmla="*/ 2147483647 h 1589"/>
              <a:gd name="T98" fmla="*/ 2147483647 w 1289"/>
              <a:gd name="T99" fmla="*/ 2147483647 h 1589"/>
              <a:gd name="T100" fmla="*/ 2147483647 w 1289"/>
              <a:gd name="T101" fmla="*/ 2147483647 h 1589"/>
              <a:gd name="T102" fmla="*/ 2147483647 w 1289"/>
              <a:gd name="T103" fmla="*/ 2147483647 h 1589"/>
              <a:gd name="T104" fmla="*/ 2147483647 w 1289"/>
              <a:gd name="T105" fmla="*/ 2147483647 h 1589"/>
              <a:gd name="T106" fmla="*/ 2147483647 w 1289"/>
              <a:gd name="T107" fmla="*/ 2147483647 h 1589"/>
              <a:gd name="T108" fmla="*/ 2147483647 w 1289"/>
              <a:gd name="T109" fmla="*/ 2147483647 h 1589"/>
              <a:gd name="T110" fmla="*/ 2147483647 w 1289"/>
              <a:gd name="T111" fmla="*/ 2147483647 h 1589"/>
              <a:gd name="T112" fmla="*/ 2147483647 w 1289"/>
              <a:gd name="T113" fmla="*/ 2147483647 h 1589"/>
              <a:gd name="T114" fmla="*/ 2147483647 w 1289"/>
              <a:gd name="T115" fmla="*/ 2147483647 h 1589"/>
              <a:gd name="T116" fmla="*/ 2147483647 w 1289"/>
              <a:gd name="T117" fmla="*/ 2147483647 h 1589"/>
              <a:gd name="T118" fmla="*/ 2147483647 w 1289"/>
              <a:gd name="T119" fmla="*/ 2147483647 h 1589"/>
              <a:gd name="T120" fmla="*/ 2147483647 w 1289"/>
              <a:gd name="T121" fmla="*/ 2147483647 h 1589"/>
              <a:gd name="T122" fmla="*/ 0 w 1289"/>
              <a:gd name="T123" fmla="*/ 2147483647 h 1589"/>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289"/>
              <a:gd name="T187" fmla="*/ 0 h 1589"/>
              <a:gd name="T188" fmla="*/ 1289 w 1289"/>
              <a:gd name="T189" fmla="*/ 1589 h 1589"/>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289" h="1589">
                <a:moveTo>
                  <a:pt x="0" y="7"/>
                </a:moveTo>
                <a:lnTo>
                  <a:pt x="58" y="0"/>
                </a:lnTo>
                <a:lnTo>
                  <a:pt x="79" y="7"/>
                </a:lnTo>
                <a:lnTo>
                  <a:pt x="525" y="244"/>
                </a:lnTo>
                <a:lnTo>
                  <a:pt x="604" y="237"/>
                </a:lnTo>
                <a:lnTo>
                  <a:pt x="619" y="244"/>
                </a:lnTo>
                <a:lnTo>
                  <a:pt x="799" y="244"/>
                </a:lnTo>
                <a:lnTo>
                  <a:pt x="856" y="251"/>
                </a:lnTo>
                <a:lnTo>
                  <a:pt x="856" y="316"/>
                </a:lnTo>
                <a:lnTo>
                  <a:pt x="827" y="862"/>
                </a:lnTo>
                <a:lnTo>
                  <a:pt x="1288" y="1523"/>
                </a:lnTo>
                <a:lnTo>
                  <a:pt x="1144" y="1588"/>
                </a:lnTo>
                <a:lnTo>
                  <a:pt x="1101" y="1559"/>
                </a:lnTo>
                <a:lnTo>
                  <a:pt x="1072" y="1523"/>
                </a:lnTo>
                <a:lnTo>
                  <a:pt x="1072" y="1494"/>
                </a:lnTo>
                <a:lnTo>
                  <a:pt x="1014" y="1451"/>
                </a:lnTo>
                <a:lnTo>
                  <a:pt x="986" y="1437"/>
                </a:lnTo>
                <a:lnTo>
                  <a:pt x="986" y="1408"/>
                </a:lnTo>
                <a:lnTo>
                  <a:pt x="928" y="1387"/>
                </a:lnTo>
                <a:lnTo>
                  <a:pt x="928" y="1344"/>
                </a:lnTo>
                <a:lnTo>
                  <a:pt x="899" y="1329"/>
                </a:lnTo>
                <a:lnTo>
                  <a:pt x="878" y="1308"/>
                </a:lnTo>
                <a:lnTo>
                  <a:pt x="870" y="1286"/>
                </a:lnTo>
                <a:lnTo>
                  <a:pt x="763" y="1171"/>
                </a:lnTo>
                <a:lnTo>
                  <a:pt x="727" y="1171"/>
                </a:lnTo>
                <a:lnTo>
                  <a:pt x="705" y="1157"/>
                </a:lnTo>
                <a:lnTo>
                  <a:pt x="698" y="1157"/>
                </a:lnTo>
                <a:lnTo>
                  <a:pt x="676" y="1135"/>
                </a:lnTo>
                <a:lnTo>
                  <a:pt x="669" y="1114"/>
                </a:lnTo>
                <a:lnTo>
                  <a:pt x="669" y="1099"/>
                </a:lnTo>
                <a:lnTo>
                  <a:pt x="647" y="1049"/>
                </a:lnTo>
                <a:lnTo>
                  <a:pt x="669" y="1020"/>
                </a:lnTo>
                <a:lnTo>
                  <a:pt x="669" y="1006"/>
                </a:lnTo>
                <a:lnTo>
                  <a:pt x="683" y="1006"/>
                </a:lnTo>
                <a:lnTo>
                  <a:pt x="691" y="991"/>
                </a:lnTo>
                <a:lnTo>
                  <a:pt x="604" y="963"/>
                </a:lnTo>
                <a:lnTo>
                  <a:pt x="590" y="912"/>
                </a:lnTo>
                <a:lnTo>
                  <a:pt x="568" y="905"/>
                </a:lnTo>
                <a:lnTo>
                  <a:pt x="561" y="884"/>
                </a:lnTo>
                <a:lnTo>
                  <a:pt x="532" y="884"/>
                </a:lnTo>
                <a:lnTo>
                  <a:pt x="504" y="876"/>
                </a:lnTo>
                <a:lnTo>
                  <a:pt x="475" y="840"/>
                </a:lnTo>
                <a:lnTo>
                  <a:pt x="475" y="754"/>
                </a:lnTo>
                <a:lnTo>
                  <a:pt x="396" y="733"/>
                </a:lnTo>
                <a:lnTo>
                  <a:pt x="389" y="711"/>
                </a:lnTo>
                <a:lnTo>
                  <a:pt x="367" y="690"/>
                </a:lnTo>
                <a:lnTo>
                  <a:pt x="324" y="646"/>
                </a:lnTo>
                <a:lnTo>
                  <a:pt x="302" y="646"/>
                </a:lnTo>
                <a:lnTo>
                  <a:pt x="302" y="603"/>
                </a:lnTo>
                <a:lnTo>
                  <a:pt x="252" y="517"/>
                </a:lnTo>
                <a:lnTo>
                  <a:pt x="245" y="474"/>
                </a:lnTo>
                <a:lnTo>
                  <a:pt x="194" y="359"/>
                </a:lnTo>
                <a:lnTo>
                  <a:pt x="194" y="330"/>
                </a:lnTo>
                <a:lnTo>
                  <a:pt x="173" y="309"/>
                </a:lnTo>
                <a:lnTo>
                  <a:pt x="173" y="280"/>
                </a:lnTo>
                <a:lnTo>
                  <a:pt x="187" y="244"/>
                </a:lnTo>
                <a:lnTo>
                  <a:pt x="173" y="230"/>
                </a:lnTo>
                <a:lnTo>
                  <a:pt x="144" y="208"/>
                </a:lnTo>
                <a:lnTo>
                  <a:pt x="137" y="186"/>
                </a:lnTo>
                <a:lnTo>
                  <a:pt x="79" y="150"/>
                </a:lnTo>
                <a:lnTo>
                  <a:pt x="79" y="158"/>
                </a:lnTo>
                <a:lnTo>
                  <a:pt x="0" y="7"/>
                </a:lnTo>
              </a:path>
            </a:pathLst>
          </a:custGeom>
          <a:gradFill>
            <a:gsLst>
              <a:gs pos="0">
                <a:schemeClr val="bg1"/>
              </a:gs>
              <a:gs pos="0">
                <a:schemeClr val="accent2">
                  <a:lumMod val="60000"/>
                  <a:lumOff val="40000"/>
                </a:schemeClr>
              </a:gs>
            </a:gsLst>
            <a:path path="rect">
              <a:fillToRect l="50000" t="50000" r="50000" b="50000"/>
            </a:path>
          </a:gradFill>
          <a:ln w="9525">
            <a:miter lim="800000"/>
            <a:headEnd/>
            <a:tailEnd/>
          </a:ln>
          <a:scene3d>
            <a:camera prst="legacyObliqueTopRight"/>
            <a:lightRig rig="legacyFlat3" dir="b"/>
          </a:scene3d>
          <a:sp3d extrusionH="254000" prstMaterial="legacyMatte">
            <a:bevelT w="13500" h="13500" prst="angle"/>
            <a:bevelB w="13500" h="13500" prst="angle"/>
            <a:extrusionClr>
              <a:schemeClr val="accent2">
                <a:lumMod val="75000"/>
              </a:schemeClr>
            </a:extrusionClr>
          </a:sp3d>
        </p:spPr>
        <p:txBody>
          <a:bodyPr>
            <a:flatTx/>
          </a:bodyPr>
          <a:lstStyle/>
          <a:p>
            <a:endParaRPr lang="es-MX"/>
          </a:p>
        </p:txBody>
      </p:sp>
      <p:sp>
        <p:nvSpPr>
          <p:cNvPr id="41" name="Freeform 37"/>
          <p:cNvSpPr>
            <a:spLocks/>
          </p:cNvSpPr>
          <p:nvPr/>
        </p:nvSpPr>
        <p:spPr bwMode="auto">
          <a:xfrm>
            <a:off x="1481497" y="1588116"/>
            <a:ext cx="814857" cy="1035354"/>
          </a:xfrm>
          <a:custGeom>
            <a:avLst/>
            <a:gdLst>
              <a:gd name="T0" fmla="*/ 7 w 562"/>
              <a:gd name="T1" fmla="*/ 0 h 734"/>
              <a:gd name="T2" fmla="*/ 417 w 562"/>
              <a:gd name="T3" fmla="*/ 0 h 734"/>
              <a:gd name="T4" fmla="*/ 374 w 562"/>
              <a:gd name="T5" fmla="*/ 57 h 734"/>
              <a:gd name="T6" fmla="*/ 345 w 562"/>
              <a:gd name="T7" fmla="*/ 57 h 734"/>
              <a:gd name="T8" fmla="*/ 345 w 562"/>
              <a:gd name="T9" fmla="*/ 251 h 734"/>
              <a:gd name="T10" fmla="*/ 331 w 562"/>
              <a:gd name="T11" fmla="*/ 280 h 734"/>
              <a:gd name="T12" fmla="*/ 359 w 562"/>
              <a:gd name="T13" fmla="*/ 287 h 734"/>
              <a:gd name="T14" fmla="*/ 359 w 562"/>
              <a:gd name="T15" fmla="*/ 345 h 734"/>
              <a:gd name="T16" fmla="*/ 345 w 562"/>
              <a:gd name="T17" fmla="*/ 381 h 734"/>
              <a:gd name="T18" fmla="*/ 345 w 562"/>
              <a:gd name="T19" fmla="*/ 409 h 734"/>
              <a:gd name="T20" fmla="*/ 367 w 562"/>
              <a:gd name="T21" fmla="*/ 460 h 734"/>
              <a:gd name="T22" fmla="*/ 381 w 562"/>
              <a:gd name="T23" fmla="*/ 503 h 734"/>
              <a:gd name="T24" fmla="*/ 417 w 562"/>
              <a:gd name="T25" fmla="*/ 546 h 734"/>
              <a:gd name="T26" fmla="*/ 438 w 562"/>
              <a:gd name="T27" fmla="*/ 568 h 734"/>
              <a:gd name="T28" fmla="*/ 489 w 562"/>
              <a:gd name="T29" fmla="*/ 647 h 734"/>
              <a:gd name="T30" fmla="*/ 539 w 562"/>
              <a:gd name="T31" fmla="*/ 704 h 734"/>
              <a:gd name="T32" fmla="*/ 561 w 562"/>
              <a:gd name="T33" fmla="*/ 733 h 734"/>
              <a:gd name="T34" fmla="*/ 345 w 562"/>
              <a:gd name="T35" fmla="*/ 733 h 734"/>
              <a:gd name="T36" fmla="*/ 345 w 562"/>
              <a:gd name="T37" fmla="*/ 668 h 734"/>
              <a:gd name="T38" fmla="*/ 316 w 562"/>
              <a:gd name="T39" fmla="*/ 611 h 734"/>
              <a:gd name="T40" fmla="*/ 295 w 562"/>
              <a:gd name="T41" fmla="*/ 568 h 734"/>
              <a:gd name="T42" fmla="*/ 208 w 562"/>
              <a:gd name="T43" fmla="*/ 546 h 734"/>
              <a:gd name="T44" fmla="*/ 194 w 562"/>
              <a:gd name="T45" fmla="*/ 546 h 734"/>
              <a:gd name="T46" fmla="*/ 158 w 562"/>
              <a:gd name="T47" fmla="*/ 488 h 734"/>
              <a:gd name="T48" fmla="*/ 158 w 562"/>
              <a:gd name="T49" fmla="*/ 460 h 734"/>
              <a:gd name="T50" fmla="*/ 100 w 562"/>
              <a:gd name="T51" fmla="*/ 345 h 734"/>
              <a:gd name="T52" fmla="*/ 100 w 562"/>
              <a:gd name="T53" fmla="*/ 287 h 734"/>
              <a:gd name="T54" fmla="*/ 79 w 562"/>
              <a:gd name="T55" fmla="*/ 258 h 734"/>
              <a:gd name="T56" fmla="*/ 79 w 562"/>
              <a:gd name="T57" fmla="*/ 244 h 734"/>
              <a:gd name="T58" fmla="*/ 72 w 562"/>
              <a:gd name="T59" fmla="*/ 201 h 734"/>
              <a:gd name="T60" fmla="*/ 72 w 562"/>
              <a:gd name="T61" fmla="*/ 165 h 734"/>
              <a:gd name="T62" fmla="*/ 43 w 562"/>
              <a:gd name="T63" fmla="*/ 129 h 734"/>
              <a:gd name="T64" fmla="*/ 43 w 562"/>
              <a:gd name="T65" fmla="*/ 57 h 734"/>
              <a:gd name="T66" fmla="*/ 28 w 562"/>
              <a:gd name="T67" fmla="*/ 28 h 734"/>
              <a:gd name="T68" fmla="*/ 14 w 562"/>
              <a:gd name="T69" fmla="*/ 28 h 734"/>
              <a:gd name="T70" fmla="*/ 0 w 562"/>
              <a:gd name="T71" fmla="*/ 0 h 734"/>
              <a:gd name="T72" fmla="*/ 7 w 562"/>
              <a:gd name="T73" fmla="*/ 0 h 73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562"/>
              <a:gd name="T112" fmla="*/ 0 h 734"/>
              <a:gd name="T113" fmla="*/ 562 w 562"/>
              <a:gd name="T114" fmla="*/ 734 h 73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562" h="734">
                <a:moveTo>
                  <a:pt x="7" y="0"/>
                </a:moveTo>
                <a:lnTo>
                  <a:pt x="417" y="0"/>
                </a:lnTo>
                <a:lnTo>
                  <a:pt x="374" y="57"/>
                </a:lnTo>
                <a:lnTo>
                  <a:pt x="345" y="57"/>
                </a:lnTo>
                <a:lnTo>
                  <a:pt x="345" y="251"/>
                </a:lnTo>
                <a:lnTo>
                  <a:pt x="331" y="280"/>
                </a:lnTo>
                <a:lnTo>
                  <a:pt x="359" y="287"/>
                </a:lnTo>
                <a:lnTo>
                  <a:pt x="359" y="345"/>
                </a:lnTo>
                <a:lnTo>
                  <a:pt x="345" y="381"/>
                </a:lnTo>
                <a:lnTo>
                  <a:pt x="345" y="409"/>
                </a:lnTo>
                <a:lnTo>
                  <a:pt x="367" y="460"/>
                </a:lnTo>
                <a:lnTo>
                  <a:pt x="381" y="503"/>
                </a:lnTo>
                <a:lnTo>
                  <a:pt x="417" y="546"/>
                </a:lnTo>
                <a:lnTo>
                  <a:pt x="438" y="568"/>
                </a:lnTo>
                <a:lnTo>
                  <a:pt x="489" y="647"/>
                </a:lnTo>
                <a:lnTo>
                  <a:pt x="539" y="704"/>
                </a:lnTo>
                <a:lnTo>
                  <a:pt x="561" y="733"/>
                </a:lnTo>
                <a:lnTo>
                  <a:pt x="345" y="733"/>
                </a:lnTo>
                <a:lnTo>
                  <a:pt x="345" y="668"/>
                </a:lnTo>
                <a:lnTo>
                  <a:pt x="316" y="611"/>
                </a:lnTo>
                <a:lnTo>
                  <a:pt x="295" y="568"/>
                </a:lnTo>
                <a:lnTo>
                  <a:pt x="208" y="546"/>
                </a:lnTo>
                <a:lnTo>
                  <a:pt x="194" y="546"/>
                </a:lnTo>
                <a:lnTo>
                  <a:pt x="158" y="488"/>
                </a:lnTo>
                <a:lnTo>
                  <a:pt x="158" y="460"/>
                </a:lnTo>
                <a:lnTo>
                  <a:pt x="100" y="345"/>
                </a:lnTo>
                <a:lnTo>
                  <a:pt x="100" y="287"/>
                </a:lnTo>
                <a:lnTo>
                  <a:pt x="79" y="258"/>
                </a:lnTo>
                <a:lnTo>
                  <a:pt x="79" y="244"/>
                </a:lnTo>
                <a:lnTo>
                  <a:pt x="72" y="201"/>
                </a:lnTo>
                <a:lnTo>
                  <a:pt x="72" y="165"/>
                </a:lnTo>
                <a:lnTo>
                  <a:pt x="43" y="129"/>
                </a:lnTo>
                <a:lnTo>
                  <a:pt x="43" y="57"/>
                </a:lnTo>
                <a:lnTo>
                  <a:pt x="28" y="28"/>
                </a:lnTo>
                <a:lnTo>
                  <a:pt x="14" y="28"/>
                </a:lnTo>
                <a:lnTo>
                  <a:pt x="0" y="0"/>
                </a:lnTo>
                <a:lnTo>
                  <a:pt x="7" y="0"/>
                </a:lnTo>
              </a:path>
            </a:pathLst>
          </a:custGeom>
          <a:solidFill>
            <a:schemeClr val="accent4">
              <a:lumMod val="60000"/>
              <a:lumOff val="40000"/>
            </a:schemeClr>
          </a:solidFill>
          <a:ln w="9525">
            <a:miter lim="800000"/>
            <a:headEnd/>
            <a:tailEnd/>
          </a:ln>
          <a:scene3d>
            <a:camera prst="legacyObliqueTopRight"/>
            <a:lightRig rig="legacyFlat3" dir="b"/>
          </a:scene3d>
          <a:sp3d extrusionH="254000" prstMaterial="legacyMatte">
            <a:bevelT w="13500" h="13500" prst="angle"/>
            <a:bevelB w="13500" h="13500" prst="angle"/>
            <a:extrusionClr>
              <a:schemeClr val="accent4">
                <a:lumMod val="75000"/>
              </a:schemeClr>
            </a:extrusionClr>
          </a:sp3d>
        </p:spPr>
        <p:txBody>
          <a:bodyPr>
            <a:flatTx/>
          </a:bodyPr>
          <a:lstStyle/>
          <a:p>
            <a:endParaRPr lang="es-MX"/>
          </a:p>
        </p:txBody>
      </p:sp>
      <p:sp>
        <p:nvSpPr>
          <p:cNvPr id="42" name="Freeform 38"/>
          <p:cNvSpPr>
            <a:spLocks/>
          </p:cNvSpPr>
          <p:nvPr/>
        </p:nvSpPr>
        <p:spPr bwMode="auto">
          <a:xfrm>
            <a:off x="1783081" y="2607954"/>
            <a:ext cx="1170088" cy="1269507"/>
          </a:xfrm>
          <a:custGeom>
            <a:avLst/>
            <a:gdLst>
              <a:gd name="T0" fmla="*/ 353 w 807"/>
              <a:gd name="T1" fmla="*/ 86 h 900"/>
              <a:gd name="T2" fmla="*/ 468 w 807"/>
              <a:gd name="T3" fmla="*/ 245 h 900"/>
              <a:gd name="T4" fmla="*/ 504 w 807"/>
              <a:gd name="T5" fmla="*/ 295 h 900"/>
              <a:gd name="T6" fmla="*/ 518 w 807"/>
              <a:gd name="T7" fmla="*/ 352 h 900"/>
              <a:gd name="T8" fmla="*/ 547 w 807"/>
              <a:gd name="T9" fmla="*/ 439 h 900"/>
              <a:gd name="T10" fmla="*/ 576 w 807"/>
              <a:gd name="T11" fmla="*/ 474 h 900"/>
              <a:gd name="T12" fmla="*/ 583 w 807"/>
              <a:gd name="T13" fmla="*/ 496 h 900"/>
              <a:gd name="T14" fmla="*/ 612 w 807"/>
              <a:gd name="T15" fmla="*/ 561 h 900"/>
              <a:gd name="T16" fmla="*/ 662 w 807"/>
              <a:gd name="T17" fmla="*/ 640 h 900"/>
              <a:gd name="T18" fmla="*/ 741 w 807"/>
              <a:gd name="T19" fmla="*/ 748 h 900"/>
              <a:gd name="T20" fmla="*/ 777 w 807"/>
              <a:gd name="T21" fmla="*/ 762 h 900"/>
              <a:gd name="T22" fmla="*/ 806 w 807"/>
              <a:gd name="T23" fmla="*/ 812 h 900"/>
              <a:gd name="T24" fmla="*/ 748 w 807"/>
              <a:gd name="T25" fmla="*/ 877 h 900"/>
              <a:gd name="T26" fmla="*/ 662 w 807"/>
              <a:gd name="T27" fmla="*/ 899 h 900"/>
              <a:gd name="T28" fmla="*/ 626 w 807"/>
              <a:gd name="T29" fmla="*/ 827 h 900"/>
              <a:gd name="T30" fmla="*/ 604 w 807"/>
              <a:gd name="T31" fmla="*/ 791 h 900"/>
              <a:gd name="T32" fmla="*/ 583 w 807"/>
              <a:gd name="T33" fmla="*/ 776 h 900"/>
              <a:gd name="T34" fmla="*/ 569 w 807"/>
              <a:gd name="T35" fmla="*/ 726 h 900"/>
              <a:gd name="T36" fmla="*/ 511 w 807"/>
              <a:gd name="T37" fmla="*/ 676 h 900"/>
              <a:gd name="T38" fmla="*/ 432 w 807"/>
              <a:gd name="T39" fmla="*/ 604 h 900"/>
              <a:gd name="T40" fmla="*/ 338 w 807"/>
              <a:gd name="T41" fmla="*/ 532 h 900"/>
              <a:gd name="T42" fmla="*/ 310 w 807"/>
              <a:gd name="T43" fmla="*/ 503 h 900"/>
              <a:gd name="T44" fmla="*/ 367 w 807"/>
              <a:gd name="T45" fmla="*/ 403 h 900"/>
              <a:gd name="T46" fmla="*/ 324 w 807"/>
              <a:gd name="T47" fmla="*/ 331 h 900"/>
              <a:gd name="T48" fmla="*/ 274 w 807"/>
              <a:gd name="T49" fmla="*/ 273 h 900"/>
              <a:gd name="T50" fmla="*/ 187 w 807"/>
              <a:gd name="T51" fmla="*/ 252 h 900"/>
              <a:gd name="T52" fmla="*/ 58 w 807"/>
              <a:gd name="T53" fmla="*/ 151 h 900"/>
              <a:gd name="T54" fmla="*/ 29 w 807"/>
              <a:gd name="T55" fmla="*/ 108 h 900"/>
              <a:gd name="T56" fmla="*/ 0 w 807"/>
              <a:gd name="T57" fmla="*/ 50 h 900"/>
              <a:gd name="T58" fmla="*/ 36 w 807"/>
              <a:gd name="T59" fmla="*/ 0 h 900"/>
              <a:gd name="T60" fmla="*/ 137 w 807"/>
              <a:gd name="T61" fmla="*/ 43 h 900"/>
              <a:gd name="T62" fmla="*/ 353 w 807"/>
              <a:gd name="T63" fmla="*/ 7 h 90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807"/>
              <a:gd name="T97" fmla="*/ 0 h 900"/>
              <a:gd name="T98" fmla="*/ 807 w 807"/>
              <a:gd name="T99" fmla="*/ 900 h 90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807" h="900">
                <a:moveTo>
                  <a:pt x="353" y="7"/>
                </a:moveTo>
                <a:lnTo>
                  <a:pt x="353" y="86"/>
                </a:lnTo>
                <a:lnTo>
                  <a:pt x="453" y="237"/>
                </a:lnTo>
                <a:lnTo>
                  <a:pt x="468" y="245"/>
                </a:lnTo>
                <a:lnTo>
                  <a:pt x="489" y="245"/>
                </a:lnTo>
                <a:lnTo>
                  <a:pt x="504" y="295"/>
                </a:lnTo>
                <a:lnTo>
                  <a:pt x="511" y="324"/>
                </a:lnTo>
                <a:lnTo>
                  <a:pt x="518" y="352"/>
                </a:lnTo>
                <a:lnTo>
                  <a:pt x="525" y="439"/>
                </a:lnTo>
                <a:lnTo>
                  <a:pt x="547" y="439"/>
                </a:lnTo>
                <a:lnTo>
                  <a:pt x="569" y="446"/>
                </a:lnTo>
                <a:lnTo>
                  <a:pt x="576" y="474"/>
                </a:lnTo>
                <a:lnTo>
                  <a:pt x="576" y="496"/>
                </a:lnTo>
                <a:lnTo>
                  <a:pt x="583" y="496"/>
                </a:lnTo>
                <a:lnTo>
                  <a:pt x="604" y="525"/>
                </a:lnTo>
                <a:lnTo>
                  <a:pt x="612" y="561"/>
                </a:lnTo>
                <a:lnTo>
                  <a:pt x="619" y="640"/>
                </a:lnTo>
                <a:lnTo>
                  <a:pt x="662" y="640"/>
                </a:lnTo>
                <a:lnTo>
                  <a:pt x="734" y="676"/>
                </a:lnTo>
                <a:lnTo>
                  <a:pt x="741" y="748"/>
                </a:lnTo>
                <a:lnTo>
                  <a:pt x="777" y="748"/>
                </a:lnTo>
                <a:lnTo>
                  <a:pt x="777" y="762"/>
                </a:lnTo>
                <a:lnTo>
                  <a:pt x="806" y="762"/>
                </a:lnTo>
                <a:lnTo>
                  <a:pt x="806" y="812"/>
                </a:lnTo>
                <a:lnTo>
                  <a:pt x="784" y="877"/>
                </a:lnTo>
                <a:lnTo>
                  <a:pt x="748" y="877"/>
                </a:lnTo>
                <a:lnTo>
                  <a:pt x="741" y="899"/>
                </a:lnTo>
                <a:lnTo>
                  <a:pt x="662" y="899"/>
                </a:lnTo>
                <a:lnTo>
                  <a:pt x="633" y="855"/>
                </a:lnTo>
                <a:lnTo>
                  <a:pt x="626" y="827"/>
                </a:lnTo>
                <a:lnTo>
                  <a:pt x="626" y="812"/>
                </a:lnTo>
                <a:lnTo>
                  <a:pt x="604" y="791"/>
                </a:lnTo>
                <a:lnTo>
                  <a:pt x="597" y="791"/>
                </a:lnTo>
                <a:lnTo>
                  <a:pt x="583" y="776"/>
                </a:lnTo>
                <a:lnTo>
                  <a:pt x="576" y="755"/>
                </a:lnTo>
                <a:lnTo>
                  <a:pt x="569" y="726"/>
                </a:lnTo>
                <a:lnTo>
                  <a:pt x="540" y="697"/>
                </a:lnTo>
                <a:lnTo>
                  <a:pt x="511" y="676"/>
                </a:lnTo>
                <a:lnTo>
                  <a:pt x="446" y="647"/>
                </a:lnTo>
                <a:lnTo>
                  <a:pt x="432" y="604"/>
                </a:lnTo>
                <a:lnTo>
                  <a:pt x="346" y="589"/>
                </a:lnTo>
                <a:lnTo>
                  <a:pt x="338" y="532"/>
                </a:lnTo>
                <a:lnTo>
                  <a:pt x="310" y="525"/>
                </a:lnTo>
                <a:lnTo>
                  <a:pt x="310" y="503"/>
                </a:lnTo>
                <a:lnTo>
                  <a:pt x="338" y="503"/>
                </a:lnTo>
                <a:lnTo>
                  <a:pt x="367" y="403"/>
                </a:lnTo>
                <a:lnTo>
                  <a:pt x="353" y="403"/>
                </a:lnTo>
                <a:lnTo>
                  <a:pt x="324" y="331"/>
                </a:lnTo>
                <a:lnTo>
                  <a:pt x="295" y="316"/>
                </a:lnTo>
                <a:lnTo>
                  <a:pt x="274" y="273"/>
                </a:lnTo>
                <a:lnTo>
                  <a:pt x="209" y="252"/>
                </a:lnTo>
                <a:lnTo>
                  <a:pt x="187" y="252"/>
                </a:lnTo>
                <a:lnTo>
                  <a:pt x="79" y="165"/>
                </a:lnTo>
                <a:lnTo>
                  <a:pt x="58" y="151"/>
                </a:lnTo>
                <a:lnTo>
                  <a:pt x="36" y="115"/>
                </a:lnTo>
                <a:lnTo>
                  <a:pt x="29" y="108"/>
                </a:lnTo>
                <a:lnTo>
                  <a:pt x="22" y="94"/>
                </a:lnTo>
                <a:lnTo>
                  <a:pt x="0" y="50"/>
                </a:lnTo>
                <a:lnTo>
                  <a:pt x="0" y="0"/>
                </a:lnTo>
                <a:lnTo>
                  <a:pt x="36" y="0"/>
                </a:lnTo>
                <a:lnTo>
                  <a:pt x="43" y="7"/>
                </a:lnTo>
                <a:lnTo>
                  <a:pt x="137" y="43"/>
                </a:lnTo>
                <a:lnTo>
                  <a:pt x="137" y="7"/>
                </a:lnTo>
                <a:lnTo>
                  <a:pt x="353" y="7"/>
                </a:lnTo>
              </a:path>
            </a:pathLst>
          </a:custGeom>
          <a:solidFill>
            <a:schemeClr val="accent4">
              <a:lumMod val="60000"/>
              <a:lumOff val="40000"/>
            </a:schemeClr>
          </a:solidFill>
          <a:ln w="9525">
            <a:miter lim="800000"/>
            <a:headEnd/>
            <a:tailEnd/>
          </a:ln>
          <a:scene3d>
            <a:camera prst="legacyObliqueTopRight"/>
            <a:lightRig rig="legacyFlat3" dir="b"/>
          </a:scene3d>
          <a:sp3d extrusionH="254000" prstMaterial="legacyMatte">
            <a:bevelT w="13500" h="13500" prst="angle"/>
            <a:bevelB w="13500" h="13500" prst="angle"/>
            <a:extrusionClr>
              <a:schemeClr val="accent4">
                <a:lumMod val="75000"/>
              </a:schemeClr>
            </a:extrusionClr>
          </a:sp3d>
        </p:spPr>
        <p:txBody>
          <a:bodyPr>
            <a:flatTx/>
          </a:bodyPr>
          <a:lstStyle/>
          <a:p>
            <a:endParaRPr lang="es-MX"/>
          </a:p>
        </p:txBody>
      </p:sp>
      <p:sp>
        <p:nvSpPr>
          <p:cNvPr id="67" name="Rectángulo 66"/>
          <p:cNvSpPr/>
          <p:nvPr/>
        </p:nvSpPr>
        <p:spPr>
          <a:xfrm>
            <a:off x="3827532" y="5023994"/>
            <a:ext cx="869982" cy="369332"/>
          </a:xfrm>
          <a:prstGeom prst="rect">
            <a:avLst/>
          </a:prstGeom>
        </p:spPr>
        <p:txBody>
          <a:bodyPr wrap="none">
            <a:spAutoFit/>
          </a:bodyPr>
          <a:lstStyle/>
          <a:p>
            <a:r>
              <a:rPr lang="es-MX" b="1" dirty="0">
                <a:solidFill>
                  <a:srgbClr val="19B737"/>
                </a:solidFill>
              </a:rPr>
              <a:t>Central</a:t>
            </a:r>
          </a:p>
        </p:txBody>
      </p:sp>
      <p:sp>
        <p:nvSpPr>
          <p:cNvPr id="68" name="Rectángulo 67"/>
          <p:cNvSpPr/>
          <p:nvPr/>
        </p:nvSpPr>
        <p:spPr>
          <a:xfrm>
            <a:off x="4758172" y="5627655"/>
            <a:ext cx="962571" cy="369332"/>
          </a:xfrm>
          <a:prstGeom prst="rect">
            <a:avLst/>
          </a:prstGeom>
        </p:spPr>
        <p:txBody>
          <a:bodyPr wrap="none">
            <a:spAutoFit/>
          </a:bodyPr>
          <a:lstStyle/>
          <a:p>
            <a:r>
              <a:rPr lang="es-MX" b="1" dirty="0">
                <a:solidFill>
                  <a:srgbClr val="CC99FF"/>
                </a:solidFill>
              </a:rPr>
              <a:t>Oriental</a:t>
            </a:r>
          </a:p>
        </p:txBody>
      </p:sp>
      <p:sp>
        <p:nvSpPr>
          <p:cNvPr id="69" name="Rectángulo 68"/>
          <p:cNvSpPr/>
          <p:nvPr/>
        </p:nvSpPr>
        <p:spPr>
          <a:xfrm>
            <a:off x="2782971" y="4167290"/>
            <a:ext cx="1196610" cy="369332"/>
          </a:xfrm>
          <a:prstGeom prst="rect">
            <a:avLst/>
          </a:prstGeom>
        </p:spPr>
        <p:txBody>
          <a:bodyPr wrap="none">
            <a:spAutoFit/>
          </a:bodyPr>
          <a:lstStyle/>
          <a:p>
            <a:r>
              <a:rPr lang="es-MX" b="1" dirty="0">
                <a:solidFill>
                  <a:srgbClr val="FD27C5"/>
                </a:solidFill>
              </a:rPr>
              <a:t>Occidental</a:t>
            </a:r>
          </a:p>
        </p:txBody>
      </p:sp>
      <p:sp>
        <p:nvSpPr>
          <p:cNvPr id="70" name="Rectángulo 69"/>
          <p:cNvSpPr/>
          <p:nvPr/>
        </p:nvSpPr>
        <p:spPr>
          <a:xfrm>
            <a:off x="2262019" y="1404043"/>
            <a:ext cx="1059714" cy="369332"/>
          </a:xfrm>
          <a:prstGeom prst="rect">
            <a:avLst/>
          </a:prstGeom>
        </p:spPr>
        <p:txBody>
          <a:bodyPr wrap="none">
            <a:spAutoFit/>
          </a:bodyPr>
          <a:lstStyle/>
          <a:p>
            <a:r>
              <a:rPr lang="es-MX" b="1" dirty="0">
                <a:solidFill>
                  <a:schemeClr val="accent2">
                    <a:lumMod val="75000"/>
                  </a:schemeClr>
                </a:solidFill>
              </a:rPr>
              <a:t>Noroeste</a:t>
            </a:r>
          </a:p>
        </p:txBody>
      </p:sp>
      <p:sp>
        <p:nvSpPr>
          <p:cNvPr id="71" name="Rectángulo 70"/>
          <p:cNvSpPr/>
          <p:nvPr/>
        </p:nvSpPr>
        <p:spPr>
          <a:xfrm>
            <a:off x="3745059" y="1604688"/>
            <a:ext cx="734881" cy="369332"/>
          </a:xfrm>
          <a:prstGeom prst="rect">
            <a:avLst/>
          </a:prstGeom>
        </p:spPr>
        <p:txBody>
          <a:bodyPr wrap="none">
            <a:spAutoFit/>
          </a:bodyPr>
          <a:lstStyle/>
          <a:p>
            <a:r>
              <a:rPr lang="es-MX" b="1" dirty="0">
                <a:solidFill>
                  <a:schemeClr val="accent1">
                    <a:lumMod val="75000"/>
                  </a:schemeClr>
                </a:solidFill>
              </a:rPr>
              <a:t>Norte</a:t>
            </a:r>
          </a:p>
        </p:txBody>
      </p:sp>
      <p:sp>
        <p:nvSpPr>
          <p:cNvPr id="72" name="Rectángulo 71"/>
          <p:cNvSpPr/>
          <p:nvPr/>
        </p:nvSpPr>
        <p:spPr>
          <a:xfrm>
            <a:off x="5265342" y="2324429"/>
            <a:ext cx="936538" cy="369332"/>
          </a:xfrm>
          <a:prstGeom prst="rect">
            <a:avLst/>
          </a:prstGeom>
        </p:spPr>
        <p:txBody>
          <a:bodyPr wrap="none">
            <a:spAutoFit/>
          </a:bodyPr>
          <a:lstStyle/>
          <a:p>
            <a:r>
              <a:rPr lang="es-MX" b="1" dirty="0">
                <a:solidFill>
                  <a:schemeClr val="accent6">
                    <a:lumMod val="75000"/>
                  </a:schemeClr>
                </a:solidFill>
              </a:rPr>
              <a:t>Noreste</a:t>
            </a:r>
          </a:p>
        </p:txBody>
      </p:sp>
      <p:sp>
        <p:nvSpPr>
          <p:cNvPr id="73" name="Rectángulo 72"/>
          <p:cNvSpPr/>
          <p:nvPr/>
        </p:nvSpPr>
        <p:spPr>
          <a:xfrm>
            <a:off x="7382696" y="3747691"/>
            <a:ext cx="1189236" cy="369332"/>
          </a:xfrm>
          <a:prstGeom prst="rect">
            <a:avLst/>
          </a:prstGeom>
        </p:spPr>
        <p:txBody>
          <a:bodyPr wrap="none">
            <a:spAutoFit/>
          </a:bodyPr>
          <a:lstStyle/>
          <a:p>
            <a:r>
              <a:rPr lang="es-MX" b="1" dirty="0">
                <a:solidFill>
                  <a:schemeClr val="tx1">
                    <a:lumMod val="50000"/>
                    <a:lumOff val="50000"/>
                  </a:schemeClr>
                </a:solidFill>
              </a:rPr>
              <a:t>Peninsular</a:t>
            </a:r>
          </a:p>
        </p:txBody>
      </p:sp>
      <p:sp>
        <p:nvSpPr>
          <p:cNvPr id="74" name="Rectángulo 73"/>
          <p:cNvSpPr/>
          <p:nvPr/>
        </p:nvSpPr>
        <p:spPr>
          <a:xfrm>
            <a:off x="626796" y="3563025"/>
            <a:ext cx="2042667" cy="369332"/>
          </a:xfrm>
          <a:prstGeom prst="rect">
            <a:avLst/>
          </a:prstGeom>
        </p:spPr>
        <p:txBody>
          <a:bodyPr wrap="square">
            <a:spAutoFit/>
          </a:bodyPr>
          <a:lstStyle/>
          <a:p>
            <a:r>
              <a:rPr lang="es-MX" b="1" dirty="0">
                <a:solidFill>
                  <a:schemeClr val="accent4">
                    <a:lumMod val="75000"/>
                  </a:schemeClr>
                </a:solidFill>
              </a:rPr>
              <a:t>Baja California Sur</a:t>
            </a:r>
          </a:p>
        </p:txBody>
      </p:sp>
      <p:sp>
        <p:nvSpPr>
          <p:cNvPr id="75" name="Rectángulo 74"/>
          <p:cNvSpPr/>
          <p:nvPr/>
        </p:nvSpPr>
        <p:spPr>
          <a:xfrm>
            <a:off x="331917" y="2177618"/>
            <a:ext cx="1574200" cy="369332"/>
          </a:xfrm>
          <a:prstGeom prst="rect">
            <a:avLst/>
          </a:prstGeom>
        </p:spPr>
        <p:txBody>
          <a:bodyPr wrap="square">
            <a:spAutoFit/>
          </a:bodyPr>
          <a:lstStyle/>
          <a:p>
            <a:r>
              <a:rPr lang="es-MX" b="1" dirty="0">
                <a:solidFill>
                  <a:schemeClr val="accent4">
                    <a:lumMod val="75000"/>
                  </a:schemeClr>
                </a:solidFill>
              </a:rPr>
              <a:t>Baja California</a:t>
            </a:r>
          </a:p>
        </p:txBody>
      </p:sp>
      <p:sp>
        <p:nvSpPr>
          <p:cNvPr id="76" name="CuadroTexto 75"/>
          <p:cNvSpPr txBox="1"/>
          <p:nvPr/>
        </p:nvSpPr>
        <p:spPr>
          <a:xfrm>
            <a:off x="6516216" y="1401090"/>
            <a:ext cx="2170584" cy="646331"/>
          </a:xfrm>
          <a:prstGeom prst="rect">
            <a:avLst/>
          </a:prstGeom>
          <a:noFill/>
        </p:spPr>
        <p:txBody>
          <a:bodyPr wrap="square" rtlCol="0">
            <a:spAutoFit/>
          </a:bodyPr>
          <a:lstStyle/>
          <a:p>
            <a:r>
              <a:rPr lang="es-MX" dirty="0"/>
              <a:t>Capacidad de exportación por zona</a:t>
            </a:r>
          </a:p>
        </p:txBody>
      </p:sp>
      <p:sp>
        <p:nvSpPr>
          <p:cNvPr id="77" name="CuadroTexto 76"/>
          <p:cNvSpPr txBox="1"/>
          <p:nvPr/>
        </p:nvSpPr>
        <p:spPr>
          <a:xfrm>
            <a:off x="446532" y="4780617"/>
            <a:ext cx="2832935" cy="1323439"/>
          </a:xfrm>
          <a:prstGeom prst="rect">
            <a:avLst/>
          </a:prstGeom>
          <a:noFill/>
        </p:spPr>
        <p:txBody>
          <a:bodyPr wrap="square" rtlCol="0">
            <a:spAutoFit/>
          </a:bodyPr>
          <a:lstStyle/>
          <a:p>
            <a:pPr algn="just"/>
            <a:r>
              <a:rPr lang="es-MX" sz="1600" dirty="0"/>
              <a:t>El CENACE podrá actualizar las capacidades de exportación disponibles, hasta 5 días hábiles antes de la fecha límite para la presentación de OE de la OV</a:t>
            </a:r>
            <a:endParaRPr lang="es-MX" dirty="0"/>
          </a:p>
        </p:txBody>
      </p:sp>
    </p:spTree>
    <p:extLst>
      <p:ext uri="{BB962C8B-B14F-4D97-AF65-F5344CB8AC3E}">
        <p14:creationId xmlns:p14="http://schemas.microsoft.com/office/powerpoint/2010/main" val="637398366"/>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MX" dirty="0"/>
              <a:t>Capacidad de la zona de interconexión</a:t>
            </a:r>
          </a:p>
        </p:txBody>
      </p:sp>
      <p:sp>
        <p:nvSpPr>
          <p:cNvPr id="6" name="Freeform 20"/>
          <p:cNvSpPr>
            <a:spLocks/>
          </p:cNvSpPr>
          <p:nvPr/>
        </p:nvSpPr>
        <p:spPr bwMode="auto">
          <a:xfrm>
            <a:off x="611560" y="2564904"/>
            <a:ext cx="1728192" cy="2448272"/>
          </a:xfrm>
          <a:custGeom>
            <a:avLst/>
            <a:gdLst>
              <a:gd name="T0" fmla="*/ 2147483647 w 979"/>
              <a:gd name="T1" fmla="*/ 2147483647 h 1467"/>
              <a:gd name="T2" fmla="*/ 2147483647 w 979"/>
              <a:gd name="T3" fmla="*/ 2147483647 h 1467"/>
              <a:gd name="T4" fmla="*/ 2147483647 w 979"/>
              <a:gd name="T5" fmla="*/ 0 h 1467"/>
              <a:gd name="T6" fmla="*/ 2147483647 w 979"/>
              <a:gd name="T7" fmla="*/ 2147483647 h 1467"/>
              <a:gd name="T8" fmla="*/ 2147483647 w 979"/>
              <a:gd name="T9" fmla="*/ 2147483647 h 1467"/>
              <a:gd name="T10" fmla="*/ 2147483647 w 979"/>
              <a:gd name="T11" fmla="*/ 2147483647 h 1467"/>
              <a:gd name="T12" fmla="*/ 2147483647 w 979"/>
              <a:gd name="T13" fmla="*/ 2147483647 h 1467"/>
              <a:gd name="T14" fmla="*/ 2147483647 w 979"/>
              <a:gd name="T15" fmla="*/ 2147483647 h 1467"/>
              <a:gd name="T16" fmla="*/ 2147483647 w 979"/>
              <a:gd name="T17" fmla="*/ 2147483647 h 1467"/>
              <a:gd name="T18" fmla="*/ 2147483647 w 979"/>
              <a:gd name="T19" fmla="*/ 2147483647 h 1467"/>
              <a:gd name="T20" fmla="*/ 2147483647 w 979"/>
              <a:gd name="T21" fmla="*/ 2147483647 h 1467"/>
              <a:gd name="T22" fmla="*/ 2147483647 w 979"/>
              <a:gd name="T23" fmla="*/ 2147483647 h 1467"/>
              <a:gd name="T24" fmla="*/ 2147483647 w 979"/>
              <a:gd name="T25" fmla="*/ 2147483647 h 1467"/>
              <a:gd name="T26" fmla="*/ 2147483647 w 979"/>
              <a:gd name="T27" fmla="*/ 2147483647 h 1467"/>
              <a:gd name="T28" fmla="*/ 2147483647 w 979"/>
              <a:gd name="T29" fmla="*/ 2147483647 h 1467"/>
              <a:gd name="T30" fmla="*/ 2147483647 w 979"/>
              <a:gd name="T31" fmla="*/ 2147483647 h 1467"/>
              <a:gd name="T32" fmla="*/ 2147483647 w 979"/>
              <a:gd name="T33" fmla="*/ 2147483647 h 1467"/>
              <a:gd name="T34" fmla="*/ 2147483647 w 979"/>
              <a:gd name="T35" fmla="*/ 2147483647 h 1467"/>
              <a:gd name="T36" fmla="*/ 2147483647 w 979"/>
              <a:gd name="T37" fmla="*/ 2147483647 h 1467"/>
              <a:gd name="T38" fmla="*/ 2147483647 w 979"/>
              <a:gd name="T39" fmla="*/ 2147483647 h 1467"/>
              <a:gd name="T40" fmla="*/ 2147483647 w 979"/>
              <a:gd name="T41" fmla="*/ 2147483647 h 1467"/>
              <a:gd name="T42" fmla="*/ 2147483647 w 979"/>
              <a:gd name="T43" fmla="*/ 2147483647 h 1467"/>
              <a:gd name="T44" fmla="*/ 2147483647 w 979"/>
              <a:gd name="T45" fmla="*/ 2147483647 h 1467"/>
              <a:gd name="T46" fmla="*/ 2147483647 w 979"/>
              <a:gd name="T47" fmla="*/ 2147483647 h 1467"/>
              <a:gd name="T48" fmla="*/ 2147483647 w 979"/>
              <a:gd name="T49" fmla="*/ 2147483647 h 1467"/>
              <a:gd name="T50" fmla="*/ 2147483647 w 979"/>
              <a:gd name="T51" fmla="*/ 2147483647 h 1467"/>
              <a:gd name="T52" fmla="*/ 2147483647 w 979"/>
              <a:gd name="T53" fmla="*/ 2147483647 h 1467"/>
              <a:gd name="T54" fmla="*/ 2147483647 w 979"/>
              <a:gd name="T55" fmla="*/ 2147483647 h 1467"/>
              <a:gd name="T56" fmla="*/ 2147483647 w 979"/>
              <a:gd name="T57" fmla="*/ 2147483647 h 1467"/>
              <a:gd name="T58" fmla="*/ 2147483647 w 979"/>
              <a:gd name="T59" fmla="*/ 2147483647 h 1467"/>
              <a:gd name="T60" fmla="*/ 2147483647 w 979"/>
              <a:gd name="T61" fmla="*/ 2147483647 h 1467"/>
              <a:gd name="T62" fmla="*/ 2147483647 w 979"/>
              <a:gd name="T63" fmla="*/ 2147483647 h 1467"/>
              <a:gd name="T64" fmla="*/ 2147483647 w 979"/>
              <a:gd name="T65" fmla="*/ 2147483647 h 1467"/>
              <a:gd name="T66" fmla="*/ 2147483647 w 979"/>
              <a:gd name="T67" fmla="*/ 2147483647 h 1467"/>
              <a:gd name="T68" fmla="*/ 2147483647 w 979"/>
              <a:gd name="T69" fmla="*/ 2147483647 h 1467"/>
              <a:gd name="T70" fmla="*/ 0 w 979"/>
              <a:gd name="T71" fmla="*/ 2147483647 h 1467"/>
              <a:gd name="T72" fmla="*/ 2147483647 w 979"/>
              <a:gd name="T73" fmla="*/ 2147483647 h 1467"/>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979"/>
              <a:gd name="T112" fmla="*/ 0 h 1467"/>
              <a:gd name="T113" fmla="*/ 979 w 979"/>
              <a:gd name="T114" fmla="*/ 1467 h 1467"/>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979" h="1467">
                <a:moveTo>
                  <a:pt x="43" y="93"/>
                </a:moveTo>
                <a:lnTo>
                  <a:pt x="86" y="93"/>
                </a:lnTo>
                <a:lnTo>
                  <a:pt x="86" y="0"/>
                </a:lnTo>
                <a:lnTo>
                  <a:pt x="345" y="50"/>
                </a:lnTo>
                <a:lnTo>
                  <a:pt x="381" y="122"/>
                </a:lnTo>
                <a:lnTo>
                  <a:pt x="417" y="122"/>
                </a:lnTo>
                <a:lnTo>
                  <a:pt x="489" y="201"/>
                </a:lnTo>
                <a:lnTo>
                  <a:pt x="525" y="223"/>
                </a:lnTo>
                <a:lnTo>
                  <a:pt x="532" y="230"/>
                </a:lnTo>
                <a:lnTo>
                  <a:pt x="546" y="259"/>
                </a:lnTo>
                <a:lnTo>
                  <a:pt x="554" y="280"/>
                </a:lnTo>
                <a:lnTo>
                  <a:pt x="561" y="302"/>
                </a:lnTo>
                <a:lnTo>
                  <a:pt x="561" y="323"/>
                </a:lnTo>
                <a:lnTo>
                  <a:pt x="568" y="381"/>
                </a:lnTo>
                <a:lnTo>
                  <a:pt x="604" y="417"/>
                </a:lnTo>
                <a:lnTo>
                  <a:pt x="705" y="453"/>
                </a:lnTo>
                <a:lnTo>
                  <a:pt x="726" y="453"/>
                </a:lnTo>
                <a:lnTo>
                  <a:pt x="755" y="489"/>
                </a:lnTo>
                <a:lnTo>
                  <a:pt x="776" y="460"/>
                </a:lnTo>
                <a:lnTo>
                  <a:pt x="798" y="431"/>
                </a:lnTo>
                <a:lnTo>
                  <a:pt x="798" y="424"/>
                </a:lnTo>
                <a:lnTo>
                  <a:pt x="820" y="366"/>
                </a:lnTo>
                <a:lnTo>
                  <a:pt x="856" y="323"/>
                </a:lnTo>
                <a:lnTo>
                  <a:pt x="906" y="323"/>
                </a:lnTo>
                <a:lnTo>
                  <a:pt x="913" y="330"/>
                </a:lnTo>
                <a:lnTo>
                  <a:pt x="798" y="697"/>
                </a:lnTo>
                <a:lnTo>
                  <a:pt x="978" y="970"/>
                </a:lnTo>
                <a:lnTo>
                  <a:pt x="978" y="1193"/>
                </a:lnTo>
                <a:lnTo>
                  <a:pt x="870" y="1135"/>
                </a:lnTo>
                <a:lnTo>
                  <a:pt x="805" y="1135"/>
                </a:lnTo>
                <a:lnTo>
                  <a:pt x="805" y="1265"/>
                </a:lnTo>
                <a:lnTo>
                  <a:pt x="762" y="1416"/>
                </a:lnTo>
                <a:lnTo>
                  <a:pt x="762" y="1430"/>
                </a:lnTo>
                <a:lnTo>
                  <a:pt x="676" y="1466"/>
                </a:lnTo>
                <a:lnTo>
                  <a:pt x="467" y="1373"/>
                </a:lnTo>
                <a:lnTo>
                  <a:pt x="0" y="704"/>
                </a:lnTo>
                <a:lnTo>
                  <a:pt x="43" y="93"/>
                </a:lnTo>
              </a:path>
            </a:pathLst>
          </a:custGeom>
          <a:gradFill rotWithShape="0">
            <a:gsLst>
              <a:gs pos="0">
                <a:schemeClr val="bg1"/>
              </a:gs>
              <a:gs pos="0">
                <a:schemeClr val="accent1">
                  <a:lumMod val="60000"/>
                  <a:lumOff val="40000"/>
                </a:schemeClr>
              </a:gs>
            </a:gsLst>
            <a:path path="rect">
              <a:fillToRect l="50000" t="50000" r="50000" b="50000"/>
            </a:path>
          </a:gradFill>
          <a:ln w="9525">
            <a:miter lim="800000"/>
            <a:headEnd/>
            <a:tailEnd/>
          </a:ln>
          <a:scene3d>
            <a:camera prst="legacyObliqueTopRight"/>
            <a:lightRig rig="legacyFlat3" dir="b"/>
          </a:scene3d>
          <a:sp3d extrusionH="254000" prstMaterial="legacyMatte">
            <a:bevelT w="13500" h="13500" prst="angle"/>
            <a:bevelB w="13500" h="13500" prst="angle"/>
            <a:extrusionClr>
              <a:schemeClr val="accent1">
                <a:lumMod val="75000"/>
              </a:schemeClr>
            </a:extrusionClr>
          </a:sp3d>
        </p:spPr>
        <p:txBody>
          <a:bodyPr>
            <a:flatTx/>
          </a:bodyPr>
          <a:lstStyle/>
          <a:p>
            <a:endParaRPr lang="es-MX"/>
          </a:p>
        </p:txBody>
      </p:sp>
      <p:sp>
        <p:nvSpPr>
          <p:cNvPr id="7" name="Rectángulo 6"/>
          <p:cNvSpPr/>
          <p:nvPr/>
        </p:nvSpPr>
        <p:spPr>
          <a:xfrm>
            <a:off x="953856" y="3717032"/>
            <a:ext cx="734881" cy="369332"/>
          </a:xfrm>
          <a:prstGeom prst="rect">
            <a:avLst/>
          </a:prstGeom>
        </p:spPr>
        <p:txBody>
          <a:bodyPr wrap="none">
            <a:spAutoFit/>
          </a:bodyPr>
          <a:lstStyle/>
          <a:p>
            <a:r>
              <a:rPr lang="es-MX" b="1" dirty="0">
                <a:solidFill>
                  <a:schemeClr val="accent1">
                    <a:lumMod val="75000"/>
                  </a:schemeClr>
                </a:solidFill>
              </a:rPr>
              <a:t>Norte</a:t>
            </a:r>
          </a:p>
        </p:txBody>
      </p:sp>
      <p:pic>
        <p:nvPicPr>
          <p:cNvPr id="8" name="Imagen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67544" y="1484784"/>
            <a:ext cx="8219256" cy="664953"/>
          </a:xfrm>
          <a:prstGeom prst="rect">
            <a:avLst/>
          </a:prstGeom>
        </p:spPr>
      </p:pic>
      <p:sp>
        <p:nvSpPr>
          <p:cNvPr id="10" name="Forma libre 9"/>
          <p:cNvSpPr/>
          <p:nvPr/>
        </p:nvSpPr>
        <p:spPr>
          <a:xfrm>
            <a:off x="962321" y="4138213"/>
            <a:ext cx="1472186" cy="823114"/>
          </a:xfrm>
          <a:custGeom>
            <a:avLst/>
            <a:gdLst>
              <a:gd name="connsiteX0" fmla="*/ 2704290 w 2704290"/>
              <a:gd name="connsiteY0" fmla="*/ 690664 h 1517515"/>
              <a:gd name="connsiteX1" fmla="*/ 2704290 w 2704290"/>
              <a:gd name="connsiteY1" fmla="*/ 690664 h 1517515"/>
              <a:gd name="connsiteX2" fmla="*/ 2694562 w 2704290"/>
              <a:gd name="connsiteY2" fmla="*/ 593387 h 1517515"/>
              <a:gd name="connsiteX3" fmla="*/ 2675107 w 2704290"/>
              <a:gd name="connsiteY3" fmla="*/ 515566 h 1517515"/>
              <a:gd name="connsiteX4" fmla="*/ 2441643 w 2704290"/>
              <a:gd name="connsiteY4" fmla="*/ 0 h 1517515"/>
              <a:gd name="connsiteX5" fmla="*/ 2334639 w 2704290"/>
              <a:gd name="connsiteY5" fmla="*/ 0 h 1517515"/>
              <a:gd name="connsiteX6" fmla="*/ 2178996 w 2704290"/>
              <a:gd name="connsiteY6" fmla="*/ 214009 h 1517515"/>
              <a:gd name="connsiteX7" fmla="*/ 2110903 w 2704290"/>
              <a:gd name="connsiteY7" fmla="*/ 262647 h 1517515"/>
              <a:gd name="connsiteX8" fmla="*/ 2062264 w 2704290"/>
              <a:gd name="connsiteY8" fmla="*/ 282102 h 1517515"/>
              <a:gd name="connsiteX9" fmla="*/ 2003898 w 2704290"/>
              <a:gd name="connsiteY9" fmla="*/ 330741 h 1517515"/>
              <a:gd name="connsiteX10" fmla="*/ 1449422 w 2704290"/>
              <a:gd name="connsiteY10" fmla="*/ 632298 h 1517515"/>
              <a:gd name="connsiteX11" fmla="*/ 1206230 w 2704290"/>
              <a:gd name="connsiteY11" fmla="*/ 622570 h 1517515"/>
              <a:gd name="connsiteX12" fmla="*/ 1089498 w 2704290"/>
              <a:gd name="connsiteY12" fmla="*/ 252919 h 1517515"/>
              <a:gd name="connsiteX13" fmla="*/ 865762 w 2704290"/>
              <a:gd name="connsiteY13" fmla="*/ 291830 h 1517515"/>
              <a:gd name="connsiteX14" fmla="*/ 496111 w 2704290"/>
              <a:gd name="connsiteY14" fmla="*/ 379379 h 1517515"/>
              <a:gd name="connsiteX15" fmla="*/ 369651 w 2704290"/>
              <a:gd name="connsiteY15" fmla="*/ 369651 h 1517515"/>
              <a:gd name="connsiteX16" fmla="*/ 0 w 2704290"/>
              <a:gd name="connsiteY16" fmla="*/ 252919 h 1517515"/>
              <a:gd name="connsiteX17" fmla="*/ 554477 w 2704290"/>
              <a:gd name="connsiteY17" fmla="*/ 963038 h 1517515"/>
              <a:gd name="connsiteX18" fmla="*/ 1215958 w 2704290"/>
              <a:gd name="connsiteY18" fmla="*/ 1381328 h 1517515"/>
              <a:gd name="connsiteX19" fmla="*/ 1673158 w 2704290"/>
              <a:gd name="connsiteY19" fmla="*/ 1517515 h 1517515"/>
              <a:gd name="connsiteX20" fmla="*/ 1994171 w 2704290"/>
              <a:gd name="connsiteY20" fmla="*/ 1118681 h 1517515"/>
              <a:gd name="connsiteX21" fmla="*/ 2013626 w 2704290"/>
              <a:gd name="connsiteY21" fmla="*/ 1001949 h 1517515"/>
              <a:gd name="connsiteX22" fmla="*/ 2023354 w 2704290"/>
              <a:gd name="connsiteY22" fmla="*/ 768485 h 1517515"/>
              <a:gd name="connsiteX23" fmla="*/ 2091447 w 2704290"/>
              <a:gd name="connsiteY23" fmla="*/ 603115 h 1517515"/>
              <a:gd name="connsiteX24" fmla="*/ 2704290 w 2704290"/>
              <a:gd name="connsiteY24" fmla="*/ 690664 h 1517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704290" h="1517515">
                <a:moveTo>
                  <a:pt x="2704290" y="690664"/>
                </a:moveTo>
                <a:lnTo>
                  <a:pt x="2704290" y="690664"/>
                </a:lnTo>
                <a:cubicBezTo>
                  <a:pt x="2701047" y="658238"/>
                  <a:pt x="2699919" y="625531"/>
                  <a:pt x="2694562" y="593387"/>
                </a:cubicBezTo>
                <a:cubicBezTo>
                  <a:pt x="2690166" y="567012"/>
                  <a:pt x="2675107" y="515566"/>
                  <a:pt x="2675107" y="515566"/>
                </a:cubicBezTo>
                <a:lnTo>
                  <a:pt x="2441643" y="0"/>
                </a:lnTo>
                <a:lnTo>
                  <a:pt x="2334639" y="0"/>
                </a:lnTo>
                <a:lnTo>
                  <a:pt x="2178996" y="214009"/>
                </a:lnTo>
                <a:cubicBezTo>
                  <a:pt x="2156298" y="230222"/>
                  <a:pt x="2134997" y="248592"/>
                  <a:pt x="2110903" y="262647"/>
                </a:cubicBezTo>
                <a:cubicBezTo>
                  <a:pt x="2095820" y="271445"/>
                  <a:pt x="2076793" y="272416"/>
                  <a:pt x="2062264" y="282102"/>
                </a:cubicBezTo>
                <a:cubicBezTo>
                  <a:pt x="1930146" y="370181"/>
                  <a:pt x="2074578" y="295401"/>
                  <a:pt x="2003898" y="330741"/>
                </a:cubicBezTo>
                <a:lnTo>
                  <a:pt x="1449422" y="632298"/>
                </a:lnTo>
                <a:cubicBezTo>
                  <a:pt x="1225695" y="622128"/>
                  <a:pt x="1306823" y="622570"/>
                  <a:pt x="1206230" y="622570"/>
                </a:cubicBezTo>
                <a:lnTo>
                  <a:pt x="1089498" y="252919"/>
                </a:lnTo>
                <a:lnTo>
                  <a:pt x="865762" y="291830"/>
                </a:lnTo>
                <a:lnTo>
                  <a:pt x="496111" y="379379"/>
                </a:lnTo>
                <a:lnTo>
                  <a:pt x="369651" y="369651"/>
                </a:lnTo>
                <a:lnTo>
                  <a:pt x="0" y="252919"/>
                </a:lnTo>
                <a:lnTo>
                  <a:pt x="554477" y="963038"/>
                </a:lnTo>
                <a:lnTo>
                  <a:pt x="1215958" y="1381328"/>
                </a:lnTo>
                <a:lnTo>
                  <a:pt x="1673158" y="1517515"/>
                </a:lnTo>
                <a:lnTo>
                  <a:pt x="1994171" y="1118681"/>
                </a:lnTo>
                <a:cubicBezTo>
                  <a:pt x="2000656" y="1079770"/>
                  <a:pt x="2009270" y="1041155"/>
                  <a:pt x="2013626" y="1001949"/>
                </a:cubicBezTo>
                <a:cubicBezTo>
                  <a:pt x="2025295" y="896925"/>
                  <a:pt x="2023354" y="862868"/>
                  <a:pt x="2023354" y="768485"/>
                </a:cubicBezTo>
                <a:lnTo>
                  <a:pt x="2091447" y="603115"/>
                </a:lnTo>
                <a:lnTo>
                  <a:pt x="2704290" y="690664"/>
                </a:lnTo>
                <a:close/>
              </a:path>
            </a:pathLst>
          </a:custGeom>
          <a:solidFill>
            <a:schemeClr val="accent6">
              <a:alpha val="50000"/>
            </a:schemeClr>
          </a:solidFill>
          <a:ln w="12700">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16" name="CuadroTexto 15"/>
          <p:cNvSpPr txBox="1"/>
          <p:nvPr/>
        </p:nvSpPr>
        <p:spPr>
          <a:xfrm>
            <a:off x="3884563" y="4299654"/>
            <a:ext cx="4771637" cy="646331"/>
          </a:xfrm>
          <a:prstGeom prst="rect">
            <a:avLst/>
          </a:prstGeom>
          <a:noFill/>
        </p:spPr>
        <p:txBody>
          <a:bodyPr wrap="square" rtlCol="0">
            <a:spAutoFit/>
          </a:bodyPr>
          <a:lstStyle/>
          <a:p>
            <a:r>
              <a:rPr lang="es-MX" dirty="0"/>
              <a:t>Cap. Interconexión sin prelación 30 MW</a:t>
            </a:r>
          </a:p>
          <a:p>
            <a:r>
              <a:rPr lang="es-MX" dirty="0"/>
              <a:t>Cap. Interconexión con prelación 90 MW</a:t>
            </a:r>
          </a:p>
        </p:txBody>
      </p:sp>
      <p:sp>
        <p:nvSpPr>
          <p:cNvPr id="17" name="CuadroTexto 16"/>
          <p:cNvSpPr txBox="1"/>
          <p:nvPr/>
        </p:nvSpPr>
        <p:spPr>
          <a:xfrm>
            <a:off x="1064101" y="5160432"/>
            <a:ext cx="2285324" cy="369332"/>
          </a:xfrm>
          <a:prstGeom prst="rect">
            <a:avLst/>
          </a:prstGeom>
          <a:noFill/>
        </p:spPr>
        <p:txBody>
          <a:bodyPr wrap="square" rtlCol="0">
            <a:spAutoFit/>
          </a:bodyPr>
          <a:lstStyle/>
          <a:p>
            <a:r>
              <a:rPr lang="es-MX" dirty="0"/>
              <a:t>Durango / Laguna</a:t>
            </a:r>
          </a:p>
        </p:txBody>
      </p:sp>
      <p:sp>
        <p:nvSpPr>
          <p:cNvPr id="19" name="Rectángulo 18"/>
          <p:cNvSpPr/>
          <p:nvPr/>
        </p:nvSpPr>
        <p:spPr>
          <a:xfrm>
            <a:off x="3923928" y="2472590"/>
            <a:ext cx="4762872" cy="1754326"/>
          </a:xfrm>
          <a:prstGeom prst="rect">
            <a:avLst/>
          </a:prstGeom>
        </p:spPr>
        <p:txBody>
          <a:bodyPr wrap="square">
            <a:spAutoFit/>
          </a:bodyPr>
          <a:lstStyle/>
          <a:p>
            <a:pPr algn="just"/>
            <a:r>
              <a:rPr lang="es-MX" dirty="0"/>
              <a:t>El CENACE podrá actualizar las capacidades de interconexión disponibles mediante ubicación en el Sitio hasta 5 días hábiles antes de la fecha límite para la presentación de las ofertas económicas de las Ofertas de</a:t>
            </a:r>
          </a:p>
          <a:p>
            <a:pPr algn="just"/>
            <a:r>
              <a:rPr lang="es-MX" dirty="0"/>
              <a:t>Venta</a:t>
            </a:r>
          </a:p>
        </p:txBody>
      </p:sp>
      <p:sp>
        <p:nvSpPr>
          <p:cNvPr id="20" name="CuadroTexto 19"/>
          <p:cNvSpPr txBox="1"/>
          <p:nvPr/>
        </p:nvSpPr>
        <p:spPr>
          <a:xfrm>
            <a:off x="364528" y="4569576"/>
            <a:ext cx="1656184" cy="523220"/>
          </a:xfrm>
          <a:prstGeom prst="rect">
            <a:avLst/>
          </a:prstGeom>
          <a:noFill/>
        </p:spPr>
        <p:txBody>
          <a:bodyPr wrap="square" rtlCol="0">
            <a:spAutoFit/>
          </a:bodyPr>
          <a:lstStyle/>
          <a:p>
            <a:r>
              <a:rPr lang="es-MX" sz="1400" dirty="0">
                <a:solidFill>
                  <a:srgbClr val="FF0000"/>
                </a:solidFill>
              </a:rPr>
              <a:t>Subestación Torreón Sur</a:t>
            </a:r>
          </a:p>
        </p:txBody>
      </p:sp>
      <p:grpSp>
        <p:nvGrpSpPr>
          <p:cNvPr id="35" name="Grupo 34"/>
          <p:cNvGrpSpPr/>
          <p:nvPr/>
        </p:nvGrpSpPr>
        <p:grpSpPr>
          <a:xfrm>
            <a:off x="1170711" y="4305960"/>
            <a:ext cx="1036052" cy="504056"/>
            <a:chOff x="5480164" y="4725144"/>
            <a:chExt cx="1036052" cy="504056"/>
          </a:xfrm>
        </p:grpSpPr>
        <p:cxnSp>
          <p:nvCxnSpPr>
            <p:cNvPr id="14" name="Conector recto 13"/>
            <p:cNvCxnSpPr/>
            <p:nvPr/>
          </p:nvCxnSpPr>
          <p:spPr>
            <a:xfrm>
              <a:off x="5796136" y="4867363"/>
              <a:ext cx="0" cy="253203"/>
            </a:xfrm>
            <a:prstGeom prst="line">
              <a:avLst/>
            </a:prstGeom>
            <a:ln w="508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5" name="Conector recto 24"/>
            <p:cNvCxnSpPr/>
            <p:nvPr/>
          </p:nvCxnSpPr>
          <p:spPr>
            <a:xfrm>
              <a:off x="5820752" y="4941168"/>
              <a:ext cx="432048" cy="0"/>
            </a:xfrm>
            <a:prstGeom prst="line">
              <a:avLst/>
            </a:prstGeom>
            <a:ln w="12700"/>
          </p:spPr>
          <p:style>
            <a:lnRef idx="2">
              <a:schemeClr val="dk1"/>
            </a:lnRef>
            <a:fillRef idx="0">
              <a:schemeClr val="dk1"/>
            </a:fillRef>
            <a:effectRef idx="1">
              <a:schemeClr val="dk1"/>
            </a:effectRef>
            <a:fontRef idx="minor">
              <a:schemeClr val="tx1"/>
            </a:fontRef>
          </p:style>
        </p:cxnSp>
        <p:cxnSp>
          <p:nvCxnSpPr>
            <p:cNvPr id="26" name="Conector recto 25"/>
            <p:cNvCxnSpPr/>
            <p:nvPr/>
          </p:nvCxnSpPr>
          <p:spPr>
            <a:xfrm flipV="1">
              <a:off x="6249392" y="4725144"/>
              <a:ext cx="0" cy="216024"/>
            </a:xfrm>
            <a:prstGeom prst="line">
              <a:avLst/>
            </a:prstGeom>
            <a:ln w="12700"/>
          </p:spPr>
          <p:style>
            <a:lnRef idx="2">
              <a:schemeClr val="dk1"/>
            </a:lnRef>
            <a:fillRef idx="0">
              <a:schemeClr val="dk1"/>
            </a:fillRef>
            <a:effectRef idx="1">
              <a:schemeClr val="dk1"/>
            </a:effectRef>
            <a:fontRef idx="minor">
              <a:schemeClr val="tx1"/>
            </a:fontRef>
          </p:style>
        </p:cxnSp>
        <p:cxnSp>
          <p:nvCxnSpPr>
            <p:cNvPr id="27" name="Conector recto 26"/>
            <p:cNvCxnSpPr/>
            <p:nvPr/>
          </p:nvCxnSpPr>
          <p:spPr>
            <a:xfrm>
              <a:off x="5820752" y="5044544"/>
              <a:ext cx="432048" cy="0"/>
            </a:xfrm>
            <a:prstGeom prst="line">
              <a:avLst/>
            </a:prstGeom>
            <a:ln w="12700"/>
          </p:spPr>
          <p:style>
            <a:lnRef idx="2">
              <a:schemeClr val="dk1"/>
            </a:lnRef>
            <a:fillRef idx="0">
              <a:schemeClr val="dk1"/>
            </a:fillRef>
            <a:effectRef idx="1">
              <a:schemeClr val="dk1"/>
            </a:effectRef>
            <a:fontRef idx="minor">
              <a:schemeClr val="tx1"/>
            </a:fontRef>
          </p:style>
        </p:cxnSp>
        <p:cxnSp>
          <p:nvCxnSpPr>
            <p:cNvPr id="29" name="Conector recto 28"/>
            <p:cNvCxnSpPr/>
            <p:nvPr/>
          </p:nvCxnSpPr>
          <p:spPr>
            <a:xfrm>
              <a:off x="6249392" y="5042004"/>
              <a:ext cx="266824" cy="18719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Conector recto 33"/>
            <p:cNvCxnSpPr/>
            <p:nvPr/>
          </p:nvCxnSpPr>
          <p:spPr>
            <a:xfrm flipH="1">
              <a:off x="5480164" y="4989208"/>
              <a:ext cx="288032"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pic>
        <p:nvPicPr>
          <p:cNvPr id="36" name="Imagen 35"/>
          <p:cNvPicPr>
            <a:picLocks noChangeAspect="1"/>
          </p:cNvPicPr>
          <p:nvPr/>
        </p:nvPicPr>
        <p:blipFill>
          <a:blip r:embed="rId3"/>
          <a:stretch>
            <a:fillRect/>
          </a:stretch>
        </p:blipFill>
        <p:spPr>
          <a:xfrm>
            <a:off x="3184381" y="4810016"/>
            <a:ext cx="1853658" cy="1260947"/>
          </a:xfrm>
          <a:prstGeom prst="rect">
            <a:avLst/>
          </a:prstGeom>
        </p:spPr>
      </p:pic>
      <p:sp>
        <p:nvSpPr>
          <p:cNvPr id="37" name="Lágrima 36"/>
          <p:cNvSpPr/>
          <p:nvPr/>
        </p:nvSpPr>
        <p:spPr>
          <a:xfrm rot="4361369">
            <a:off x="-152746" y="2409250"/>
            <a:ext cx="3222979" cy="2694020"/>
          </a:xfrm>
          <a:prstGeom prst="teardrop">
            <a:avLst>
              <a:gd name="adj" fmla="val 139002"/>
            </a:avLst>
          </a:prstGeom>
          <a:solidFill>
            <a:schemeClr val="accent2">
              <a:alpha val="20000"/>
            </a:schemeClr>
          </a:solidFill>
          <a:ln w="0">
            <a:noFill/>
          </a:ln>
          <a:scene3d>
            <a:camera prst="orthographicFront"/>
            <a:lightRig rig="threePt" dir="t"/>
          </a:scene3d>
          <a:sp3d>
            <a:bevelT w="114300" prst="artDeco"/>
            <a:bevelB prst="convex"/>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39" name="Elipse 38"/>
          <p:cNvSpPr/>
          <p:nvPr/>
        </p:nvSpPr>
        <p:spPr>
          <a:xfrm>
            <a:off x="7907963" y="1917668"/>
            <a:ext cx="660347" cy="315495"/>
          </a:xfrm>
          <a:prstGeom prst="ellipse">
            <a:avLst/>
          </a:prstGeom>
          <a:noFill/>
          <a:ln w="19050">
            <a:solidFill>
              <a:srgbClr val="FD27C5"/>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40" name="Elipse 39"/>
          <p:cNvSpPr/>
          <p:nvPr/>
        </p:nvSpPr>
        <p:spPr>
          <a:xfrm>
            <a:off x="4779341" y="1918740"/>
            <a:ext cx="701866" cy="298633"/>
          </a:xfrm>
          <a:prstGeom prst="ellipse">
            <a:avLst/>
          </a:prstGeom>
          <a:noFill/>
          <a:ln w="19050">
            <a:solidFill>
              <a:srgbClr val="FD27C5"/>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41" name="Elipse 40"/>
          <p:cNvSpPr/>
          <p:nvPr/>
        </p:nvSpPr>
        <p:spPr>
          <a:xfrm>
            <a:off x="3026942" y="1864945"/>
            <a:ext cx="1329033" cy="352428"/>
          </a:xfrm>
          <a:prstGeom prst="ellipse">
            <a:avLst/>
          </a:prstGeom>
          <a:noFill/>
          <a:ln w="19050">
            <a:solidFill>
              <a:srgbClr val="FD27C5"/>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42" name="Elipse 41"/>
          <p:cNvSpPr/>
          <p:nvPr/>
        </p:nvSpPr>
        <p:spPr>
          <a:xfrm>
            <a:off x="5859462" y="1891842"/>
            <a:ext cx="792088" cy="352428"/>
          </a:xfrm>
          <a:prstGeom prst="ellipse">
            <a:avLst/>
          </a:prstGeom>
          <a:noFill/>
          <a:ln w="19050">
            <a:solidFill>
              <a:srgbClr val="FD27C5"/>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43" name="Elipse 42"/>
          <p:cNvSpPr/>
          <p:nvPr/>
        </p:nvSpPr>
        <p:spPr>
          <a:xfrm>
            <a:off x="467544" y="1944565"/>
            <a:ext cx="792088" cy="352428"/>
          </a:xfrm>
          <a:prstGeom prst="ellipse">
            <a:avLst/>
          </a:prstGeom>
          <a:noFill/>
          <a:ln w="19050">
            <a:solidFill>
              <a:srgbClr val="FD27C5"/>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44" name="Elipse 43"/>
          <p:cNvSpPr/>
          <p:nvPr/>
        </p:nvSpPr>
        <p:spPr>
          <a:xfrm>
            <a:off x="7004567" y="1917668"/>
            <a:ext cx="669219" cy="299705"/>
          </a:xfrm>
          <a:prstGeom prst="ellipse">
            <a:avLst/>
          </a:prstGeom>
          <a:noFill/>
          <a:ln w="19050">
            <a:solidFill>
              <a:srgbClr val="FD27C5"/>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Tree>
    <p:extLst>
      <p:ext uri="{BB962C8B-B14F-4D97-AF65-F5344CB8AC3E}">
        <p14:creationId xmlns:p14="http://schemas.microsoft.com/office/powerpoint/2010/main" val="26427826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3"/>
                                        </p:tgtEl>
                                        <p:attrNameLst>
                                          <p:attrName>style.visibility</p:attrName>
                                        </p:attrNameLst>
                                      </p:cBhvr>
                                      <p:to>
                                        <p:strVal val="visible"/>
                                      </p:to>
                                    </p:set>
                                    <p:anim calcmode="lin" valueType="num">
                                      <p:cBhvr additive="base">
                                        <p:cTn id="7" dur="500" fill="hold"/>
                                        <p:tgtEl>
                                          <p:spTgt spid="43"/>
                                        </p:tgtEl>
                                        <p:attrNameLst>
                                          <p:attrName>ppt_x</p:attrName>
                                        </p:attrNameLst>
                                      </p:cBhvr>
                                      <p:tavLst>
                                        <p:tav tm="0">
                                          <p:val>
                                            <p:strVal val="#ppt_x"/>
                                          </p:val>
                                        </p:tav>
                                        <p:tav tm="100000">
                                          <p:val>
                                            <p:strVal val="#ppt_x"/>
                                          </p:val>
                                        </p:tav>
                                      </p:tavLst>
                                    </p:anim>
                                    <p:anim calcmode="lin" valueType="num">
                                      <p:cBhvr additive="base">
                                        <p:cTn id="8" dur="500" fill="hold"/>
                                        <p:tgtEl>
                                          <p:spTgt spid="4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2"/>
                                        </p:tgtEl>
                                        <p:attrNameLst>
                                          <p:attrName>style.visibility</p:attrName>
                                        </p:attrNameLst>
                                      </p:cBhvr>
                                      <p:to>
                                        <p:strVal val="visible"/>
                                      </p:to>
                                    </p:set>
                                    <p:anim calcmode="lin" valueType="num">
                                      <p:cBhvr additive="base">
                                        <p:cTn id="13" dur="500" fill="hold"/>
                                        <p:tgtEl>
                                          <p:spTgt spid="42"/>
                                        </p:tgtEl>
                                        <p:attrNameLst>
                                          <p:attrName>ppt_x</p:attrName>
                                        </p:attrNameLst>
                                      </p:cBhvr>
                                      <p:tavLst>
                                        <p:tav tm="0">
                                          <p:val>
                                            <p:strVal val="#ppt_x"/>
                                          </p:val>
                                        </p:tav>
                                        <p:tav tm="100000">
                                          <p:val>
                                            <p:strVal val="#ppt_x"/>
                                          </p:val>
                                        </p:tav>
                                      </p:tavLst>
                                    </p:anim>
                                    <p:anim calcmode="lin" valueType="num">
                                      <p:cBhvr additive="base">
                                        <p:cTn id="14" dur="500" fill="hold"/>
                                        <p:tgtEl>
                                          <p:spTgt spid="4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0"/>
                                        </p:tgtEl>
                                        <p:attrNameLst>
                                          <p:attrName>style.visibility</p:attrName>
                                        </p:attrNameLst>
                                      </p:cBhvr>
                                      <p:to>
                                        <p:strVal val="visible"/>
                                      </p:to>
                                    </p:set>
                                    <p:anim calcmode="lin" valueType="num">
                                      <p:cBhvr additive="base">
                                        <p:cTn id="19" dur="500" fill="hold"/>
                                        <p:tgtEl>
                                          <p:spTgt spid="40"/>
                                        </p:tgtEl>
                                        <p:attrNameLst>
                                          <p:attrName>ppt_x</p:attrName>
                                        </p:attrNameLst>
                                      </p:cBhvr>
                                      <p:tavLst>
                                        <p:tav tm="0">
                                          <p:val>
                                            <p:strVal val="#ppt_x"/>
                                          </p:val>
                                        </p:tav>
                                        <p:tav tm="100000">
                                          <p:val>
                                            <p:strVal val="#ppt_x"/>
                                          </p:val>
                                        </p:tav>
                                      </p:tavLst>
                                    </p:anim>
                                    <p:anim calcmode="lin" valueType="num">
                                      <p:cBhvr additive="base">
                                        <p:cTn id="20" dur="500" fill="hold"/>
                                        <p:tgtEl>
                                          <p:spTgt spid="40"/>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1"/>
                                        </p:tgtEl>
                                        <p:attrNameLst>
                                          <p:attrName>style.visibility</p:attrName>
                                        </p:attrNameLst>
                                      </p:cBhvr>
                                      <p:to>
                                        <p:strVal val="visible"/>
                                      </p:to>
                                    </p:set>
                                    <p:anim calcmode="lin" valueType="num">
                                      <p:cBhvr additive="base">
                                        <p:cTn id="25" dur="500" fill="hold"/>
                                        <p:tgtEl>
                                          <p:spTgt spid="41"/>
                                        </p:tgtEl>
                                        <p:attrNameLst>
                                          <p:attrName>ppt_x</p:attrName>
                                        </p:attrNameLst>
                                      </p:cBhvr>
                                      <p:tavLst>
                                        <p:tav tm="0">
                                          <p:val>
                                            <p:strVal val="#ppt_x"/>
                                          </p:val>
                                        </p:tav>
                                        <p:tav tm="100000">
                                          <p:val>
                                            <p:strVal val="#ppt_x"/>
                                          </p:val>
                                        </p:tav>
                                      </p:tavLst>
                                    </p:anim>
                                    <p:anim calcmode="lin" valueType="num">
                                      <p:cBhvr additive="base">
                                        <p:cTn id="26" dur="500" fill="hold"/>
                                        <p:tgtEl>
                                          <p:spTgt spid="41"/>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44"/>
                                        </p:tgtEl>
                                        <p:attrNameLst>
                                          <p:attrName>style.visibility</p:attrName>
                                        </p:attrNameLst>
                                      </p:cBhvr>
                                      <p:to>
                                        <p:strVal val="visible"/>
                                      </p:to>
                                    </p:set>
                                    <p:anim calcmode="lin" valueType="num">
                                      <p:cBhvr additive="base">
                                        <p:cTn id="31" dur="500" fill="hold"/>
                                        <p:tgtEl>
                                          <p:spTgt spid="44"/>
                                        </p:tgtEl>
                                        <p:attrNameLst>
                                          <p:attrName>ppt_x</p:attrName>
                                        </p:attrNameLst>
                                      </p:cBhvr>
                                      <p:tavLst>
                                        <p:tav tm="0">
                                          <p:val>
                                            <p:strVal val="#ppt_x"/>
                                          </p:val>
                                        </p:tav>
                                        <p:tav tm="100000">
                                          <p:val>
                                            <p:strVal val="#ppt_x"/>
                                          </p:val>
                                        </p:tav>
                                      </p:tavLst>
                                    </p:anim>
                                    <p:anim calcmode="lin" valueType="num">
                                      <p:cBhvr additive="base">
                                        <p:cTn id="32" dur="500" fill="hold"/>
                                        <p:tgtEl>
                                          <p:spTgt spid="44"/>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39"/>
                                        </p:tgtEl>
                                        <p:attrNameLst>
                                          <p:attrName>style.visibility</p:attrName>
                                        </p:attrNameLst>
                                      </p:cBhvr>
                                      <p:to>
                                        <p:strVal val="visible"/>
                                      </p:to>
                                    </p:set>
                                    <p:anim calcmode="lin" valueType="num">
                                      <p:cBhvr additive="base">
                                        <p:cTn id="35" dur="500" fill="hold"/>
                                        <p:tgtEl>
                                          <p:spTgt spid="39"/>
                                        </p:tgtEl>
                                        <p:attrNameLst>
                                          <p:attrName>ppt_x</p:attrName>
                                        </p:attrNameLst>
                                      </p:cBhvr>
                                      <p:tavLst>
                                        <p:tav tm="0">
                                          <p:val>
                                            <p:strVal val="#ppt_x"/>
                                          </p:val>
                                        </p:tav>
                                        <p:tav tm="100000">
                                          <p:val>
                                            <p:strVal val="#ppt_x"/>
                                          </p:val>
                                        </p:tav>
                                      </p:tavLst>
                                    </p:anim>
                                    <p:anim calcmode="lin" valueType="num">
                                      <p:cBhvr additive="base">
                                        <p:cTn id="36" dur="500" fill="hold"/>
                                        <p:tgtEl>
                                          <p:spTgt spid="3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40" grpId="0" animBg="1"/>
      <p:bldP spid="41" grpId="0" animBg="1"/>
      <p:bldP spid="42" grpId="0" animBg="1"/>
      <p:bldP spid="43" grpId="0" animBg="1"/>
      <p:bldP spid="44" grpId="0" animBg="1"/>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p:cNvSpPr>
            <a:spLocks noGrp="1"/>
          </p:cNvSpPr>
          <p:nvPr>
            <p:ph type="title"/>
          </p:nvPr>
        </p:nvSpPr>
        <p:spPr>
          <a:xfrm>
            <a:off x="4067944" y="332656"/>
            <a:ext cx="4618856" cy="864096"/>
          </a:xfrm>
        </p:spPr>
        <p:txBody>
          <a:bodyPr/>
          <a:lstStyle/>
          <a:p>
            <a:r>
              <a:rPr lang="es-MX" dirty="0"/>
              <a:t>Reglas para ajustar los productos de la OVT</a:t>
            </a:r>
          </a:p>
        </p:txBody>
      </p:sp>
      <p:sp>
        <p:nvSpPr>
          <p:cNvPr id="5" name="CuadroTexto 4"/>
          <p:cNvSpPr txBox="1"/>
          <p:nvPr/>
        </p:nvSpPr>
        <p:spPr>
          <a:xfrm>
            <a:off x="467544" y="1340768"/>
            <a:ext cx="5472608" cy="1477328"/>
          </a:xfrm>
          <a:prstGeom prst="rect">
            <a:avLst/>
          </a:prstGeom>
          <a:noFill/>
        </p:spPr>
        <p:txBody>
          <a:bodyPr wrap="square" rtlCol="0">
            <a:spAutoFit/>
          </a:bodyPr>
          <a:lstStyle/>
          <a:p>
            <a:pPr marL="285750" indent="-285750" algn="just">
              <a:buFont typeface="Wingdings" panose="05000000000000000000" pitchFamily="2" charset="2"/>
              <a:buChar char="ü"/>
            </a:pPr>
            <a:r>
              <a:rPr lang="es-MX" dirty="0"/>
              <a:t>El Licitante podrá realizar modificaciones a su oferta de venta, si al realizarse la actualización se reduce las Capacidades de Interconexión de la Zona de Interconexión a la que pertenece la Oferta de Venta presentada. </a:t>
            </a:r>
          </a:p>
        </p:txBody>
      </p:sp>
      <p:sp>
        <p:nvSpPr>
          <p:cNvPr id="7" name="CuadroTexto 6"/>
          <p:cNvSpPr txBox="1"/>
          <p:nvPr/>
        </p:nvSpPr>
        <p:spPr>
          <a:xfrm>
            <a:off x="3078629" y="2818096"/>
            <a:ext cx="5616341" cy="3139321"/>
          </a:xfrm>
          <a:prstGeom prst="rect">
            <a:avLst/>
          </a:prstGeom>
          <a:noFill/>
        </p:spPr>
        <p:txBody>
          <a:bodyPr wrap="square" rtlCol="0">
            <a:spAutoFit/>
          </a:bodyPr>
          <a:lstStyle/>
          <a:p>
            <a:pPr marL="285750" indent="-285750" algn="just">
              <a:buFont typeface="Wingdings" panose="05000000000000000000" pitchFamily="2" charset="2"/>
              <a:buChar char="ü"/>
            </a:pPr>
            <a:r>
              <a:rPr lang="es-MX" dirty="0"/>
              <a:t>La modificación a la oferta de venta tras la actualización de las Capacidades de Interconexión solo podrán consistir en:</a:t>
            </a:r>
          </a:p>
          <a:p>
            <a:endParaRPr lang="es-MX" dirty="0"/>
          </a:p>
          <a:p>
            <a:pPr marL="1657350" lvl="3" indent="-285750" algn="just">
              <a:buFont typeface="Arial" panose="020B0604020202020204" pitchFamily="34" charset="0"/>
              <a:buChar char="•"/>
            </a:pPr>
            <a:r>
              <a:rPr lang="es-MX" dirty="0"/>
              <a:t>Reducción de los productos incluidos en la Oferta de Venta presentada. </a:t>
            </a:r>
          </a:p>
          <a:p>
            <a:pPr marL="1657350" lvl="3" indent="-285750" algn="just">
              <a:buFont typeface="Arial" panose="020B0604020202020204" pitchFamily="34" charset="0"/>
              <a:buChar char="•"/>
            </a:pPr>
            <a:r>
              <a:rPr lang="es-MX" dirty="0"/>
              <a:t>La Capacidad Instalada de la Central.</a:t>
            </a:r>
          </a:p>
          <a:p>
            <a:pPr marL="1657350" lvl="3" indent="-285750" algn="just">
              <a:buFont typeface="Arial" panose="020B0604020202020204" pitchFamily="34" charset="0"/>
              <a:buChar char="•"/>
            </a:pPr>
            <a:r>
              <a:rPr lang="es-MX" dirty="0"/>
              <a:t>Numero de Unidades Generadoras de la Central.</a:t>
            </a:r>
          </a:p>
          <a:p>
            <a:pPr marL="1657350" lvl="3" indent="-285750" algn="just">
              <a:buFont typeface="Arial" panose="020B0604020202020204" pitchFamily="34" charset="0"/>
              <a:buChar char="•"/>
            </a:pPr>
            <a:r>
              <a:rPr lang="es-MX" dirty="0"/>
              <a:t>Capacidad de Placa por Unidad Generadora de la Central.</a:t>
            </a:r>
          </a:p>
        </p:txBody>
      </p:sp>
      <p:pic>
        <p:nvPicPr>
          <p:cNvPr id="8" name="Imagen 7"/>
          <p:cNvPicPr>
            <a:picLocks noChangeAspect="1"/>
          </p:cNvPicPr>
          <p:nvPr/>
        </p:nvPicPr>
        <p:blipFill rotWithShape="1">
          <a:blip r:embed="rId2">
            <a:extLst>
              <a:ext uri="{28A0092B-C50C-407E-A947-70E740481C1C}">
                <a14:useLocalDpi xmlns:a14="http://schemas.microsoft.com/office/drawing/2010/main" val="0"/>
              </a:ext>
            </a:extLst>
          </a:blip>
          <a:srcRect t="12926" b="12926"/>
          <a:stretch/>
        </p:blipFill>
        <p:spPr>
          <a:xfrm>
            <a:off x="827584" y="4149080"/>
            <a:ext cx="3105977" cy="1728192"/>
          </a:xfrm>
          <a:prstGeom prst="rect">
            <a:avLst/>
          </a:prstGeom>
        </p:spPr>
      </p:pic>
      <p:pic>
        <p:nvPicPr>
          <p:cNvPr id="9" name="Imagen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09449" y="1377186"/>
            <a:ext cx="1800200" cy="1361008"/>
          </a:xfrm>
          <a:prstGeom prst="rect">
            <a:avLst/>
          </a:prstGeom>
        </p:spPr>
      </p:pic>
    </p:spTree>
    <p:extLst>
      <p:ext uri="{BB962C8B-B14F-4D97-AF65-F5344CB8AC3E}">
        <p14:creationId xmlns:p14="http://schemas.microsoft.com/office/powerpoint/2010/main" val="356842587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MX" dirty="0">
                <a:solidFill>
                  <a:schemeClr val="tx1"/>
                </a:solidFill>
              </a:rPr>
              <a:t>Objetos de la Subasta</a:t>
            </a:r>
            <a:endParaRPr lang="es-ES" dirty="0">
              <a:solidFill>
                <a:schemeClr val="tx1"/>
              </a:solidFill>
            </a:endParaRPr>
          </a:p>
        </p:txBody>
      </p:sp>
      <p:sp>
        <p:nvSpPr>
          <p:cNvPr id="4" name="Rectángulo 3"/>
          <p:cNvSpPr/>
          <p:nvPr/>
        </p:nvSpPr>
        <p:spPr>
          <a:xfrm>
            <a:off x="683569" y="1353542"/>
            <a:ext cx="6120677" cy="923330"/>
          </a:xfrm>
          <a:prstGeom prst="rect">
            <a:avLst/>
          </a:prstGeom>
        </p:spPr>
        <p:txBody>
          <a:bodyPr wrap="square">
            <a:spAutoFit/>
          </a:bodyPr>
          <a:lstStyle/>
          <a:p>
            <a:r>
              <a:rPr lang="es-MX" b="1" dirty="0">
                <a:latin typeface="Arial" panose="020B0604020202020204" pitchFamily="34" charset="0"/>
                <a:cs typeface="Arial" panose="020B0604020202020204" pitchFamily="34" charset="0"/>
              </a:rPr>
              <a:t>Potencia. </a:t>
            </a:r>
          </a:p>
          <a:p>
            <a:pPr marL="285750" indent="-285750">
              <a:buFont typeface="Arial" panose="020B0604020202020204" pitchFamily="34" charset="0"/>
              <a:buChar char="•"/>
            </a:pPr>
            <a:r>
              <a:rPr lang="es-ES" dirty="0">
                <a:latin typeface="Arial" panose="020B0604020202020204" pitchFamily="34" charset="0"/>
                <a:cs typeface="Arial" panose="020B0604020202020204" pitchFamily="34" charset="0"/>
              </a:rPr>
              <a:t>Compromiso de mantener capacidad instalada de generación durante un periodo de 15 años</a:t>
            </a:r>
          </a:p>
        </p:txBody>
      </p:sp>
      <p:sp>
        <p:nvSpPr>
          <p:cNvPr id="5" name="Rectángulo 4"/>
          <p:cNvSpPr/>
          <p:nvPr/>
        </p:nvSpPr>
        <p:spPr>
          <a:xfrm>
            <a:off x="690841" y="2348880"/>
            <a:ext cx="5609351" cy="1754326"/>
          </a:xfrm>
          <a:prstGeom prst="rect">
            <a:avLst/>
          </a:prstGeom>
        </p:spPr>
        <p:txBody>
          <a:bodyPr wrap="square">
            <a:spAutoFit/>
          </a:bodyPr>
          <a:lstStyle/>
          <a:p>
            <a:pPr algn="just"/>
            <a:r>
              <a:rPr lang="es-MX" b="1" dirty="0">
                <a:latin typeface="Arial" panose="020B0604020202020204" pitchFamily="34" charset="0"/>
                <a:cs typeface="Arial" panose="020B0604020202020204" pitchFamily="34" charset="0"/>
              </a:rPr>
              <a:t>Energía Eléctrica Acumulable. </a:t>
            </a:r>
          </a:p>
          <a:p>
            <a:pPr marL="342900" indent="-342900" algn="just">
              <a:buFont typeface="Arial" panose="020B0604020202020204" pitchFamily="34" charset="0"/>
              <a:buChar char="•"/>
            </a:pPr>
            <a:r>
              <a:rPr lang="es-MX" dirty="0">
                <a:latin typeface="Arial" panose="020B0604020202020204" pitchFamily="34" charset="0"/>
                <a:cs typeface="Arial" panose="020B0604020202020204" pitchFamily="34" charset="0"/>
              </a:rPr>
              <a:t>Es la energía eléctrica entregada en el MTR durante un año.</a:t>
            </a:r>
          </a:p>
          <a:p>
            <a:pPr marL="342900" indent="-342900" algn="just">
              <a:buFont typeface="Arial" panose="020B0604020202020204" pitchFamily="34" charset="0"/>
              <a:buChar char="•"/>
            </a:pPr>
            <a:r>
              <a:rPr lang="es-MX" dirty="0">
                <a:latin typeface="Arial" panose="020B0604020202020204" pitchFamily="34" charset="0"/>
                <a:cs typeface="Arial" panose="020B0604020202020204" pitchFamily="34" charset="0"/>
              </a:rPr>
              <a:t>El periodo de contrato es de 15 años.</a:t>
            </a:r>
          </a:p>
          <a:p>
            <a:pPr marL="342900" indent="-342900" algn="just">
              <a:buFont typeface="Arial" panose="020B0604020202020204" pitchFamily="34" charset="0"/>
              <a:buChar char="•"/>
            </a:pPr>
            <a:r>
              <a:rPr lang="es-MX" dirty="0">
                <a:latin typeface="Arial" panose="020B0604020202020204" pitchFamily="34" charset="0"/>
                <a:cs typeface="Arial" panose="020B0604020202020204" pitchFamily="34" charset="0"/>
              </a:rPr>
              <a:t>Es energía producida por Centrales Eléctricas Limpias</a:t>
            </a:r>
            <a:endParaRPr lang="es-ES" b="1" dirty="0">
              <a:latin typeface="Arial" panose="020B0604020202020204" pitchFamily="34" charset="0"/>
              <a:cs typeface="Arial" panose="020B0604020202020204" pitchFamily="34" charset="0"/>
            </a:endParaRPr>
          </a:p>
        </p:txBody>
      </p:sp>
      <p:sp>
        <p:nvSpPr>
          <p:cNvPr id="6" name="Rectángulo 5"/>
          <p:cNvSpPr/>
          <p:nvPr/>
        </p:nvSpPr>
        <p:spPr>
          <a:xfrm>
            <a:off x="657248" y="4103206"/>
            <a:ext cx="5642944" cy="2031325"/>
          </a:xfrm>
          <a:prstGeom prst="rect">
            <a:avLst/>
          </a:prstGeom>
        </p:spPr>
        <p:txBody>
          <a:bodyPr wrap="square">
            <a:spAutoFit/>
          </a:bodyPr>
          <a:lstStyle/>
          <a:p>
            <a:pPr algn="just"/>
            <a:r>
              <a:rPr lang="es-MX" b="1" dirty="0">
                <a:latin typeface="Arial" panose="020B0604020202020204" pitchFamily="34" charset="0"/>
                <a:cs typeface="Arial" panose="020B0604020202020204" pitchFamily="34" charset="0"/>
              </a:rPr>
              <a:t>Certificados de Energía Limpia. </a:t>
            </a:r>
          </a:p>
          <a:p>
            <a:pPr marL="285750" indent="-285750" algn="just">
              <a:buFont typeface="Arial" panose="020B0604020202020204" pitchFamily="34" charset="0"/>
              <a:buChar char="•"/>
            </a:pPr>
            <a:r>
              <a:rPr lang="es-MX" dirty="0">
                <a:latin typeface="Arial" panose="020B0604020202020204" pitchFamily="34" charset="0"/>
                <a:cs typeface="Arial" panose="020B0604020202020204" pitchFamily="34" charset="0"/>
              </a:rPr>
              <a:t>Títulos emitidos por la CRE que acreditan la producción de un monto determinado de energía eléctrica a partir de Energías Limpias. </a:t>
            </a:r>
          </a:p>
          <a:p>
            <a:pPr marL="285750" indent="-285750" algn="just">
              <a:buFont typeface="Arial" panose="020B0604020202020204" pitchFamily="34" charset="0"/>
              <a:buChar char="•"/>
            </a:pPr>
            <a:r>
              <a:rPr lang="es-MX" dirty="0">
                <a:latin typeface="Arial" panose="020B0604020202020204" pitchFamily="34" charset="0"/>
                <a:cs typeface="Arial" panose="020B0604020202020204" pitchFamily="34" charset="0"/>
              </a:rPr>
              <a:t>Compromiso de transferir al comprador la cantidad de </a:t>
            </a:r>
            <a:r>
              <a:rPr lang="es-MX" dirty="0" err="1">
                <a:latin typeface="Arial" panose="020B0604020202020204" pitchFamily="34" charset="0"/>
                <a:cs typeface="Arial" panose="020B0604020202020204" pitchFamily="34" charset="0"/>
              </a:rPr>
              <a:t>CELs</a:t>
            </a:r>
            <a:r>
              <a:rPr lang="es-MX" dirty="0">
                <a:latin typeface="Arial" panose="020B0604020202020204" pitchFamily="34" charset="0"/>
                <a:cs typeface="Arial" panose="020B0604020202020204" pitchFamily="34" charset="0"/>
              </a:rPr>
              <a:t> ofertados anualmente por un periodo de 20 años.</a:t>
            </a:r>
            <a:endParaRPr lang="es-ES" b="1" dirty="0">
              <a:latin typeface="Arial" panose="020B0604020202020204" pitchFamily="34" charset="0"/>
              <a:cs typeface="Arial" panose="020B0604020202020204" pitchFamily="34" charset="0"/>
            </a:endParaRPr>
          </a:p>
        </p:txBody>
      </p:sp>
      <p:pic>
        <p:nvPicPr>
          <p:cNvPr id="8" name="Imagen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092280" y="1471760"/>
            <a:ext cx="1237160" cy="1237160"/>
          </a:xfrm>
          <a:prstGeom prst="rect">
            <a:avLst/>
          </a:prstGeom>
        </p:spPr>
      </p:pic>
      <p:pic>
        <p:nvPicPr>
          <p:cNvPr id="9"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893068">
            <a:off x="6588901" y="3295898"/>
            <a:ext cx="1822543" cy="13532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333345">
            <a:off x="6506897" y="3865492"/>
            <a:ext cx="1822543" cy="13532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06897" y="4435339"/>
            <a:ext cx="1822543" cy="13532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61497104"/>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347864" y="4509120"/>
            <a:ext cx="2095500" cy="2095500"/>
          </a:xfrm>
          <a:prstGeom prst="rect">
            <a:avLst/>
          </a:prstGeom>
        </p:spPr>
      </p:pic>
      <p:sp>
        <p:nvSpPr>
          <p:cNvPr id="5" name="Rectángulo redondeado 4"/>
          <p:cNvSpPr/>
          <p:nvPr/>
        </p:nvSpPr>
        <p:spPr>
          <a:xfrm>
            <a:off x="3491880" y="6207447"/>
            <a:ext cx="2448272" cy="541189"/>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3" name="Title 2"/>
          <p:cNvSpPr>
            <a:spLocks noGrp="1"/>
          </p:cNvSpPr>
          <p:nvPr>
            <p:ph type="ctrTitle"/>
          </p:nvPr>
        </p:nvSpPr>
        <p:spPr>
          <a:xfrm>
            <a:off x="467544" y="2929905"/>
            <a:ext cx="8280920" cy="1470025"/>
          </a:xfrm>
        </p:spPr>
        <p:txBody>
          <a:bodyPr>
            <a:noAutofit/>
          </a:bodyPr>
          <a:lstStyle/>
          <a:p>
            <a:r>
              <a:rPr lang="es-MX" dirty="0"/>
              <a:t>Criterios para cambio de Estatus de Interconexión y documentos probatorios validos</a:t>
            </a:r>
          </a:p>
        </p:txBody>
      </p:sp>
    </p:spTree>
    <p:extLst>
      <p:ext uri="{BB962C8B-B14F-4D97-AF65-F5344CB8AC3E}">
        <p14:creationId xmlns:p14="http://schemas.microsoft.com/office/powerpoint/2010/main" val="373988440"/>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0" name="Grupo 159"/>
          <p:cNvGrpSpPr/>
          <p:nvPr/>
        </p:nvGrpSpPr>
        <p:grpSpPr>
          <a:xfrm>
            <a:off x="1791598" y="4207697"/>
            <a:ext cx="1732798" cy="1727778"/>
            <a:chOff x="1163033" y="4187302"/>
            <a:chExt cx="1568954" cy="1568954"/>
          </a:xfrm>
        </p:grpSpPr>
        <p:pic>
          <p:nvPicPr>
            <p:cNvPr id="158" name="Imagen 15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63033" y="4187302"/>
              <a:ext cx="1568954" cy="1568954"/>
            </a:xfrm>
            <a:prstGeom prst="rect">
              <a:avLst/>
            </a:prstGeom>
          </p:spPr>
        </p:pic>
        <p:sp>
          <p:nvSpPr>
            <p:cNvPr id="159" name="CuadroTexto 158"/>
            <p:cNvSpPr txBox="1"/>
            <p:nvPr/>
          </p:nvSpPr>
          <p:spPr>
            <a:xfrm>
              <a:off x="1899682" y="4786470"/>
              <a:ext cx="670280" cy="531020"/>
            </a:xfrm>
            <a:prstGeom prst="rect">
              <a:avLst/>
            </a:prstGeom>
            <a:noFill/>
            <a:ln>
              <a:noFill/>
            </a:ln>
            <a:effectLst>
              <a:outerShdw blurRad="50800" dist="38100" dir="5400000" algn="t" rotWithShape="0">
                <a:prstClr val="black">
                  <a:alpha val="40000"/>
                </a:prstClr>
              </a:outerShdw>
            </a:effectLst>
          </p:spPr>
          <p:txBody>
            <a:bodyPr wrap="square" rtlCol="0">
              <a:spAutoFit/>
            </a:bodyPr>
            <a:lstStyle/>
            <a:p>
              <a:pPr algn="ctr"/>
              <a:r>
                <a:rPr lang="es-MX" sz="800" b="1" dirty="0">
                  <a:effectLst>
                    <a:outerShdw blurRad="38100" dist="38100" dir="2700000" algn="tl">
                      <a:srgbClr val="000000">
                        <a:alpha val="43137"/>
                      </a:srgbClr>
                    </a:outerShdw>
                  </a:effectLst>
                </a:rPr>
                <a:t>Oficio de Aceptación de solicitud de contrato</a:t>
              </a:r>
            </a:p>
          </p:txBody>
        </p:sp>
      </p:grpSp>
      <p:sp>
        <p:nvSpPr>
          <p:cNvPr id="6" name="Rectángulo 5"/>
          <p:cNvSpPr/>
          <p:nvPr/>
        </p:nvSpPr>
        <p:spPr>
          <a:xfrm>
            <a:off x="481967" y="1423279"/>
            <a:ext cx="8224285" cy="954107"/>
          </a:xfrm>
          <a:prstGeom prst="rect">
            <a:avLst/>
          </a:prstGeom>
        </p:spPr>
        <p:txBody>
          <a:bodyPr wrap="square">
            <a:spAutoFit/>
          </a:bodyPr>
          <a:lstStyle/>
          <a:p>
            <a:pPr algn="just"/>
            <a:r>
              <a:rPr lang="es-MX" sz="1400" dirty="0">
                <a:latin typeface="+mj-lt"/>
                <a:ea typeface="MS Mincho" panose="02020609040205080304" pitchFamily="49" charset="-128"/>
              </a:rPr>
              <a:t>Si el Estatus de Interconexión se modificara durante el proceso de precalificación, en cuyo caso, el Licitante deberá indicar dicho Estatus en el </a:t>
            </a:r>
            <a:r>
              <a:rPr lang="es-MX" sz="1400" b="1" dirty="0">
                <a:latin typeface="+mj-lt"/>
                <a:ea typeface="MS Mincho" panose="02020609040205080304" pitchFamily="49" charset="-128"/>
              </a:rPr>
              <a:t>Anexo</a:t>
            </a:r>
            <a:r>
              <a:rPr lang="es-MX" sz="1400" dirty="0">
                <a:latin typeface="+mj-lt"/>
                <a:ea typeface="MS Mincho" panose="02020609040205080304" pitchFamily="49" charset="-128"/>
              </a:rPr>
              <a:t>, y adjuntar a éste el documento de respaldo que corresponda (con base en los documentos listados en el </a:t>
            </a:r>
            <a:r>
              <a:rPr lang="es-MX" sz="1400" b="1" dirty="0">
                <a:latin typeface="+mj-lt"/>
                <a:ea typeface="MS Mincho" panose="02020609040205080304" pitchFamily="49" charset="-128"/>
              </a:rPr>
              <a:t>Anexo </a:t>
            </a:r>
            <a:r>
              <a:rPr lang="es-MX" sz="1400" dirty="0">
                <a:latin typeface="+mj-lt"/>
                <a:ea typeface="MS Mincho" panose="02020609040205080304" pitchFamily="49" charset="-128"/>
              </a:rPr>
              <a:t>). De ser éste el caso, este </a:t>
            </a:r>
            <a:r>
              <a:rPr lang="es-MX" sz="1400" b="1" dirty="0">
                <a:latin typeface="+mj-lt"/>
                <a:ea typeface="MS Mincho" panose="02020609040205080304" pitchFamily="49" charset="-128"/>
              </a:rPr>
              <a:t>Anexo </a:t>
            </a:r>
            <a:r>
              <a:rPr lang="es-MX" sz="1400" dirty="0">
                <a:latin typeface="+mj-lt"/>
                <a:ea typeface="MS Mincho" panose="02020609040205080304" pitchFamily="49" charset="-128"/>
              </a:rPr>
              <a:t> deberá presentarse junto con la oferta económica.</a:t>
            </a:r>
            <a:endParaRPr lang="es-MX" sz="1400" dirty="0">
              <a:latin typeface="+mj-lt"/>
            </a:endParaRPr>
          </a:p>
        </p:txBody>
      </p:sp>
      <p:grpSp>
        <p:nvGrpSpPr>
          <p:cNvPr id="85" name="Grupo 84"/>
          <p:cNvGrpSpPr/>
          <p:nvPr/>
        </p:nvGrpSpPr>
        <p:grpSpPr>
          <a:xfrm>
            <a:off x="4565011" y="2931738"/>
            <a:ext cx="3669401" cy="332884"/>
            <a:chOff x="0" y="15700"/>
            <a:chExt cx="2878435" cy="891294"/>
          </a:xfrm>
        </p:grpSpPr>
        <p:sp>
          <p:nvSpPr>
            <p:cNvPr id="86" name="Rectángulo 85"/>
            <p:cNvSpPr/>
            <p:nvPr/>
          </p:nvSpPr>
          <p:spPr>
            <a:xfrm>
              <a:off x="0" y="33307"/>
              <a:ext cx="2878435" cy="873687"/>
            </a:xfrm>
            <a:prstGeom prst="rect">
              <a:avLst/>
            </a:pr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87" name="Rectángulo 86"/>
            <p:cNvSpPr/>
            <p:nvPr/>
          </p:nvSpPr>
          <p:spPr>
            <a:xfrm>
              <a:off x="0" y="15700"/>
              <a:ext cx="2878435" cy="873687"/>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64008" tIns="36576" rIns="64008" bIns="36576" numCol="1" spcCol="1270" anchor="ctr" anchorCtr="0">
              <a:noAutofit/>
            </a:bodyPr>
            <a:lstStyle/>
            <a:p>
              <a:pPr algn="ctr" defTabSz="400050">
                <a:lnSpc>
                  <a:spcPct val="90000"/>
                </a:lnSpc>
                <a:spcBef>
                  <a:spcPct val="0"/>
                </a:spcBef>
                <a:spcAft>
                  <a:spcPct val="35000"/>
                </a:spcAft>
              </a:pPr>
              <a:r>
                <a:rPr lang="es-MX" sz="1200" dirty="0">
                  <a:solidFill>
                    <a:prstClr val="white"/>
                  </a:solidFill>
                </a:rPr>
                <a:t>Proyectos regulados por la LSPEE</a:t>
              </a:r>
            </a:p>
          </p:txBody>
        </p:sp>
      </p:grpSp>
      <p:grpSp>
        <p:nvGrpSpPr>
          <p:cNvPr id="103" name="Grupo 102"/>
          <p:cNvGrpSpPr/>
          <p:nvPr/>
        </p:nvGrpSpPr>
        <p:grpSpPr>
          <a:xfrm>
            <a:off x="4565010" y="3985439"/>
            <a:ext cx="1624519" cy="1031171"/>
            <a:chOff x="3426" y="840721"/>
            <a:chExt cx="2359447" cy="650376"/>
          </a:xfrm>
        </p:grpSpPr>
        <p:sp>
          <p:nvSpPr>
            <p:cNvPr id="104" name="Rectángulo 103"/>
            <p:cNvSpPr/>
            <p:nvPr/>
          </p:nvSpPr>
          <p:spPr>
            <a:xfrm>
              <a:off x="3426" y="840721"/>
              <a:ext cx="2359447" cy="650376"/>
            </a:xfrm>
            <a:prstGeom prst="rect">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sp>
          <p:nvSpPr>
            <p:cNvPr id="105" name="Rectángulo 104"/>
            <p:cNvSpPr/>
            <p:nvPr/>
          </p:nvSpPr>
          <p:spPr>
            <a:xfrm>
              <a:off x="3426" y="840721"/>
              <a:ext cx="2359447" cy="650376"/>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40005" tIns="40005" rIns="53340" bIns="60008" numCol="1" spcCol="1270" anchor="t" anchorCtr="0">
              <a:noAutofit/>
            </a:bodyPr>
            <a:lstStyle/>
            <a:p>
              <a:pPr marL="42863" lvl="1" indent="-42863" defTabSz="333375">
                <a:lnSpc>
                  <a:spcPct val="90000"/>
                </a:lnSpc>
                <a:spcBef>
                  <a:spcPct val="0"/>
                </a:spcBef>
                <a:spcAft>
                  <a:spcPct val="15000"/>
                </a:spcAft>
                <a:buChar char="••"/>
              </a:pPr>
              <a:r>
                <a:rPr lang="es-MX" sz="975" b="1" dirty="0"/>
                <a:t>Oficio de aceptación de la solicitud de Contrato de Interconexión</a:t>
              </a:r>
              <a:r>
                <a:rPr lang="es-MX" sz="975" dirty="0"/>
                <a:t>.</a:t>
              </a:r>
            </a:p>
            <a:p>
              <a:pPr marL="42863" lvl="1" indent="-42863" defTabSz="333375">
                <a:lnSpc>
                  <a:spcPct val="90000"/>
                </a:lnSpc>
                <a:spcBef>
                  <a:spcPct val="0"/>
                </a:spcBef>
                <a:spcAft>
                  <a:spcPct val="15000"/>
                </a:spcAft>
                <a:buChar char="••"/>
              </a:pPr>
              <a:r>
                <a:rPr lang="es-MX" sz="975" b="1" dirty="0"/>
                <a:t>Estudio Indicativo, Estudio de Impacto y Estudio de Instalaciones.</a:t>
              </a:r>
            </a:p>
          </p:txBody>
        </p:sp>
      </p:grpSp>
      <p:grpSp>
        <p:nvGrpSpPr>
          <p:cNvPr id="106" name="Grupo 105"/>
          <p:cNvGrpSpPr/>
          <p:nvPr/>
        </p:nvGrpSpPr>
        <p:grpSpPr>
          <a:xfrm>
            <a:off x="4565010" y="3300350"/>
            <a:ext cx="1624519" cy="685089"/>
            <a:chOff x="42107" y="366292"/>
            <a:chExt cx="2257158" cy="669763"/>
          </a:xfrm>
        </p:grpSpPr>
        <p:sp>
          <p:nvSpPr>
            <p:cNvPr id="107" name="Rectángulo 106"/>
            <p:cNvSpPr/>
            <p:nvPr/>
          </p:nvSpPr>
          <p:spPr>
            <a:xfrm>
              <a:off x="42107" y="366292"/>
              <a:ext cx="2257158" cy="669763"/>
            </a:xfrm>
            <a:prstGeom prst="rect">
              <a:avLst/>
            </a:pr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08" name="Rectángulo 107"/>
            <p:cNvSpPr/>
            <p:nvPr/>
          </p:nvSpPr>
          <p:spPr>
            <a:xfrm>
              <a:off x="42107" y="366292"/>
              <a:ext cx="2257158" cy="66976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64008" tIns="36576" rIns="64008" bIns="36576" numCol="1" spcCol="1270" anchor="ctr" anchorCtr="0">
              <a:noAutofit/>
            </a:bodyPr>
            <a:lstStyle/>
            <a:p>
              <a:pPr algn="ctr" defTabSz="400050">
                <a:lnSpc>
                  <a:spcPct val="90000"/>
                </a:lnSpc>
                <a:spcBef>
                  <a:spcPct val="0"/>
                </a:spcBef>
                <a:spcAft>
                  <a:spcPct val="35000"/>
                </a:spcAft>
              </a:pPr>
              <a:r>
                <a:rPr lang="es-MX" sz="1050" dirty="0"/>
                <a:t>Con derecho a celebrar un Contrato de Interconexión Legado (CIL)</a:t>
              </a:r>
            </a:p>
          </p:txBody>
        </p:sp>
      </p:grpSp>
      <p:grpSp>
        <p:nvGrpSpPr>
          <p:cNvPr id="109" name="Grupo 108"/>
          <p:cNvGrpSpPr/>
          <p:nvPr/>
        </p:nvGrpSpPr>
        <p:grpSpPr>
          <a:xfrm>
            <a:off x="6275665" y="4011728"/>
            <a:ext cx="1958747" cy="1001225"/>
            <a:chOff x="2552312" y="677429"/>
            <a:chExt cx="1541853" cy="659852"/>
          </a:xfrm>
        </p:grpSpPr>
        <p:sp>
          <p:nvSpPr>
            <p:cNvPr id="110" name="Rectángulo 109"/>
            <p:cNvSpPr/>
            <p:nvPr/>
          </p:nvSpPr>
          <p:spPr>
            <a:xfrm>
              <a:off x="2552312" y="677429"/>
              <a:ext cx="1541853" cy="659852"/>
            </a:xfrm>
            <a:prstGeom prst="rect">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sp>
          <p:nvSpPr>
            <p:cNvPr id="111" name="Rectángulo 110"/>
            <p:cNvSpPr/>
            <p:nvPr/>
          </p:nvSpPr>
          <p:spPr>
            <a:xfrm>
              <a:off x="2552312" y="677429"/>
              <a:ext cx="1541853" cy="659852"/>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20003" tIns="20003" rIns="26670" bIns="30004" numCol="1" spcCol="1270" anchor="t" anchorCtr="0">
              <a:noAutofit/>
            </a:bodyPr>
            <a:lstStyle/>
            <a:p>
              <a:pPr marL="42863" lvl="1" indent="-42863" defTabSz="166688">
                <a:lnSpc>
                  <a:spcPct val="90000"/>
                </a:lnSpc>
                <a:spcBef>
                  <a:spcPct val="0"/>
                </a:spcBef>
                <a:spcAft>
                  <a:spcPct val="15000"/>
                </a:spcAft>
                <a:buChar char="••"/>
              </a:pPr>
              <a:r>
                <a:rPr lang="es-MX" sz="975" b="1" dirty="0"/>
                <a:t>Acuse de recibido de solicitud de contrato compromiso de compraventa de energía eléctrica para pequeño productor.</a:t>
              </a:r>
            </a:p>
            <a:p>
              <a:pPr marL="42863" lvl="1" indent="-42863" defTabSz="166688">
                <a:lnSpc>
                  <a:spcPct val="90000"/>
                </a:lnSpc>
                <a:spcBef>
                  <a:spcPct val="0"/>
                </a:spcBef>
                <a:spcAft>
                  <a:spcPct val="15000"/>
                </a:spcAft>
                <a:buChar char="••"/>
              </a:pPr>
              <a:r>
                <a:rPr lang="es-MX" sz="975" b="1" dirty="0"/>
                <a:t>Estudio Indicativo, Estudio de Impacto y Estudio de Instalaciones</a:t>
              </a:r>
            </a:p>
          </p:txBody>
        </p:sp>
      </p:grpSp>
      <p:grpSp>
        <p:nvGrpSpPr>
          <p:cNvPr id="112" name="Grupo 111"/>
          <p:cNvGrpSpPr/>
          <p:nvPr/>
        </p:nvGrpSpPr>
        <p:grpSpPr>
          <a:xfrm>
            <a:off x="6282458" y="3300350"/>
            <a:ext cx="1987756" cy="777135"/>
            <a:chOff x="2552312" y="504556"/>
            <a:chExt cx="1570133" cy="157609"/>
          </a:xfrm>
        </p:grpSpPr>
        <p:sp>
          <p:nvSpPr>
            <p:cNvPr id="113" name="Rectángulo 112"/>
            <p:cNvSpPr/>
            <p:nvPr/>
          </p:nvSpPr>
          <p:spPr>
            <a:xfrm>
              <a:off x="2552312" y="504556"/>
              <a:ext cx="1541853" cy="139723"/>
            </a:xfrm>
            <a:prstGeom prst="rect">
              <a:avLst/>
            </a:pr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14" name="Rectángulo 113"/>
            <p:cNvSpPr/>
            <p:nvPr/>
          </p:nvSpPr>
          <p:spPr>
            <a:xfrm>
              <a:off x="2552312" y="519048"/>
              <a:ext cx="1570133" cy="143117"/>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58674" tIns="33528" rIns="58674" bIns="33528" numCol="1" spcCol="1270" anchor="ctr" anchorCtr="0">
              <a:noAutofit/>
            </a:bodyPr>
            <a:lstStyle/>
            <a:p>
              <a:pPr algn="ctr" defTabSz="366713">
                <a:lnSpc>
                  <a:spcPct val="90000"/>
                </a:lnSpc>
                <a:spcBef>
                  <a:spcPct val="0"/>
                </a:spcBef>
                <a:spcAft>
                  <a:spcPct val="35000"/>
                </a:spcAft>
              </a:pPr>
              <a:r>
                <a:rPr lang="es-MX" sz="1050" dirty="0"/>
                <a:t>Con solicitud de contrato de compromiso de compraventa de energía eléctrica para pequeño productor</a:t>
              </a:r>
            </a:p>
            <a:p>
              <a:pPr algn="ctr" defTabSz="366713">
                <a:lnSpc>
                  <a:spcPct val="90000"/>
                </a:lnSpc>
                <a:spcBef>
                  <a:spcPct val="0"/>
                </a:spcBef>
                <a:spcAft>
                  <a:spcPct val="35000"/>
                </a:spcAft>
              </a:pPr>
              <a:endParaRPr lang="es-MX" sz="1050" dirty="0"/>
            </a:p>
          </p:txBody>
        </p:sp>
      </p:grpSp>
      <p:sp>
        <p:nvSpPr>
          <p:cNvPr id="127" name="CuadroTexto 126"/>
          <p:cNvSpPr txBox="1"/>
          <p:nvPr/>
        </p:nvSpPr>
        <p:spPr>
          <a:xfrm>
            <a:off x="628587" y="2592637"/>
            <a:ext cx="3006208" cy="307777"/>
          </a:xfrm>
          <a:prstGeom prst="rect">
            <a:avLst/>
          </a:prstGeom>
          <a:noFill/>
        </p:spPr>
        <p:txBody>
          <a:bodyPr wrap="none" rtlCol="0">
            <a:spAutoFit/>
          </a:bodyPr>
          <a:lstStyle/>
          <a:p>
            <a:pPr marL="214313" indent="-214313">
              <a:buFont typeface="Arial" panose="020B0604020202020204" pitchFamily="34" charset="0"/>
              <a:buChar char="•"/>
            </a:pPr>
            <a:r>
              <a:rPr lang="es-MX" sz="1400" dirty="0">
                <a:latin typeface="+mj-lt"/>
                <a:ea typeface="MS Mincho" panose="02020609040205080304" pitchFamily="49" charset="-128"/>
              </a:rPr>
              <a:t>Documentos listados en el </a:t>
            </a:r>
            <a:r>
              <a:rPr lang="es-MX" sz="1400" b="1" dirty="0">
                <a:latin typeface="+mj-lt"/>
                <a:ea typeface="MS Mincho" panose="02020609040205080304" pitchFamily="49" charset="-128"/>
              </a:rPr>
              <a:t>Anexo :</a:t>
            </a:r>
          </a:p>
        </p:txBody>
      </p:sp>
      <p:grpSp>
        <p:nvGrpSpPr>
          <p:cNvPr id="148" name="Grupo 147"/>
          <p:cNvGrpSpPr/>
          <p:nvPr/>
        </p:nvGrpSpPr>
        <p:grpSpPr>
          <a:xfrm>
            <a:off x="430925" y="4208230"/>
            <a:ext cx="1888347" cy="764381"/>
            <a:chOff x="3449178" y="4396452"/>
            <a:chExt cx="2517796" cy="1019175"/>
          </a:xfrm>
        </p:grpSpPr>
        <p:grpSp>
          <p:nvGrpSpPr>
            <p:cNvPr id="145" name="Grupo 144"/>
            <p:cNvGrpSpPr/>
            <p:nvPr/>
          </p:nvGrpSpPr>
          <p:grpSpPr>
            <a:xfrm>
              <a:off x="3449178" y="4396452"/>
              <a:ext cx="815727" cy="1019175"/>
              <a:chOff x="3555739" y="4116351"/>
              <a:chExt cx="815727" cy="1019175"/>
            </a:xfrm>
          </p:grpSpPr>
          <p:grpSp>
            <p:nvGrpSpPr>
              <p:cNvPr id="135" name="Grupo 134"/>
              <p:cNvGrpSpPr/>
              <p:nvPr/>
            </p:nvGrpSpPr>
            <p:grpSpPr>
              <a:xfrm>
                <a:off x="3555739" y="4116351"/>
                <a:ext cx="815727" cy="1019175"/>
                <a:chOff x="4571529" y="4116351"/>
                <a:chExt cx="815727" cy="1019175"/>
              </a:xfrm>
            </p:grpSpPr>
            <p:pic>
              <p:nvPicPr>
                <p:cNvPr id="133" name="Imagen 132"/>
                <p:cNvPicPr>
                  <a:picLocks noChangeAspect="1"/>
                </p:cNvPicPr>
                <p:nvPr/>
              </p:nvPicPr>
              <p:blipFill>
                <a:blip r:embed="rId4"/>
                <a:stretch>
                  <a:fillRect/>
                </a:stretch>
              </p:blipFill>
              <p:spPr>
                <a:xfrm>
                  <a:off x="4653830" y="4116351"/>
                  <a:ext cx="733425" cy="1019175"/>
                </a:xfrm>
                <a:prstGeom prst="rect">
                  <a:avLst/>
                </a:prstGeom>
              </p:spPr>
            </p:pic>
            <p:sp>
              <p:nvSpPr>
                <p:cNvPr id="134" name="CuadroTexto 133"/>
                <p:cNvSpPr txBox="1"/>
                <p:nvPr/>
              </p:nvSpPr>
              <p:spPr>
                <a:xfrm>
                  <a:off x="4571529" y="4311640"/>
                  <a:ext cx="815727" cy="430887"/>
                </a:xfrm>
                <a:prstGeom prst="rect">
                  <a:avLst/>
                </a:prstGeom>
                <a:noFill/>
                <a:ln>
                  <a:noFill/>
                </a:ln>
                <a:effectLst>
                  <a:outerShdw blurRad="50800" dist="38100" dir="5400000" algn="t" rotWithShape="0">
                    <a:prstClr val="black">
                      <a:alpha val="40000"/>
                    </a:prstClr>
                  </a:outerShdw>
                </a:effectLst>
              </p:spPr>
              <p:txBody>
                <a:bodyPr wrap="square" rtlCol="0">
                  <a:spAutoFit/>
                </a:bodyPr>
                <a:lstStyle/>
                <a:p>
                  <a:pPr algn="ctr"/>
                  <a:r>
                    <a:rPr lang="es-MX" sz="750" b="1" dirty="0">
                      <a:effectLst>
                        <a:outerShdw blurRad="38100" dist="38100" dir="2700000" algn="tl">
                          <a:srgbClr val="000000">
                            <a:alpha val="43137"/>
                          </a:srgbClr>
                        </a:outerShdw>
                      </a:effectLst>
                    </a:rPr>
                    <a:t>Estudio Indicativo</a:t>
                  </a:r>
                </a:p>
              </p:txBody>
            </p:sp>
          </p:grpSp>
          <p:sp>
            <p:nvSpPr>
              <p:cNvPr id="142" name="CuadroTexto 141"/>
              <p:cNvSpPr txBox="1"/>
              <p:nvPr/>
            </p:nvSpPr>
            <p:spPr>
              <a:xfrm>
                <a:off x="3794571" y="4711751"/>
                <a:ext cx="427896" cy="400109"/>
              </a:xfrm>
              <a:prstGeom prst="rect">
                <a:avLst/>
              </a:prstGeom>
              <a:noFill/>
              <a:ln>
                <a:noFill/>
              </a:ln>
            </p:spPr>
            <p:txBody>
              <a:bodyPr wrap="none" rtlCol="0">
                <a:spAutoFit/>
              </a:bodyPr>
              <a:lstStyle/>
              <a:p>
                <a:r>
                  <a:rPr lang="es-MX" sz="1350" b="1" dirty="0">
                    <a:ln w="22225">
                      <a:solidFill>
                        <a:schemeClr val="accent2"/>
                      </a:solidFill>
                      <a:prstDash val="solid"/>
                    </a:ln>
                    <a:solidFill>
                      <a:schemeClr val="accent2">
                        <a:lumMod val="40000"/>
                        <a:lumOff val="60000"/>
                      </a:schemeClr>
                    </a:solidFill>
                    <a:sym typeface="Wingdings" panose="05000000000000000000" pitchFamily="2" charset="2"/>
                  </a:rPr>
                  <a:t></a:t>
                </a:r>
                <a:endParaRPr lang="es-MX" sz="1350" b="1" dirty="0">
                  <a:ln w="22225">
                    <a:solidFill>
                      <a:schemeClr val="accent2"/>
                    </a:solidFill>
                    <a:prstDash val="solid"/>
                  </a:ln>
                  <a:solidFill>
                    <a:schemeClr val="accent2">
                      <a:lumMod val="40000"/>
                      <a:lumOff val="60000"/>
                    </a:schemeClr>
                  </a:solidFill>
                </a:endParaRPr>
              </a:p>
            </p:txBody>
          </p:sp>
        </p:grpSp>
        <p:grpSp>
          <p:nvGrpSpPr>
            <p:cNvPr id="146" name="Grupo 145"/>
            <p:cNvGrpSpPr/>
            <p:nvPr/>
          </p:nvGrpSpPr>
          <p:grpSpPr>
            <a:xfrm>
              <a:off x="4300653" y="4396452"/>
              <a:ext cx="747670" cy="1019175"/>
              <a:chOff x="4407214" y="4116351"/>
              <a:chExt cx="747670" cy="1019175"/>
            </a:xfrm>
          </p:grpSpPr>
          <p:grpSp>
            <p:nvGrpSpPr>
              <p:cNvPr id="136" name="Grupo 135"/>
              <p:cNvGrpSpPr/>
              <p:nvPr/>
            </p:nvGrpSpPr>
            <p:grpSpPr>
              <a:xfrm>
                <a:off x="4407214" y="4116351"/>
                <a:ext cx="747670" cy="1019175"/>
                <a:chOff x="4639585" y="4116351"/>
                <a:chExt cx="747670" cy="1019175"/>
              </a:xfrm>
            </p:grpSpPr>
            <p:pic>
              <p:nvPicPr>
                <p:cNvPr id="137" name="Imagen 136"/>
                <p:cNvPicPr>
                  <a:picLocks noChangeAspect="1"/>
                </p:cNvPicPr>
                <p:nvPr/>
              </p:nvPicPr>
              <p:blipFill>
                <a:blip r:embed="rId4"/>
                <a:stretch>
                  <a:fillRect/>
                </a:stretch>
              </p:blipFill>
              <p:spPr>
                <a:xfrm>
                  <a:off x="4653830" y="4116351"/>
                  <a:ext cx="733425" cy="1019175"/>
                </a:xfrm>
                <a:prstGeom prst="rect">
                  <a:avLst/>
                </a:prstGeom>
              </p:spPr>
            </p:pic>
            <p:sp>
              <p:nvSpPr>
                <p:cNvPr id="138" name="CuadroTexto 137"/>
                <p:cNvSpPr txBox="1"/>
                <p:nvPr/>
              </p:nvSpPr>
              <p:spPr>
                <a:xfrm>
                  <a:off x="4639585" y="4311640"/>
                  <a:ext cx="747670" cy="430887"/>
                </a:xfrm>
                <a:prstGeom prst="rect">
                  <a:avLst/>
                </a:prstGeom>
                <a:noFill/>
                <a:ln>
                  <a:noFill/>
                </a:ln>
                <a:effectLst>
                  <a:outerShdw blurRad="50800" dist="38100" dir="5400000" algn="t" rotWithShape="0">
                    <a:prstClr val="black">
                      <a:alpha val="40000"/>
                    </a:prstClr>
                  </a:outerShdw>
                </a:effectLst>
              </p:spPr>
              <p:txBody>
                <a:bodyPr wrap="square" rtlCol="0">
                  <a:spAutoFit/>
                </a:bodyPr>
                <a:lstStyle/>
                <a:p>
                  <a:pPr algn="ctr"/>
                  <a:r>
                    <a:rPr lang="es-MX" sz="750" b="1" dirty="0">
                      <a:effectLst>
                        <a:outerShdw blurRad="38100" dist="38100" dir="2700000" algn="tl">
                          <a:srgbClr val="000000">
                            <a:alpha val="43137"/>
                          </a:srgbClr>
                        </a:outerShdw>
                      </a:effectLst>
                    </a:rPr>
                    <a:t>Estudio Impacto</a:t>
                  </a:r>
                </a:p>
              </p:txBody>
            </p:sp>
          </p:grpSp>
          <p:sp>
            <p:nvSpPr>
              <p:cNvPr id="143" name="CuadroTexto 142"/>
              <p:cNvSpPr txBox="1"/>
              <p:nvPr/>
            </p:nvSpPr>
            <p:spPr>
              <a:xfrm>
                <a:off x="4581095" y="4711751"/>
                <a:ext cx="427896" cy="400109"/>
              </a:xfrm>
              <a:prstGeom prst="rect">
                <a:avLst/>
              </a:prstGeom>
              <a:noFill/>
              <a:ln>
                <a:noFill/>
              </a:ln>
            </p:spPr>
            <p:txBody>
              <a:bodyPr wrap="none" rtlCol="0">
                <a:spAutoFit/>
              </a:bodyPr>
              <a:lstStyle/>
              <a:p>
                <a:r>
                  <a:rPr lang="es-MX" sz="1350" b="1" dirty="0">
                    <a:ln w="22225">
                      <a:solidFill>
                        <a:schemeClr val="accent2"/>
                      </a:solidFill>
                      <a:prstDash val="solid"/>
                    </a:ln>
                    <a:solidFill>
                      <a:schemeClr val="accent2">
                        <a:lumMod val="40000"/>
                        <a:lumOff val="60000"/>
                      </a:schemeClr>
                    </a:solidFill>
                    <a:sym typeface="Wingdings" panose="05000000000000000000" pitchFamily="2" charset="2"/>
                  </a:rPr>
                  <a:t></a:t>
                </a:r>
                <a:endParaRPr lang="es-MX" sz="1350" b="1" dirty="0">
                  <a:ln w="22225">
                    <a:solidFill>
                      <a:schemeClr val="accent2"/>
                    </a:solidFill>
                    <a:prstDash val="solid"/>
                  </a:ln>
                  <a:solidFill>
                    <a:schemeClr val="accent2">
                      <a:lumMod val="40000"/>
                      <a:lumOff val="60000"/>
                    </a:schemeClr>
                  </a:solidFill>
                </a:endParaRPr>
              </a:p>
            </p:txBody>
          </p:sp>
        </p:grpSp>
        <p:grpSp>
          <p:nvGrpSpPr>
            <p:cNvPr id="147" name="Grupo 146"/>
            <p:cNvGrpSpPr/>
            <p:nvPr/>
          </p:nvGrpSpPr>
          <p:grpSpPr>
            <a:xfrm>
              <a:off x="5008762" y="4396452"/>
              <a:ext cx="958212" cy="1019175"/>
              <a:chOff x="5115323" y="4116351"/>
              <a:chExt cx="958212" cy="1019175"/>
            </a:xfrm>
          </p:grpSpPr>
          <p:grpSp>
            <p:nvGrpSpPr>
              <p:cNvPr id="139" name="Grupo 138"/>
              <p:cNvGrpSpPr/>
              <p:nvPr/>
            </p:nvGrpSpPr>
            <p:grpSpPr>
              <a:xfrm>
                <a:off x="5115323" y="4116351"/>
                <a:ext cx="958212" cy="1019175"/>
                <a:chOff x="4535604" y="4116351"/>
                <a:chExt cx="958212" cy="1019175"/>
              </a:xfrm>
            </p:grpSpPr>
            <p:pic>
              <p:nvPicPr>
                <p:cNvPr id="140" name="Imagen 139"/>
                <p:cNvPicPr>
                  <a:picLocks noChangeAspect="1"/>
                </p:cNvPicPr>
                <p:nvPr/>
              </p:nvPicPr>
              <p:blipFill>
                <a:blip r:embed="rId4"/>
                <a:stretch>
                  <a:fillRect/>
                </a:stretch>
              </p:blipFill>
              <p:spPr>
                <a:xfrm>
                  <a:off x="4653830" y="4116351"/>
                  <a:ext cx="733425" cy="1019175"/>
                </a:xfrm>
                <a:prstGeom prst="rect">
                  <a:avLst/>
                </a:prstGeom>
              </p:spPr>
            </p:pic>
            <p:sp>
              <p:nvSpPr>
                <p:cNvPr id="141" name="CuadroTexto 140"/>
                <p:cNvSpPr txBox="1"/>
                <p:nvPr/>
              </p:nvSpPr>
              <p:spPr>
                <a:xfrm>
                  <a:off x="4535604" y="4311640"/>
                  <a:ext cx="958212" cy="430887"/>
                </a:xfrm>
                <a:prstGeom prst="rect">
                  <a:avLst/>
                </a:prstGeom>
                <a:noFill/>
                <a:ln>
                  <a:noFill/>
                </a:ln>
                <a:effectLst>
                  <a:outerShdw blurRad="50800" dist="38100" dir="5400000" algn="t" rotWithShape="0">
                    <a:prstClr val="black">
                      <a:alpha val="40000"/>
                    </a:prstClr>
                  </a:outerShdw>
                </a:effectLst>
              </p:spPr>
              <p:txBody>
                <a:bodyPr wrap="square" rtlCol="0">
                  <a:spAutoFit/>
                </a:bodyPr>
                <a:lstStyle/>
                <a:p>
                  <a:pPr algn="ctr"/>
                  <a:r>
                    <a:rPr lang="es-MX" sz="750" b="1" dirty="0">
                      <a:effectLst>
                        <a:outerShdw blurRad="38100" dist="38100" dir="2700000" algn="tl">
                          <a:srgbClr val="000000">
                            <a:alpha val="43137"/>
                          </a:srgbClr>
                        </a:outerShdw>
                      </a:effectLst>
                    </a:rPr>
                    <a:t>Estudio Instalaciones</a:t>
                  </a:r>
                </a:p>
              </p:txBody>
            </p:sp>
          </p:grpSp>
          <p:sp>
            <p:nvSpPr>
              <p:cNvPr id="144" name="CuadroTexto 143"/>
              <p:cNvSpPr txBox="1"/>
              <p:nvPr/>
            </p:nvSpPr>
            <p:spPr>
              <a:xfrm>
                <a:off x="5422410" y="4711751"/>
                <a:ext cx="427896" cy="400109"/>
              </a:xfrm>
              <a:prstGeom prst="rect">
                <a:avLst/>
              </a:prstGeom>
              <a:noFill/>
              <a:ln>
                <a:noFill/>
              </a:ln>
            </p:spPr>
            <p:txBody>
              <a:bodyPr wrap="none" rtlCol="0">
                <a:spAutoFit/>
              </a:bodyPr>
              <a:lstStyle/>
              <a:p>
                <a:r>
                  <a:rPr lang="es-MX" sz="1350" b="1" dirty="0">
                    <a:ln w="22225">
                      <a:solidFill>
                        <a:schemeClr val="accent2"/>
                      </a:solidFill>
                      <a:prstDash val="solid"/>
                    </a:ln>
                    <a:solidFill>
                      <a:schemeClr val="accent2">
                        <a:lumMod val="40000"/>
                        <a:lumOff val="60000"/>
                      </a:schemeClr>
                    </a:solidFill>
                    <a:sym typeface="Wingdings" panose="05000000000000000000" pitchFamily="2" charset="2"/>
                  </a:rPr>
                  <a:t></a:t>
                </a:r>
                <a:endParaRPr lang="es-MX" sz="1350" b="1" dirty="0">
                  <a:ln w="22225">
                    <a:solidFill>
                      <a:schemeClr val="accent2"/>
                    </a:solidFill>
                    <a:prstDash val="solid"/>
                  </a:ln>
                  <a:solidFill>
                    <a:schemeClr val="accent2">
                      <a:lumMod val="40000"/>
                      <a:lumOff val="60000"/>
                    </a:schemeClr>
                  </a:solidFill>
                </a:endParaRPr>
              </a:p>
            </p:txBody>
          </p:sp>
        </p:grpSp>
      </p:grpSp>
      <p:sp>
        <p:nvSpPr>
          <p:cNvPr id="162" name="Rectángulo redondeado 161"/>
          <p:cNvSpPr/>
          <p:nvPr/>
        </p:nvSpPr>
        <p:spPr>
          <a:xfrm>
            <a:off x="1200579" y="3153355"/>
            <a:ext cx="1765508" cy="410468"/>
          </a:xfrm>
          <a:prstGeom prst="roundRect">
            <a:avLst/>
          </a:prstGeom>
        </p:spPr>
        <p:style>
          <a:lnRef idx="1">
            <a:schemeClr val="dk1"/>
          </a:lnRef>
          <a:fillRef idx="2">
            <a:schemeClr val="dk1"/>
          </a:fillRef>
          <a:effectRef idx="1">
            <a:schemeClr val="dk1"/>
          </a:effectRef>
          <a:fontRef idx="minor">
            <a:schemeClr val="dk1"/>
          </a:fontRef>
        </p:style>
        <p:txBody>
          <a:bodyPr rtlCol="0" anchor="ctr"/>
          <a:lstStyle/>
          <a:p>
            <a:pPr algn="ctr"/>
            <a:r>
              <a:rPr lang="es-MX" sz="1200" dirty="0">
                <a:solidFill>
                  <a:schemeClr val="tx1"/>
                </a:solidFill>
              </a:rPr>
              <a:t>Proyecto regulados por la LSPEE</a:t>
            </a:r>
            <a:endParaRPr lang="es-MX" sz="1200" dirty="0"/>
          </a:p>
        </p:txBody>
      </p:sp>
      <p:grpSp>
        <p:nvGrpSpPr>
          <p:cNvPr id="186" name="Grupo 185"/>
          <p:cNvGrpSpPr/>
          <p:nvPr/>
        </p:nvGrpSpPr>
        <p:grpSpPr>
          <a:xfrm>
            <a:off x="1355251" y="3563824"/>
            <a:ext cx="1302746" cy="644421"/>
            <a:chOff x="1806999" y="3608747"/>
            <a:chExt cx="1736995" cy="859223"/>
          </a:xfrm>
        </p:grpSpPr>
        <p:cxnSp>
          <p:nvCxnSpPr>
            <p:cNvPr id="164" name="Conector angular 163"/>
            <p:cNvCxnSpPr>
              <a:stCxn id="162" idx="2"/>
              <a:endCxn id="158" idx="0"/>
            </p:cNvCxnSpPr>
            <p:nvPr/>
          </p:nvCxnSpPr>
          <p:spPr>
            <a:xfrm rot="16200000" flipH="1">
              <a:off x="2731638" y="3654883"/>
              <a:ext cx="858494" cy="766219"/>
            </a:xfrm>
            <a:prstGeom prst="bentConnector3">
              <a:avLst/>
            </a:prstGeom>
            <a:ln>
              <a:tailEnd type="triangle"/>
            </a:ln>
          </p:spPr>
          <p:style>
            <a:lnRef idx="1">
              <a:schemeClr val="dk1"/>
            </a:lnRef>
            <a:fillRef idx="0">
              <a:schemeClr val="dk1"/>
            </a:fillRef>
            <a:effectRef idx="0">
              <a:schemeClr val="dk1"/>
            </a:effectRef>
            <a:fontRef idx="minor">
              <a:schemeClr val="tx1"/>
            </a:fontRef>
          </p:style>
        </p:cxnSp>
        <p:cxnSp>
          <p:nvCxnSpPr>
            <p:cNvPr id="166" name="Conector angular 165"/>
            <p:cNvCxnSpPr>
              <a:stCxn id="162" idx="2"/>
              <a:endCxn id="137" idx="0"/>
            </p:cNvCxnSpPr>
            <p:nvPr/>
          </p:nvCxnSpPr>
          <p:spPr>
            <a:xfrm rot="5400000">
              <a:off x="1862783" y="3552977"/>
              <a:ext cx="859209" cy="970777"/>
            </a:xfrm>
            <a:prstGeom prst="bentConnector3">
              <a:avLst>
                <a:gd name="adj1" fmla="val 50000"/>
              </a:avLst>
            </a:prstGeom>
            <a:ln>
              <a:tailEnd type="triangle"/>
            </a:ln>
          </p:spPr>
          <p:style>
            <a:lnRef idx="1">
              <a:schemeClr val="dk1"/>
            </a:lnRef>
            <a:fillRef idx="0">
              <a:schemeClr val="dk1"/>
            </a:fillRef>
            <a:effectRef idx="0">
              <a:schemeClr val="dk1"/>
            </a:effectRef>
            <a:fontRef idx="minor">
              <a:schemeClr val="tx1"/>
            </a:fontRef>
          </p:style>
        </p:cxnSp>
      </p:grpSp>
      <p:sp>
        <p:nvSpPr>
          <p:cNvPr id="44" name="Título 1"/>
          <p:cNvSpPr>
            <a:spLocks noGrp="1"/>
          </p:cNvSpPr>
          <p:nvPr>
            <p:ph type="title"/>
          </p:nvPr>
        </p:nvSpPr>
        <p:spPr>
          <a:xfrm>
            <a:off x="3275856" y="332656"/>
            <a:ext cx="5410944" cy="864096"/>
          </a:xfrm>
        </p:spPr>
        <p:txBody>
          <a:bodyPr/>
          <a:lstStyle/>
          <a:p>
            <a:r>
              <a:rPr lang="es-MX" sz="2100" dirty="0"/>
              <a:t>Criterios para cambio de Estatus de Interconexión y documentos probatorios validos </a:t>
            </a:r>
          </a:p>
        </p:txBody>
      </p:sp>
      <p:cxnSp>
        <p:nvCxnSpPr>
          <p:cNvPr id="3" name="Conector angular 2"/>
          <p:cNvCxnSpPr/>
          <p:nvPr/>
        </p:nvCxnSpPr>
        <p:spPr>
          <a:xfrm rot="16200000" flipH="1">
            <a:off x="2527462" y="3109183"/>
            <a:ext cx="687726" cy="1575985"/>
          </a:xfrm>
          <a:prstGeom prst="bentConnector3">
            <a:avLst/>
          </a:prstGeom>
          <a:ln>
            <a:tailEnd type="triangle"/>
          </a:ln>
        </p:spPr>
        <p:style>
          <a:lnRef idx="1">
            <a:schemeClr val="dk1"/>
          </a:lnRef>
          <a:fillRef idx="0">
            <a:schemeClr val="dk1"/>
          </a:fillRef>
          <a:effectRef idx="0">
            <a:schemeClr val="dk1"/>
          </a:effectRef>
          <a:fontRef idx="minor">
            <a:schemeClr val="tx1"/>
          </a:fontRef>
        </p:style>
      </p:cxnSp>
      <p:grpSp>
        <p:nvGrpSpPr>
          <p:cNvPr id="47" name="Grupo 46"/>
          <p:cNvGrpSpPr/>
          <p:nvPr/>
        </p:nvGrpSpPr>
        <p:grpSpPr>
          <a:xfrm>
            <a:off x="3151945" y="4251549"/>
            <a:ext cx="978066" cy="977651"/>
            <a:chOff x="3623794" y="2859263"/>
            <a:chExt cx="1652303" cy="1429972"/>
          </a:xfrm>
        </p:grpSpPr>
        <p:grpSp>
          <p:nvGrpSpPr>
            <p:cNvPr id="58" name="Grupo 57"/>
            <p:cNvGrpSpPr/>
            <p:nvPr/>
          </p:nvGrpSpPr>
          <p:grpSpPr>
            <a:xfrm>
              <a:off x="3623794" y="2859263"/>
              <a:ext cx="1652303" cy="1429972"/>
              <a:chOff x="4639584" y="2859263"/>
              <a:chExt cx="1652303" cy="1429972"/>
            </a:xfrm>
          </p:grpSpPr>
          <p:pic>
            <p:nvPicPr>
              <p:cNvPr id="60" name="Imagen 59"/>
              <p:cNvPicPr>
                <a:picLocks noChangeAspect="1"/>
              </p:cNvPicPr>
              <p:nvPr/>
            </p:nvPicPr>
            <p:blipFill>
              <a:blip r:embed="rId4"/>
              <a:stretch>
                <a:fillRect/>
              </a:stretch>
            </p:blipFill>
            <p:spPr>
              <a:xfrm>
                <a:off x="4982195" y="2859263"/>
                <a:ext cx="1029044" cy="1429972"/>
              </a:xfrm>
              <a:prstGeom prst="rect">
                <a:avLst/>
              </a:prstGeom>
            </p:spPr>
          </p:pic>
          <p:sp>
            <p:nvSpPr>
              <p:cNvPr id="61" name="CuadroTexto 60"/>
              <p:cNvSpPr txBox="1"/>
              <p:nvPr/>
            </p:nvSpPr>
            <p:spPr>
              <a:xfrm>
                <a:off x="4639584" y="3027220"/>
                <a:ext cx="1652303" cy="369332"/>
              </a:xfrm>
              <a:prstGeom prst="rect">
                <a:avLst/>
              </a:prstGeom>
              <a:noFill/>
              <a:ln>
                <a:noFill/>
              </a:ln>
              <a:effectLst>
                <a:outerShdw blurRad="50800" dist="38100" dir="5400000" algn="t" rotWithShape="0">
                  <a:prstClr val="black">
                    <a:alpha val="40000"/>
                  </a:prstClr>
                </a:outerShdw>
              </a:effectLst>
            </p:spPr>
            <p:txBody>
              <a:bodyPr wrap="square" rtlCol="0">
                <a:spAutoFit/>
              </a:bodyPr>
              <a:lstStyle/>
              <a:p>
                <a:pPr algn="ctr"/>
                <a:r>
                  <a:rPr lang="es-MX" sz="1200" b="1" dirty="0">
                    <a:effectLst>
                      <a:outerShdw blurRad="38100" dist="38100" dir="2700000" algn="tl">
                        <a:srgbClr val="000000">
                          <a:alpha val="43137"/>
                        </a:srgbClr>
                      </a:outerShdw>
                    </a:effectLst>
                  </a:rPr>
                  <a:t>Garantías</a:t>
                </a:r>
              </a:p>
            </p:txBody>
          </p:sp>
        </p:grpSp>
        <p:sp>
          <p:nvSpPr>
            <p:cNvPr id="59" name="CuadroTexto 58"/>
            <p:cNvSpPr txBox="1"/>
            <p:nvPr/>
          </p:nvSpPr>
          <p:spPr>
            <a:xfrm>
              <a:off x="4292630" y="3556170"/>
              <a:ext cx="759463" cy="492443"/>
            </a:xfrm>
            <a:prstGeom prst="rect">
              <a:avLst/>
            </a:prstGeom>
            <a:noFill/>
            <a:ln>
              <a:noFill/>
            </a:ln>
          </p:spPr>
          <p:txBody>
            <a:bodyPr wrap="square" rtlCol="0">
              <a:spAutoFit/>
            </a:bodyPr>
            <a:lstStyle/>
            <a:p>
              <a:r>
                <a:rPr lang="es-MX" b="1" dirty="0">
                  <a:ln w="22225">
                    <a:solidFill>
                      <a:schemeClr val="accent2"/>
                    </a:solidFill>
                    <a:prstDash val="solid"/>
                  </a:ln>
                  <a:solidFill>
                    <a:schemeClr val="accent2">
                      <a:lumMod val="40000"/>
                      <a:lumOff val="60000"/>
                    </a:schemeClr>
                  </a:solidFill>
                  <a:sym typeface="Wingdings" panose="05000000000000000000" pitchFamily="2" charset="2"/>
                </a:rPr>
                <a:t></a:t>
              </a:r>
              <a:endParaRPr lang="es-MX" b="1" dirty="0">
                <a:ln w="22225">
                  <a:solidFill>
                    <a:schemeClr val="accent2"/>
                  </a:solidFill>
                  <a:prstDash val="solid"/>
                </a:ln>
                <a:solidFill>
                  <a:schemeClr val="accent2">
                    <a:lumMod val="40000"/>
                    <a:lumOff val="60000"/>
                  </a:schemeClr>
                </a:solidFill>
              </a:endParaRPr>
            </a:p>
          </p:txBody>
        </p:sp>
      </p:grpSp>
    </p:spTree>
    <p:extLst>
      <p:ext uri="{BB962C8B-B14F-4D97-AF65-F5344CB8AC3E}">
        <p14:creationId xmlns:p14="http://schemas.microsoft.com/office/powerpoint/2010/main" val="820059285"/>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ángulo 3"/>
          <p:cNvSpPr/>
          <p:nvPr/>
        </p:nvSpPr>
        <p:spPr>
          <a:xfrm>
            <a:off x="476518" y="1340768"/>
            <a:ext cx="8210282" cy="523220"/>
          </a:xfrm>
          <a:prstGeom prst="rect">
            <a:avLst/>
          </a:prstGeom>
        </p:spPr>
        <p:txBody>
          <a:bodyPr wrap="square">
            <a:spAutoFit/>
          </a:bodyPr>
          <a:lstStyle/>
          <a:p>
            <a:r>
              <a:rPr lang="es-MX" sz="1400" b="1" dirty="0">
                <a:solidFill>
                  <a:prstClr val="black"/>
                </a:solidFill>
                <a:ea typeface="Calibri" panose="020F0502020204030204" pitchFamily="34" charset="0"/>
              </a:rPr>
              <a:t>Documentos Probatorios válidos para </a:t>
            </a:r>
            <a:r>
              <a:rPr lang="es-MX" sz="1400" dirty="0"/>
              <a:t>la acreditación del Estatus de la Interconexión de la(s) Central(es) Eléctrica(s) asociada(s) a la(s) Oferta(s) de Venta:</a:t>
            </a:r>
          </a:p>
        </p:txBody>
      </p:sp>
      <p:grpSp>
        <p:nvGrpSpPr>
          <p:cNvPr id="5" name="Grupo 4"/>
          <p:cNvGrpSpPr/>
          <p:nvPr/>
        </p:nvGrpSpPr>
        <p:grpSpPr>
          <a:xfrm>
            <a:off x="3837064" y="2443848"/>
            <a:ext cx="4147808" cy="323365"/>
            <a:chOff x="0" y="184408"/>
            <a:chExt cx="2878435" cy="873687"/>
          </a:xfrm>
        </p:grpSpPr>
        <p:sp>
          <p:nvSpPr>
            <p:cNvPr id="6" name="Rectángulo 5"/>
            <p:cNvSpPr/>
            <p:nvPr/>
          </p:nvSpPr>
          <p:spPr>
            <a:xfrm>
              <a:off x="0" y="184408"/>
              <a:ext cx="2878435" cy="873687"/>
            </a:xfrm>
            <a:prstGeom prst="rect">
              <a:avLst/>
            </a:pr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7" name="Rectángulo 6"/>
            <p:cNvSpPr/>
            <p:nvPr/>
          </p:nvSpPr>
          <p:spPr>
            <a:xfrm>
              <a:off x="0" y="184408"/>
              <a:ext cx="2878435" cy="873687"/>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64008" tIns="36576" rIns="64008" bIns="36576" numCol="1" spcCol="1270" anchor="ctr" anchorCtr="0">
              <a:noAutofit/>
            </a:bodyPr>
            <a:lstStyle/>
            <a:p>
              <a:pPr algn="ctr" defTabSz="400050">
                <a:lnSpc>
                  <a:spcPct val="90000"/>
                </a:lnSpc>
                <a:spcBef>
                  <a:spcPct val="0"/>
                </a:spcBef>
                <a:spcAft>
                  <a:spcPct val="35000"/>
                </a:spcAft>
              </a:pPr>
              <a:r>
                <a:rPr lang="es-MX" sz="1200" dirty="0">
                  <a:solidFill>
                    <a:prstClr val="white"/>
                  </a:solidFill>
                </a:rPr>
                <a:t>Proyectos regulados por la LIE</a:t>
              </a:r>
            </a:p>
          </p:txBody>
        </p:sp>
      </p:grpSp>
      <p:grpSp>
        <p:nvGrpSpPr>
          <p:cNvPr id="8" name="Grupo 7"/>
          <p:cNvGrpSpPr/>
          <p:nvPr/>
        </p:nvGrpSpPr>
        <p:grpSpPr>
          <a:xfrm>
            <a:off x="3839868" y="2842752"/>
            <a:ext cx="1939885" cy="602557"/>
            <a:chOff x="5" y="114329"/>
            <a:chExt cx="1878285" cy="592289"/>
          </a:xfrm>
        </p:grpSpPr>
        <p:sp>
          <p:nvSpPr>
            <p:cNvPr id="9" name="Rectángulo 8"/>
            <p:cNvSpPr/>
            <p:nvPr/>
          </p:nvSpPr>
          <p:spPr>
            <a:xfrm>
              <a:off x="5" y="114329"/>
              <a:ext cx="1878285" cy="592289"/>
            </a:xfrm>
            <a:prstGeom prst="rect">
              <a:avLst/>
            </a:pr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0" name="Rectángulo 9"/>
            <p:cNvSpPr/>
            <p:nvPr/>
          </p:nvSpPr>
          <p:spPr>
            <a:xfrm>
              <a:off x="5" y="114329"/>
              <a:ext cx="1878285" cy="592289"/>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64008" tIns="36576" rIns="64008" bIns="36576" numCol="1" spcCol="1270" anchor="ctr" anchorCtr="0">
              <a:noAutofit/>
            </a:bodyPr>
            <a:lstStyle/>
            <a:p>
              <a:pPr algn="ctr" defTabSz="400050">
                <a:lnSpc>
                  <a:spcPct val="90000"/>
                </a:lnSpc>
                <a:spcBef>
                  <a:spcPct val="0"/>
                </a:spcBef>
                <a:spcAft>
                  <a:spcPct val="35000"/>
                </a:spcAft>
              </a:pPr>
              <a:r>
                <a:rPr lang="es-MX" sz="1050" dirty="0"/>
                <a:t>Sujetos al proceso de Interconexión Individual </a:t>
              </a:r>
            </a:p>
          </p:txBody>
        </p:sp>
      </p:grpSp>
      <p:grpSp>
        <p:nvGrpSpPr>
          <p:cNvPr id="11" name="Grupo 10"/>
          <p:cNvGrpSpPr/>
          <p:nvPr/>
        </p:nvGrpSpPr>
        <p:grpSpPr>
          <a:xfrm>
            <a:off x="3839867" y="3467671"/>
            <a:ext cx="1929018" cy="1248156"/>
            <a:chOff x="5" y="657706"/>
            <a:chExt cx="1878285" cy="1261627"/>
          </a:xfrm>
        </p:grpSpPr>
        <p:sp>
          <p:nvSpPr>
            <p:cNvPr id="12" name="Rectángulo 11"/>
            <p:cNvSpPr/>
            <p:nvPr/>
          </p:nvSpPr>
          <p:spPr>
            <a:xfrm>
              <a:off x="5" y="657706"/>
              <a:ext cx="1878285" cy="1261627"/>
            </a:xfrm>
            <a:prstGeom prst="rect">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sp>
          <p:nvSpPr>
            <p:cNvPr id="13" name="Rectángulo 12"/>
            <p:cNvSpPr/>
            <p:nvPr/>
          </p:nvSpPr>
          <p:spPr>
            <a:xfrm>
              <a:off x="5" y="657706"/>
              <a:ext cx="1878285" cy="1261627"/>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44006" tIns="44006" rIns="58674" bIns="66008" numCol="1" spcCol="1270" anchor="t" anchorCtr="0">
              <a:noAutofit/>
            </a:bodyPr>
            <a:lstStyle/>
            <a:p>
              <a:pPr marL="42863" lvl="1" indent="-42863" defTabSz="366713">
                <a:lnSpc>
                  <a:spcPct val="90000"/>
                </a:lnSpc>
                <a:spcBef>
                  <a:spcPct val="0"/>
                </a:spcBef>
                <a:spcAft>
                  <a:spcPct val="15000"/>
                </a:spcAft>
                <a:buChar char="••"/>
              </a:pPr>
              <a:endParaRPr lang="es-MX" sz="975" b="1" dirty="0"/>
            </a:p>
            <a:p>
              <a:pPr marL="42863" lvl="1" indent="-42863" defTabSz="366713">
                <a:lnSpc>
                  <a:spcPct val="90000"/>
                </a:lnSpc>
                <a:spcBef>
                  <a:spcPct val="0"/>
                </a:spcBef>
                <a:spcAft>
                  <a:spcPct val="15000"/>
                </a:spcAft>
                <a:buChar char="••"/>
              </a:pPr>
              <a:r>
                <a:rPr lang="es-MX" sz="975" b="1" dirty="0"/>
                <a:t>Garantía Financiera asociadas con el proceso de interconexión.</a:t>
              </a:r>
            </a:p>
            <a:p>
              <a:pPr marL="42863" lvl="1" indent="-42863" defTabSz="366713">
                <a:lnSpc>
                  <a:spcPct val="90000"/>
                </a:lnSpc>
                <a:spcBef>
                  <a:spcPct val="0"/>
                </a:spcBef>
                <a:spcAft>
                  <a:spcPct val="15000"/>
                </a:spcAft>
                <a:buChar char="••"/>
              </a:pPr>
              <a:r>
                <a:rPr lang="es-MX" sz="975" b="1" dirty="0"/>
                <a:t>Solicitud de Contrato de Interconexión de Acceso Abierto Aceptada.</a:t>
              </a:r>
            </a:p>
          </p:txBody>
        </p:sp>
      </p:grpSp>
      <p:grpSp>
        <p:nvGrpSpPr>
          <p:cNvPr id="14" name="Grupo 13"/>
          <p:cNvGrpSpPr/>
          <p:nvPr/>
        </p:nvGrpSpPr>
        <p:grpSpPr>
          <a:xfrm>
            <a:off x="5910969" y="2841364"/>
            <a:ext cx="2076707" cy="603944"/>
            <a:chOff x="1949371" y="114329"/>
            <a:chExt cx="1841899" cy="592289"/>
          </a:xfrm>
        </p:grpSpPr>
        <p:sp>
          <p:nvSpPr>
            <p:cNvPr id="15" name="Rectángulo 14"/>
            <p:cNvSpPr/>
            <p:nvPr/>
          </p:nvSpPr>
          <p:spPr>
            <a:xfrm>
              <a:off x="1949371" y="114329"/>
              <a:ext cx="1841899" cy="592289"/>
            </a:xfrm>
            <a:prstGeom prst="rect">
              <a:avLst/>
            </a:pr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6" name="Rectángulo 15"/>
            <p:cNvSpPr/>
            <p:nvPr/>
          </p:nvSpPr>
          <p:spPr>
            <a:xfrm>
              <a:off x="1949371" y="114329"/>
              <a:ext cx="1841899" cy="592289"/>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58674" tIns="33528" rIns="58674" bIns="33528" numCol="1" spcCol="1270" anchor="ctr" anchorCtr="0">
              <a:noAutofit/>
            </a:bodyPr>
            <a:lstStyle/>
            <a:p>
              <a:pPr algn="ctr" defTabSz="366713">
                <a:lnSpc>
                  <a:spcPct val="90000"/>
                </a:lnSpc>
                <a:spcBef>
                  <a:spcPct val="0"/>
                </a:spcBef>
                <a:spcAft>
                  <a:spcPct val="35000"/>
                </a:spcAft>
              </a:pPr>
              <a:r>
                <a:rPr lang="es-MX" sz="1050" dirty="0"/>
                <a:t>Sujetos al proceso de Planeación y Expansión del Sistema Eléctrico Nacional</a:t>
              </a:r>
            </a:p>
          </p:txBody>
        </p:sp>
      </p:grpSp>
      <p:grpSp>
        <p:nvGrpSpPr>
          <p:cNvPr id="17" name="Grupo 16"/>
          <p:cNvGrpSpPr/>
          <p:nvPr/>
        </p:nvGrpSpPr>
        <p:grpSpPr>
          <a:xfrm>
            <a:off x="5910968" y="3467671"/>
            <a:ext cx="2076707" cy="1248156"/>
            <a:chOff x="1949371" y="657706"/>
            <a:chExt cx="1841899" cy="1261627"/>
          </a:xfrm>
        </p:grpSpPr>
        <p:sp>
          <p:nvSpPr>
            <p:cNvPr id="18" name="Rectángulo 17"/>
            <p:cNvSpPr/>
            <p:nvPr/>
          </p:nvSpPr>
          <p:spPr>
            <a:xfrm>
              <a:off x="1949371" y="657706"/>
              <a:ext cx="1841899" cy="1261627"/>
            </a:xfrm>
            <a:prstGeom prst="rect">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sp>
          <p:nvSpPr>
            <p:cNvPr id="19" name="Rectángulo 18"/>
            <p:cNvSpPr/>
            <p:nvPr/>
          </p:nvSpPr>
          <p:spPr>
            <a:xfrm>
              <a:off x="1949371" y="657706"/>
              <a:ext cx="1841899" cy="1261627"/>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44006" tIns="44006" rIns="58674" bIns="66008" numCol="1" spcCol="1270" anchor="t" anchorCtr="0">
              <a:noAutofit/>
            </a:bodyPr>
            <a:lstStyle/>
            <a:p>
              <a:pPr marL="42863" lvl="1" indent="-42863" defTabSz="366713">
                <a:lnSpc>
                  <a:spcPct val="90000"/>
                </a:lnSpc>
                <a:spcBef>
                  <a:spcPct val="0"/>
                </a:spcBef>
                <a:spcAft>
                  <a:spcPct val="15000"/>
                </a:spcAft>
                <a:buChar char="••"/>
              </a:pPr>
              <a:endParaRPr lang="es-MX" sz="975" b="1" dirty="0"/>
            </a:p>
            <a:p>
              <a:pPr marL="42863" lvl="1" indent="-42863" defTabSz="366713">
                <a:lnSpc>
                  <a:spcPct val="90000"/>
                </a:lnSpc>
                <a:spcBef>
                  <a:spcPct val="0"/>
                </a:spcBef>
                <a:spcAft>
                  <a:spcPct val="15000"/>
                </a:spcAft>
                <a:buChar char="••"/>
              </a:pPr>
              <a:r>
                <a:rPr lang="es-MX" sz="975" b="1" dirty="0"/>
                <a:t>Garantía Financiera asociadas con el proceso de interconexión </a:t>
              </a:r>
              <a:r>
                <a:rPr lang="es-MX" sz="975" dirty="0"/>
                <a:t>(siempre y cuando las obras de interconexión requeridas para el proyecto se hayan incluido en el PRODESEN).</a:t>
              </a:r>
            </a:p>
          </p:txBody>
        </p:sp>
      </p:grpSp>
      <p:grpSp>
        <p:nvGrpSpPr>
          <p:cNvPr id="27" name="Grupo 26"/>
          <p:cNvGrpSpPr/>
          <p:nvPr/>
        </p:nvGrpSpPr>
        <p:grpSpPr>
          <a:xfrm>
            <a:off x="2250841" y="3793595"/>
            <a:ext cx="1203824" cy="955575"/>
            <a:chOff x="7636222" y="2848628"/>
            <a:chExt cx="1858651" cy="1373230"/>
          </a:xfrm>
        </p:grpSpPr>
        <p:pic>
          <p:nvPicPr>
            <p:cNvPr id="25" name="Imagen 24"/>
            <p:cNvPicPr>
              <a:picLocks noChangeAspect="1"/>
            </p:cNvPicPr>
            <p:nvPr/>
          </p:nvPicPr>
          <p:blipFill rotWithShape="1">
            <a:blip r:embed="rId2" cstate="print">
              <a:extLst>
                <a:ext uri="{28A0092B-C50C-407E-A947-70E740481C1C}">
                  <a14:useLocalDpi xmlns:a14="http://schemas.microsoft.com/office/drawing/2010/main" val="0"/>
                </a:ext>
              </a:extLst>
            </a:blip>
            <a:srcRect l="5748" t="2720" r="2490" b="2792"/>
            <a:stretch/>
          </p:blipFill>
          <p:spPr>
            <a:xfrm>
              <a:off x="7636222" y="2848628"/>
              <a:ext cx="1858651" cy="1373230"/>
            </a:xfrm>
            <a:prstGeom prst="rect">
              <a:avLst/>
            </a:prstGeom>
          </p:spPr>
        </p:pic>
        <p:sp>
          <p:nvSpPr>
            <p:cNvPr id="26" name="CuadroTexto 25"/>
            <p:cNvSpPr txBox="1"/>
            <p:nvPr/>
          </p:nvSpPr>
          <p:spPr>
            <a:xfrm>
              <a:off x="8118214" y="3291087"/>
              <a:ext cx="746919" cy="265378"/>
            </a:xfrm>
            <a:prstGeom prst="rect">
              <a:avLst/>
            </a:prstGeom>
            <a:noFill/>
            <a:ln>
              <a:noFill/>
            </a:ln>
            <a:effectLst>
              <a:outerShdw blurRad="50800" dist="38100" dir="5400000" algn="t" rotWithShape="0">
                <a:prstClr val="black">
                  <a:alpha val="40000"/>
                </a:prstClr>
              </a:outerShdw>
            </a:effectLst>
          </p:spPr>
          <p:txBody>
            <a:bodyPr wrap="square" rtlCol="0">
              <a:spAutoFit/>
            </a:bodyPr>
            <a:lstStyle/>
            <a:p>
              <a:pPr algn="ctr"/>
              <a:r>
                <a:rPr lang="es-MX" sz="600" b="1" dirty="0">
                  <a:effectLst>
                    <a:outerShdw blurRad="38100" dist="38100" dir="2700000" algn="tl">
                      <a:srgbClr val="000000">
                        <a:alpha val="43137"/>
                      </a:srgbClr>
                    </a:outerShdw>
                  </a:effectLst>
                </a:rPr>
                <a:t>Garantía</a:t>
              </a:r>
            </a:p>
          </p:txBody>
        </p:sp>
      </p:grpSp>
      <p:pic>
        <p:nvPicPr>
          <p:cNvPr id="29" name="Imagen 2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32242" y="2546871"/>
            <a:ext cx="1195009" cy="851157"/>
          </a:xfrm>
          <a:prstGeom prst="rect">
            <a:avLst/>
          </a:prstGeom>
          <a:effectLst>
            <a:outerShdw blurRad="50800" dist="38100" dir="2700000" algn="tl" rotWithShape="0">
              <a:prstClr val="black">
                <a:alpha val="40000"/>
              </a:prstClr>
            </a:outerShdw>
          </a:effectLst>
        </p:spPr>
      </p:pic>
      <p:cxnSp>
        <p:nvCxnSpPr>
          <p:cNvPr id="31" name="Conector angular 30"/>
          <p:cNvCxnSpPr>
            <a:stCxn id="29" idx="2"/>
            <a:endCxn id="24" idx="0"/>
          </p:cNvCxnSpPr>
          <p:nvPr/>
        </p:nvCxnSpPr>
        <p:spPr>
          <a:xfrm rot="5400000">
            <a:off x="1510568" y="3180630"/>
            <a:ext cx="401782" cy="836578"/>
          </a:xfrm>
          <a:prstGeom prst="bentConnector3">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2" name="Conector angular 31"/>
          <p:cNvCxnSpPr>
            <a:stCxn id="29" idx="2"/>
            <a:endCxn id="25" idx="0"/>
          </p:cNvCxnSpPr>
          <p:nvPr/>
        </p:nvCxnSpPr>
        <p:spPr>
          <a:xfrm rot="16200000" flipH="1">
            <a:off x="2293466" y="3234308"/>
            <a:ext cx="395567" cy="723007"/>
          </a:xfrm>
          <a:prstGeom prst="bentConnector3">
            <a:avLst>
              <a:gd name="adj1" fmla="val 50000"/>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nvGrpSpPr>
          <p:cNvPr id="43" name="Grupo 42"/>
          <p:cNvGrpSpPr/>
          <p:nvPr/>
        </p:nvGrpSpPr>
        <p:grpSpPr>
          <a:xfrm>
            <a:off x="814333" y="3799810"/>
            <a:ext cx="957671" cy="1004810"/>
            <a:chOff x="1085777" y="3923413"/>
            <a:chExt cx="1276895" cy="1339747"/>
          </a:xfrm>
        </p:grpSpPr>
        <p:grpSp>
          <p:nvGrpSpPr>
            <p:cNvPr id="28" name="Grupo 27"/>
            <p:cNvGrpSpPr/>
            <p:nvPr/>
          </p:nvGrpSpPr>
          <p:grpSpPr>
            <a:xfrm>
              <a:off x="1085777" y="3923413"/>
              <a:ext cx="1276895" cy="1339747"/>
              <a:chOff x="945310" y="3296359"/>
              <a:chExt cx="1600200" cy="1647825"/>
            </a:xfrm>
          </p:grpSpPr>
          <p:pic>
            <p:nvPicPr>
              <p:cNvPr id="24" name="Imagen 23"/>
              <p:cNvPicPr>
                <a:picLocks noChangeAspect="1"/>
              </p:cNvPicPr>
              <p:nvPr/>
            </p:nvPicPr>
            <p:blipFill>
              <a:blip r:embed="rId4"/>
              <a:stretch>
                <a:fillRect/>
              </a:stretch>
            </p:blipFill>
            <p:spPr>
              <a:xfrm>
                <a:off x="945310" y="3296359"/>
                <a:ext cx="1600200" cy="1647825"/>
              </a:xfrm>
              <a:prstGeom prst="rect">
                <a:avLst/>
              </a:prstGeom>
            </p:spPr>
          </p:pic>
          <p:sp>
            <p:nvSpPr>
              <p:cNvPr id="22" name="CuadroTexto 21"/>
              <p:cNvSpPr txBox="1"/>
              <p:nvPr/>
            </p:nvSpPr>
            <p:spPr>
              <a:xfrm>
                <a:off x="995620" y="3775121"/>
                <a:ext cx="984685" cy="719247"/>
              </a:xfrm>
              <a:prstGeom prst="rect">
                <a:avLst/>
              </a:prstGeom>
              <a:noFill/>
              <a:ln>
                <a:noFill/>
              </a:ln>
              <a:effectLst>
                <a:outerShdw blurRad="50800" dist="38100" dir="5400000" algn="t" rotWithShape="0">
                  <a:prstClr val="black">
                    <a:alpha val="40000"/>
                  </a:prstClr>
                </a:outerShdw>
              </a:effectLst>
            </p:spPr>
            <p:txBody>
              <a:bodyPr wrap="square" rtlCol="0">
                <a:spAutoFit/>
              </a:bodyPr>
              <a:lstStyle/>
              <a:p>
                <a:pPr algn="ctr"/>
                <a:r>
                  <a:rPr lang="es-MX" sz="750" b="1" dirty="0">
                    <a:effectLst>
                      <a:outerShdw blurRad="38100" dist="38100" dir="2700000" algn="tl">
                        <a:srgbClr val="000000">
                          <a:alpha val="43137"/>
                        </a:srgbClr>
                      </a:outerShdw>
                    </a:effectLst>
                  </a:rPr>
                  <a:t>Solicitud de Contrato</a:t>
                </a:r>
              </a:p>
            </p:txBody>
          </p:sp>
        </p:grpSp>
        <p:sp>
          <p:nvSpPr>
            <p:cNvPr id="39" name="CuadroTexto 38"/>
            <p:cNvSpPr txBox="1"/>
            <p:nvPr/>
          </p:nvSpPr>
          <p:spPr>
            <a:xfrm>
              <a:off x="1330098" y="4842555"/>
              <a:ext cx="427896" cy="400109"/>
            </a:xfrm>
            <a:prstGeom prst="rect">
              <a:avLst/>
            </a:prstGeom>
            <a:noFill/>
            <a:ln>
              <a:noFill/>
            </a:ln>
          </p:spPr>
          <p:txBody>
            <a:bodyPr wrap="none" rtlCol="0">
              <a:spAutoFit/>
            </a:bodyPr>
            <a:lstStyle/>
            <a:p>
              <a:r>
                <a:rPr lang="es-MX" sz="1350" b="1" dirty="0">
                  <a:ln w="22225">
                    <a:solidFill>
                      <a:schemeClr val="accent2"/>
                    </a:solidFill>
                    <a:prstDash val="solid"/>
                  </a:ln>
                  <a:solidFill>
                    <a:schemeClr val="accent2">
                      <a:lumMod val="40000"/>
                      <a:lumOff val="60000"/>
                    </a:schemeClr>
                  </a:solidFill>
                  <a:sym typeface="Wingdings" panose="05000000000000000000" pitchFamily="2" charset="2"/>
                </a:rPr>
                <a:t></a:t>
              </a:r>
              <a:endParaRPr lang="es-MX" sz="1350" b="1" dirty="0">
                <a:ln w="22225">
                  <a:solidFill>
                    <a:schemeClr val="accent2"/>
                  </a:solidFill>
                  <a:prstDash val="solid"/>
                </a:ln>
                <a:solidFill>
                  <a:schemeClr val="accent2">
                    <a:lumMod val="40000"/>
                    <a:lumOff val="60000"/>
                  </a:schemeClr>
                </a:solidFill>
              </a:endParaRPr>
            </a:p>
          </p:txBody>
        </p:sp>
      </p:grpSp>
      <p:sp>
        <p:nvSpPr>
          <p:cNvPr id="40" name="CuadroTexto 39"/>
          <p:cNvSpPr txBox="1"/>
          <p:nvPr/>
        </p:nvSpPr>
        <p:spPr>
          <a:xfrm>
            <a:off x="1527834" y="3215603"/>
            <a:ext cx="1199417" cy="219291"/>
          </a:xfrm>
          <a:prstGeom prst="rect">
            <a:avLst/>
          </a:prstGeom>
          <a:gradFill>
            <a:gsLst>
              <a:gs pos="0">
                <a:schemeClr val="accent5">
                  <a:shade val="51000"/>
                  <a:satMod val="130000"/>
                  <a:lumMod val="100000"/>
                </a:schemeClr>
              </a:gs>
              <a:gs pos="80000">
                <a:schemeClr val="accent5">
                  <a:shade val="93000"/>
                  <a:satMod val="130000"/>
                </a:schemeClr>
              </a:gs>
              <a:gs pos="100000">
                <a:schemeClr val="accent5">
                  <a:shade val="94000"/>
                  <a:satMod val="135000"/>
                </a:schemeClr>
              </a:gs>
            </a:gsLst>
          </a:gradFill>
          <a:ln w="6350"/>
        </p:spPr>
        <p:style>
          <a:lnRef idx="1">
            <a:schemeClr val="accent5"/>
          </a:lnRef>
          <a:fillRef idx="3">
            <a:schemeClr val="accent5"/>
          </a:fillRef>
          <a:effectRef idx="2">
            <a:schemeClr val="accent5"/>
          </a:effectRef>
          <a:fontRef idx="minor">
            <a:schemeClr val="lt1"/>
          </a:fontRef>
        </p:style>
        <p:txBody>
          <a:bodyPr wrap="square" rtlCol="0">
            <a:spAutoFit/>
          </a:bodyPr>
          <a:lstStyle/>
          <a:p>
            <a:r>
              <a:rPr lang="es-MX" sz="800" dirty="0">
                <a:ln w="12700">
                  <a:gradFill>
                    <a:gsLst>
                      <a:gs pos="54000">
                        <a:schemeClr val="accent1">
                          <a:lumMod val="5000"/>
                          <a:lumOff val="95000"/>
                        </a:schemeClr>
                      </a:gs>
                      <a:gs pos="68000">
                        <a:schemeClr val="accent1">
                          <a:lumMod val="45000"/>
                          <a:lumOff val="55000"/>
                        </a:schemeClr>
                      </a:gs>
                      <a:gs pos="87000">
                        <a:schemeClr val="accent1">
                          <a:lumMod val="45000"/>
                          <a:lumOff val="55000"/>
                        </a:schemeClr>
                      </a:gs>
                      <a:gs pos="100000">
                        <a:schemeClr val="accent1">
                          <a:lumMod val="30000"/>
                          <a:lumOff val="70000"/>
                        </a:schemeClr>
                      </a:gs>
                    </a:gsLst>
                    <a:lin ang="5400000" scaled="1"/>
                  </a:gradFill>
                </a:ln>
                <a:effectLst>
                  <a:outerShdw blurRad="38100" dist="19050" dir="2700000" algn="tl" rotWithShape="0">
                    <a:schemeClr val="dk1">
                      <a:alpha val="40000"/>
                    </a:schemeClr>
                  </a:outerShdw>
                </a:effectLst>
              </a:rPr>
              <a:t>Interconexión Individual</a:t>
            </a:r>
          </a:p>
        </p:txBody>
      </p:sp>
      <p:sp>
        <p:nvSpPr>
          <p:cNvPr id="2" name="Título 1"/>
          <p:cNvSpPr>
            <a:spLocks noGrp="1"/>
          </p:cNvSpPr>
          <p:nvPr>
            <p:ph type="title"/>
          </p:nvPr>
        </p:nvSpPr>
        <p:spPr>
          <a:xfrm>
            <a:off x="3275856" y="332656"/>
            <a:ext cx="5410944" cy="864096"/>
          </a:xfrm>
        </p:spPr>
        <p:txBody>
          <a:bodyPr/>
          <a:lstStyle/>
          <a:p>
            <a:r>
              <a:rPr lang="es-MX" sz="2100" dirty="0"/>
              <a:t>Criterios para cambio de Estatus de Interconexión y documentos probatorios validos </a:t>
            </a:r>
          </a:p>
        </p:txBody>
      </p:sp>
    </p:spTree>
    <p:extLst>
      <p:ext uri="{BB962C8B-B14F-4D97-AF65-F5344CB8AC3E}">
        <p14:creationId xmlns:p14="http://schemas.microsoft.com/office/powerpoint/2010/main" val="1660323398"/>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ángulo 3"/>
          <p:cNvSpPr/>
          <p:nvPr/>
        </p:nvSpPr>
        <p:spPr>
          <a:xfrm>
            <a:off x="476518" y="1340768"/>
            <a:ext cx="8210282" cy="523220"/>
          </a:xfrm>
          <a:prstGeom prst="rect">
            <a:avLst/>
          </a:prstGeom>
        </p:spPr>
        <p:txBody>
          <a:bodyPr wrap="square">
            <a:spAutoFit/>
          </a:bodyPr>
          <a:lstStyle/>
          <a:p>
            <a:r>
              <a:rPr lang="es-MX" sz="1400" b="1" dirty="0">
                <a:solidFill>
                  <a:prstClr val="black"/>
                </a:solidFill>
                <a:ea typeface="Calibri" panose="020F0502020204030204" pitchFamily="34" charset="0"/>
              </a:rPr>
              <a:t>Documentos Probatorios válidos para </a:t>
            </a:r>
            <a:r>
              <a:rPr lang="es-MX" sz="1400" dirty="0">
                <a:solidFill>
                  <a:prstClr val="black"/>
                </a:solidFill>
              </a:rPr>
              <a:t>la acreditación del Estatus de la Interconexión de la(s) Central(es) Eléctrica(s) asociada(s) a la(s) Oferta(s) de Venta:</a:t>
            </a:r>
          </a:p>
        </p:txBody>
      </p:sp>
      <p:grpSp>
        <p:nvGrpSpPr>
          <p:cNvPr id="5" name="Grupo 4"/>
          <p:cNvGrpSpPr/>
          <p:nvPr/>
        </p:nvGrpSpPr>
        <p:grpSpPr>
          <a:xfrm>
            <a:off x="3837064" y="2443848"/>
            <a:ext cx="4147808" cy="323365"/>
            <a:chOff x="0" y="184408"/>
            <a:chExt cx="2878435" cy="873687"/>
          </a:xfrm>
        </p:grpSpPr>
        <p:sp>
          <p:nvSpPr>
            <p:cNvPr id="6" name="Rectángulo 5"/>
            <p:cNvSpPr/>
            <p:nvPr/>
          </p:nvSpPr>
          <p:spPr>
            <a:xfrm>
              <a:off x="0" y="184408"/>
              <a:ext cx="2878435" cy="873687"/>
            </a:xfrm>
            <a:prstGeom prst="rect">
              <a:avLst/>
            </a:pr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7" name="Rectángulo 6"/>
            <p:cNvSpPr/>
            <p:nvPr/>
          </p:nvSpPr>
          <p:spPr>
            <a:xfrm>
              <a:off x="0" y="184408"/>
              <a:ext cx="2878435" cy="873687"/>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64008" tIns="36576" rIns="64008" bIns="36576" numCol="1" spcCol="1270" anchor="ctr" anchorCtr="0">
              <a:noAutofit/>
            </a:bodyPr>
            <a:lstStyle/>
            <a:p>
              <a:pPr algn="ctr" defTabSz="400050">
                <a:lnSpc>
                  <a:spcPct val="90000"/>
                </a:lnSpc>
                <a:spcBef>
                  <a:spcPct val="0"/>
                </a:spcBef>
                <a:spcAft>
                  <a:spcPct val="35000"/>
                </a:spcAft>
              </a:pPr>
              <a:r>
                <a:rPr lang="es-MX" sz="1200" dirty="0">
                  <a:solidFill>
                    <a:prstClr val="white"/>
                  </a:solidFill>
                </a:rPr>
                <a:t>Proyectos regulados por la LIE</a:t>
              </a:r>
            </a:p>
          </p:txBody>
        </p:sp>
      </p:grpSp>
      <p:grpSp>
        <p:nvGrpSpPr>
          <p:cNvPr id="8" name="Grupo 7"/>
          <p:cNvGrpSpPr/>
          <p:nvPr/>
        </p:nvGrpSpPr>
        <p:grpSpPr>
          <a:xfrm>
            <a:off x="3839868" y="2842752"/>
            <a:ext cx="1939885" cy="602557"/>
            <a:chOff x="5" y="114329"/>
            <a:chExt cx="1878285" cy="592289"/>
          </a:xfrm>
        </p:grpSpPr>
        <p:sp>
          <p:nvSpPr>
            <p:cNvPr id="9" name="Rectángulo 8"/>
            <p:cNvSpPr/>
            <p:nvPr/>
          </p:nvSpPr>
          <p:spPr>
            <a:xfrm>
              <a:off x="5" y="114329"/>
              <a:ext cx="1878285" cy="592289"/>
            </a:xfrm>
            <a:prstGeom prst="rect">
              <a:avLst/>
            </a:pr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0" name="Rectángulo 9"/>
            <p:cNvSpPr/>
            <p:nvPr/>
          </p:nvSpPr>
          <p:spPr>
            <a:xfrm>
              <a:off x="5" y="114329"/>
              <a:ext cx="1878285" cy="592289"/>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64008" tIns="36576" rIns="64008" bIns="36576" numCol="1" spcCol="1270" anchor="ctr" anchorCtr="0">
              <a:noAutofit/>
            </a:bodyPr>
            <a:lstStyle/>
            <a:p>
              <a:pPr algn="ctr" defTabSz="400050">
                <a:lnSpc>
                  <a:spcPct val="90000"/>
                </a:lnSpc>
                <a:spcBef>
                  <a:spcPct val="0"/>
                </a:spcBef>
                <a:spcAft>
                  <a:spcPct val="35000"/>
                </a:spcAft>
              </a:pPr>
              <a:r>
                <a:rPr lang="es-MX" sz="1050" dirty="0">
                  <a:solidFill>
                    <a:prstClr val="white"/>
                  </a:solidFill>
                </a:rPr>
                <a:t>Sujetos al proceso de Interconexión Individual </a:t>
              </a:r>
            </a:p>
          </p:txBody>
        </p:sp>
      </p:grpSp>
      <p:grpSp>
        <p:nvGrpSpPr>
          <p:cNvPr id="11" name="Grupo 10"/>
          <p:cNvGrpSpPr/>
          <p:nvPr/>
        </p:nvGrpSpPr>
        <p:grpSpPr>
          <a:xfrm>
            <a:off x="3839867" y="3467671"/>
            <a:ext cx="1929018" cy="1248156"/>
            <a:chOff x="5" y="657706"/>
            <a:chExt cx="1878285" cy="1261627"/>
          </a:xfrm>
        </p:grpSpPr>
        <p:sp>
          <p:nvSpPr>
            <p:cNvPr id="12" name="Rectángulo 11"/>
            <p:cNvSpPr/>
            <p:nvPr/>
          </p:nvSpPr>
          <p:spPr>
            <a:xfrm>
              <a:off x="5" y="657706"/>
              <a:ext cx="1878285" cy="1261627"/>
            </a:xfrm>
            <a:prstGeom prst="rect">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sp>
          <p:nvSpPr>
            <p:cNvPr id="13" name="Rectángulo 12"/>
            <p:cNvSpPr/>
            <p:nvPr/>
          </p:nvSpPr>
          <p:spPr>
            <a:xfrm>
              <a:off x="5" y="657706"/>
              <a:ext cx="1878285" cy="1261627"/>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44006" tIns="44006" rIns="58674" bIns="66008" numCol="1" spcCol="1270" anchor="t" anchorCtr="0">
              <a:noAutofit/>
            </a:bodyPr>
            <a:lstStyle/>
            <a:p>
              <a:pPr marL="42863" lvl="1" indent="-42863" defTabSz="366713">
                <a:lnSpc>
                  <a:spcPct val="90000"/>
                </a:lnSpc>
                <a:spcBef>
                  <a:spcPct val="0"/>
                </a:spcBef>
                <a:spcAft>
                  <a:spcPct val="15000"/>
                </a:spcAft>
                <a:buFontTx/>
                <a:buChar char="••"/>
              </a:pPr>
              <a:endParaRPr lang="es-MX" sz="975" b="1" dirty="0">
                <a:solidFill>
                  <a:prstClr val="black">
                    <a:hueOff val="0"/>
                    <a:satOff val="0"/>
                    <a:lumOff val="0"/>
                    <a:alphaOff val="0"/>
                  </a:prstClr>
                </a:solidFill>
              </a:endParaRPr>
            </a:p>
            <a:p>
              <a:pPr marL="42863" lvl="1" indent="-42863" defTabSz="366713">
                <a:lnSpc>
                  <a:spcPct val="90000"/>
                </a:lnSpc>
                <a:spcBef>
                  <a:spcPct val="0"/>
                </a:spcBef>
                <a:spcAft>
                  <a:spcPct val="15000"/>
                </a:spcAft>
                <a:buFontTx/>
                <a:buChar char="••"/>
              </a:pPr>
              <a:r>
                <a:rPr lang="es-MX" sz="975" b="1" dirty="0">
                  <a:solidFill>
                    <a:prstClr val="black">
                      <a:hueOff val="0"/>
                      <a:satOff val="0"/>
                      <a:lumOff val="0"/>
                      <a:alphaOff val="0"/>
                    </a:prstClr>
                  </a:solidFill>
                </a:rPr>
                <a:t>Garantía Financiera asociadas con el proceso de interconexión.</a:t>
              </a:r>
            </a:p>
            <a:p>
              <a:pPr marL="42863" lvl="1" indent="-42863" defTabSz="366713">
                <a:lnSpc>
                  <a:spcPct val="90000"/>
                </a:lnSpc>
                <a:spcBef>
                  <a:spcPct val="0"/>
                </a:spcBef>
                <a:spcAft>
                  <a:spcPct val="15000"/>
                </a:spcAft>
                <a:buFontTx/>
                <a:buChar char="••"/>
              </a:pPr>
              <a:r>
                <a:rPr lang="es-MX" sz="975" b="1" dirty="0">
                  <a:solidFill>
                    <a:prstClr val="black">
                      <a:hueOff val="0"/>
                      <a:satOff val="0"/>
                      <a:lumOff val="0"/>
                      <a:alphaOff val="0"/>
                    </a:prstClr>
                  </a:solidFill>
                </a:rPr>
                <a:t>Solicitud de Contrato de Interconexión de Acceso Abierto Aceptada.</a:t>
              </a:r>
            </a:p>
          </p:txBody>
        </p:sp>
      </p:grpSp>
      <p:grpSp>
        <p:nvGrpSpPr>
          <p:cNvPr id="14" name="Grupo 13"/>
          <p:cNvGrpSpPr/>
          <p:nvPr/>
        </p:nvGrpSpPr>
        <p:grpSpPr>
          <a:xfrm>
            <a:off x="5910969" y="2841364"/>
            <a:ext cx="2076707" cy="603944"/>
            <a:chOff x="1949371" y="114329"/>
            <a:chExt cx="1841899" cy="592289"/>
          </a:xfrm>
        </p:grpSpPr>
        <p:sp>
          <p:nvSpPr>
            <p:cNvPr id="15" name="Rectángulo 14"/>
            <p:cNvSpPr/>
            <p:nvPr/>
          </p:nvSpPr>
          <p:spPr>
            <a:xfrm>
              <a:off x="1949371" y="114329"/>
              <a:ext cx="1841899" cy="592289"/>
            </a:xfrm>
            <a:prstGeom prst="rect">
              <a:avLst/>
            </a:pr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6" name="Rectángulo 15"/>
            <p:cNvSpPr/>
            <p:nvPr/>
          </p:nvSpPr>
          <p:spPr>
            <a:xfrm>
              <a:off x="1949371" y="114329"/>
              <a:ext cx="1841899" cy="592289"/>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58674" tIns="33528" rIns="58674" bIns="33528" numCol="1" spcCol="1270" anchor="ctr" anchorCtr="0">
              <a:noAutofit/>
            </a:bodyPr>
            <a:lstStyle/>
            <a:p>
              <a:pPr algn="ctr" defTabSz="366713">
                <a:lnSpc>
                  <a:spcPct val="90000"/>
                </a:lnSpc>
                <a:spcBef>
                  <a:spcPct val="0"/>
                </a:spcBef>
                <a:spcAft>
                  <a:spcPct val="35000"/>
                </a:spcAft>
              </a:pPr>
              <a:r>
                <a:rPr lang="es-MX" sz="1050" dirty="0">
                  <a:solidFill>
                    <a:prstClr val="white"/>
                  </a:solidFill>
                </a:rPr>
                <a:t>Sujetos al proceso de Planeación y Expansión del Sistema Eléctrico Nacional</a:t>
              </a:r>
            </a:p>
          </p:txBody>
        </p:sp>
      </p:grpSp>
      <p:grpSp>
        <p:nvGrpSpPr>
          <p:cNvPr id="17" name="Grupo 16"/>
          <p:cNvGrpSpPr/>
          <p:nvPr/>
        </p:nvGrpSpPr>
        <p:grpSpPr>
          <a:xfrm>
            <a:off x="5910968" y="3467671"/>
            <a:ext cx="2076707" cy="1248156"/>
            <a:chOff x="1949371" y="657706"/>
            <a:chExt cx="1841899" cy="1261627"/>
          </a:xfrm>
        </p:grpSpPr>
        <p:sp>
          <p:nvSpPr>
            <p:cNvPr id="18" name="Rectángulo 17"/>
            <p:cNvSpPr/>
            <p:nvPr/>
          </p:nvSpPr>
          <p:spPr>
            <a:xfrm>
              <a:off x="1949371" y="657706"/>
              <a:ext cx="1841899" cy="1261627"/>
            </a:xfrm>
            <a:prstGeom prst="rect">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sp>
          <p:nvSpPr>
            <p:cNvPr id="19" name="Rectángulo 18"/>
            <p:cNvSpPr/>
            <p:nvPr/>
          </p:nvSpPr>
          <p:spPr>
            <a:xfrm>
              <a:off x="1949371" y="657706"/>
              <a:ext cx="1841899" cy="1261627"/>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44006" tIns="44006" rIns="58674" bIns="66008" numCol="1" spcCol="1270" anchor="t" anchorCtr="0">
              <a:noAutofit/>
            </a:bodyPr>
            <a:lstStyle/>
            <a:p>
              <a:pPr marL="42863" lvl="1" indent="-42863" defTabSz="366713">
                <a:lnSpc>
                  <a:spcPct val="90000"/>
                </a:lnSpc>
                <a:spcBef>
                  <a:spcPct val="0"/>
                </a:spcBef>
                <a:spcAft>
                  <a:spcPct val="15000"/>
                </a:spcAft>
                <a:buFontTx/>
                <a:buChar char="••"/>
              </a:pPr>
              <a:endParaRPr lang="es-MX" sz="975" b="1" dirty="0">
                <a:solidFill>
                  <a:prstClr val="black">
                    <a:hueOff val="0"/>
                    <a:satOff val="0"/>
                    <a:lumOff val="0"/>
                    <a:alphaOff val="0"/>
                  </a:prstClr>
                </a:solidFill>
              </a:endParaRPr>
            </a:p>
            <a:p>
              <a:pPr marL="42863" lvl="1" indent="-42863" defTabSz="366713">
                <a:lnSpc>
                  <a:spcPct val="90000"/>
                </a:lnSpc>
                <a:spcBef>
                  <a:spcPct val="0"/>
                </a:spcBef>
                <a:spcAft>
                  <a:spcPct val="15000"/>
                </a:spcAft>
                <a:buFontTx/>
                <a:buChar char="••"/>
              </a:pPr>
              <a:r>
                <a:rPr lang="es-MX" sz="975" b="1" dirty="0">
                  <a:solidFill>
                    <a:prstClr val="black">
                      <a:hueOff val="0"/>
                      <a:satOff val="0"/>
                      <a:lumOff val="0"/>
                      <a:alphaOff val="0"/>
                    </a:prstClr>
                  </a:solidFill>
                </a:rPr>
                <a:t>Garantía Financiera asociadas con el proceso de interconexión </a:t>
              </a:r>
              <a:r>
                <a:rPr lang="es-MX" sz="975" dirty="0">
                  <a:solidFill>
                    <a:prstClr val="black">
                      <a:hueOff val="0"/>
                      <a:satOff val="0"/>
                      <a:lumOff val="0"/>
                      <a:alphaOff val="0"/>
                    </a:prstClr>
                  </a:solidFill>
                </a:rPr>
                <a:t>(siempre y cuando las obras de interconexión requeridas para el proyecto se hayan incluido en el PRODESEN).</a:t>
              </a:r>
            </a:p>
          </p:txBody>
        </p:sp>
      </p:grpSp>
      <p:grpSp>
        <p:nvGrpSpPr>
          <p:cNvPr id="27" name="Grupo 26"/>
          <p:cNvGrpSpPr/>
          <p:nvPr/>
        </p:nvGrpSpPr>
        <p:grpSpPr>
          <a:xfrm>
            <a:off x="2250841" y="3809544"/>
            <a:ext cx="1203824" cy="955575"/>
            <a:chOff x="7636222" y="2848628"/>
            <a:chExt cx="1858651" cy="1373230"/>
          </a:xfrm>
        </p:grpSpPr>
        <p:pic>
          <p:nvPicPr>
            <p:cNvPr id="25" name="Imagen 24"/>
            <p:cNvPicPr>
              <a:picLocks noChangeAspect="1"/>
            </p:cNvPicPr>
            <p:nvPr/>
          </p:nvPicPr>
          <p:blipFill rotWithShape="1">
            <a:blip r:embed="rId2" cstate="print">
              <a:extLst>
                <a:ext uri="{28A0092B-C50C-407E-A947-70E740481C1C}">
                  <a14:useLocalDpi xmlns:a14="http://schemas.microsoft.com/office/drawing/2010/main" val="0"/>
                </a:ext>
              </a:extLst>
            </a:blip>
            <a:srcRect l="5748" t="2720" r="2490" b="2792"/>
            <a:stretch/>
          </p:blipFill>
          <p:spPr>
            <a:xfrm>
              <a:off x="7636222" y="2848628"/>
              <a:ext cx="1858651" cy="1373230"/>
            </a:xfrm>
            <a:prstGeom prst="rect">
              <a:avLst/>
            </a:prstGeom>
          </p:spPr>
        </p:pic>
        <p:sp>
          <p:nvSpPr>
            <p:cNvPr id="26" name="CuadroTexto 25"/>
            <p:cNvSpPr txBox="1"/>
            <p:nvPr/>
          </p:nvSpPr>
          <p:spPr>
            <a:xfrm>
              <a:off x="8118214" y="3291087"/>
              <a:ext cx="746919" cy="265378"/>
            </a:xfrm>
            <a:prstGeom prst="rect">
              <a:avLst/>
            </a:prstGeom>
            <a:noFill/>
            <a:ln>
              <a:noFill/>
            </a:ln>
            <a:effectLst>
              <a:outerShdw blurRad="50800" dist="38100" dir="5400000" algn="t" rotWithShape="0">
                <a:prstClr val="black">
                  <a:alpha val="40000"/>
                </a:prstClr>
              </a:outerShdw>
            </a:effectLst>
          </p:spPr>
          <p:txBody>
            <a:bodyPr wrap="square" rtlCol="0">
              <a:spAutoFit/>
            </a:bodyPr>
            <a:lstStyle/>
            <a:p>
              <a:pPr algn="ctr"/>
              <a:r>
                <a:rPr lang="es-MX" sz="600" b="1" dirty="0">
                  <a:solidFill>
                    <a:prstClr val="black"/>
                  </a:solidFill>
                  <a:effectLst>
                    <a:outerShdw blurRad="38100" dist="38100" dir="2700000" algn="tl">
                      <a:srgbClr val="000000">
                        <a:alpha val="43137"/>
                      </a:srgbClr>
                    </a:outerShdw>
                  </a:effectLst>
                </a:rPr>
                <a:t>Garantía</a:t>
              </a:r>
            </a:p>
          </p:txBody>
        </p:sp>
      </p:grpSp>
      <p:pic>
        <p:nvPicPr>
          <p:cNvPr id="29" name="Imagen 2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32242" y="2546871"/>
            <a:ext cx="1195009" cy="851157"/>
          </a:xfrm>
          <a:prstGeom prst="rect">
            <a:avLst/>
          </a:prstGeom>
          <a:effectLst>
            <a:outerShdw blurRad="50800" dist="38100" dir="2700000" algn="tl" rotWithShape="0">
              <a:prstClr val="black">
                <a:alpha val="40000"/>
              </a:prstClr>
            </a:outerShdw>
          </a:effectLst>
        </p:spPr>
      </p:pic>
      <p:cxnSp>
        <p:nvCxnSpPr>
          <p:cNvPr id="32" name="Conector angular 31"/>
          <p:cNvCxnSpPr>
            <a:stCxn id="40" idx="2"/>
            <a:endCxn id="25" idx="0"/>
          </p:cNvCxnSpPr>
          <p:nvPr/>
        </p:nvCxnSpPr>
        <p:spPr>
          <a:xfrm rot="16200000" flipH="1">
            <a:off x="2341041" y="3297832"/>
            <a:ext cx="308392" cy="715032"/>
          </a:xfrm>
          <a:prstGeom prst="bentConnector3">
            <a:avLst>
              <a:gd name="adj1" fmla="val 50000"/>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40" name="CuadroTexto 39"/>
          <p:cNvSpPr txBox="1"/>
          <p:nvPr/>
        </p:nvSpPr>
        <p:spPr>
          <a:xfrm>
            <a:off x="1532242" y="3154903"/>
            <a:ext cx="1210958" cy="346249"/>
          </a:xfrm>
          <a:prstGeom prst="rect">
            <a:avLst/>
          </a:prstGeom>
          <a:gradFill>
            <a:gsLst>
              <a:gs pos="0">
                <a:schemeClr val="accent5">
                  <a:shade val="51000"/>
                  <a:satMod val="130000"/>
                  <a:lumMod val="100000"/>
                </a:schemeClr>
              </a:gs>
              <a:gs pos="80000">
                <a:schemeClr val="accent5">
                  <a:shade val="93000"/>
                  <a:satMod val="130000"/>
                </a:schemeClr>
              </a:gs>
              <a:gs pos="100000">
                <a:schemeClr val="accent5">
                  <a:shade val="94000"/>
                  <a:satMod val="135000"/>
                </a:schemeClr>
              </a:gs>
            </a:gsLst>
          </a:gradFill>
          <a:ln w="6350"/>
        </p:spPr>
        <p:style>
          <a:lnRef idx="1">
            <a:schemeClr val="accent5"/>
          </a:lnRef>
          <a:fillRef idx="3">
            <a:schemeClr val="accent5"/>
          </a:fillRef>
          <a:effectRef idx="2">
            <a:schemeClr val="accent5"/>
          </a:effectRef>
          <a:fontRef idx="minor">
            <a:schemeClr val="lt1"/>
          </a:fontRef>
        </p:style>
        <p:txBody>
          <a:bodyPr wrap="square" rtlCol="0">
            <a:spAutoFit/>
          </a:bodyPr>
          <a:lstStyle/>
          <a:p>
            <a:pPr algn="ctr"/>
            <a:r>
              <a:rPr lang="es-MX" sz="825" dirty="0">
                <a:ln w="12700">
                  <a:gradFill>
                    <a:gsLst>
                      <a:gs pos="54000">
                        <a:srgbClr val="4F81BD">
                          <a:lumMod val="5000"/>
                          <a:lumOff val="95000"/>
                        </a:srgbClr>
                      </a:gs>
                      <a:gs pos="68000">
                        <a:srgbClr val="4F81BD">
                          <a:lumMod val="45000"/>
                          <a:lumOff val="55000"/>
                        </a:srgbClr>
                      </a:gs>
                      <a:gs pos="87000">
                        <a:srgbClr val="4F81BD">
                          <a:lumMod val="45000"/>
                          <a:lumOff val="55000"/>
                        </a:srgbClr>
                      </a:gs>
                      <a:gs pos="100000">
                        <a:srgbClr val="4F81BD">
                          <a:lumMod val="30000"/>
                          <a:lumOff val="70000"/>
                        </a:srgbClr>
                      </a:gs>
                    </a:gsLst>
                    <a:lin ang="5400000" scaled="1"/>
                  </a:gradFill>
                </a:ln>
                <a:solidFill>
                  <a:prstClr val="white"/>
                </a:solidFill>
                <a:effectLst>
                  <a:outerShdw blurRad="38100" dist="19050" dir="2700000" algn="tl" rotWithShape="0">
                    <a:prstClr val="black">
                      <a:alpha val="40000"/>
                    </a:prstClr>
                  </a:outerShdw>
                </a:effectLst>
              </a:rPr>
              <a:t>Sujeto a la Planeación y Expansión del SEN.</a:t>
            </a:r>
          </a:p>
        </p:txBody>
      </p:sp>
      <p:sp>
        <p:nvSpPr>
          <p:cNvPr id="28" name="Título 1"/>
          <p:cNvSpPr>
            <a:spLocks noGrp="1"/>
          </p:cNvSpPr>
          <p:nvPr>
            <p:ph type="title"/>
          </p:nvPr>
        </p:nvSpPr>
        <p:spPr>
          <a:xfrm>
            <a:off x="3275856" y="332656"/>
            <a:ext cx="5410944" cy="864096"/>
          </a:xfrm>
        </p:spPr>
        <p:txBody>
          <a:bodyPr/>
          <a:lstStyle/>
          <a:p>
            <a:r>
              <a:rPr lang="es-MX" sz="2100" dirty="0"/>
              <a:t>Criterios para cambio de Estatus de Interconexión y documentos probatorios validos </a:t>
            </a:r>
          </a:p>
        </p:txBody>
      </p:sp>
    </p:spTree>
    <p:extLst>
      <p:ext uri="{BB962C8B-B14F-4D97-AF65-F5344CB8AC3E}">
        <p14:creationId xmlns:p14="http://schemas.microsoft.com/office/powerpoint/2010/main" val="3439591461"/>
      </p:ext>
    </p:ext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upo 3"/>
          <p:cNvGrpSpPr/>
          <p:nvPr/>
        </p:nvGrpSpPr>
        <p:grpSpPr>
          <a:xfrm>
            <a:off x="3999721" y="2743494"/>
            <a:ext cx="2164506" cy="470216"/>
            <a:chOff x="0" y="33307"/>
            <a:chExt cx="2878435" cy="873687"/>
          </a:xfrm>
        </p:grpSpPr>
        <p:sp>
          <p:nvSpPr>
            <p:cNvPr id="5" name="Rectángulo 4"/>
            <p:cNvSpPr/>
            <p:nvPr/>
          </p:nvSpPr>
          <p:spPr>
            <a:xfrm>
              <a:off x="0" y="33307"/>
              <a:ext cx="2878435" cy="873687"/>
            </a:xfrm>
            <a:prstGeom prst="rect">
              <a:avLst/>
            </a:pr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6" name="Rectángulo 5"/>
            <p:cNvSpPr/>
            <p:nvPr/>
          </p:nvSpPr>
          <p:spPr>
            <a:xfrm>
              <a:off x="0" y="33307"/>
              <a:ext cx="2878435" cy="873687"/>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64008" tIns="36576" rIns="64008" bIns="36576" numCol="1" spcCol="1270" anchor="ctr" anchorCtr="0">
              <a:noAutofit/>
            </a:bodyPr>
            <a:lstStyle/>
            <a:p>
              <a:pPr algn="ctr" defTabSz="400050">
                <a:lnSpc>
                  <a:spcPct val="90000"/>
                </a:lnSpc>
                <a:spcBef>
                  <a:spcPct val="0"/>
                </a:spcBef>
                <a:spcAft>
                  <a:spcPct val="35000"/>
                </a:spcAft>
              </a:pPr>
              <a:r>
                <a:rPr lang="es-MX" sz="1200" dirty="0">
                  <a:solidFill>
                    <a:prstClr val="white"/>
                  </a:solidFill>
                </a:rPr>
                <a:t>Proyectos de Temporada Abierta</a:t>
              </a:r>
            </a:p>
          </p:txBody>
        </p:sp>
      </p:grpSp>
      <p:grpSp>
        <p:nvGrpSpPr>
          <p:cNvPr id="7" name="Grupo 6"/>
          <p:cNvGrpSpPr/>
          <p:nvPr/>
        </p:nvGrpSpPr>
        <p:grpSpPr>
          <a:xfrm>
            <a:off x="3999721" y="3280968"/>
            <a:ext cx="2164506" cy="1837624"/>
            <a:chOff x="2246064" y="705570"/>
            <a:chExt cx="1846663" cy="1378610"/>
          </a:xfrm>
        </p:grpSpPr>
        <p:sp>
          <p:nvSpPr>
            <p:cNvPr id="8" name="Rectángulo 7"/>
            <p:cNvSpPr/>
            <p:nvPr/>
          </p:nvSpPr>
          <p:spPr>
            <a:xfrm>
              <a:off x="2246064" y="705570"/>
              <a:ext cx="1846663" cy="1100230"/>
            </a:xfrm>
            <a:prstGeom prst="rect">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sp>
          <p:nvSpPr>
            <p:cNvPr id="9" name="Rectángulo 8"/>
            <p:cNvSpPr/>
            <p:nvPr/>
          </p:nvSpPr>
          <p:spPr>
            <a:xfrm>
              <a:off x="2246064" y="806486"/>
              <a:ext cx="1846663" cy="1277694"/>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36005" tIns="36005" rIns="48006" bIns="54007" numCol="1" spcCol="1270" anchor="t" anchorCtr="0">
              <a:noAutofit/>
            </a:bodyPr>
            <a:lstStyle/>
            <a:p>
              <a:pPr marL="42863" lvl="1" indent="-42863" algn="just" defTabSz="300038">
                <a:lnSpc>
                  <a:spcPct val="90000"/>
                </a:lnSpc>
                <a:spcBef>
                  <a:spcPct val="0"/>
                </a:spcBef>
                <a:spcAft>
                  <a:spcPct val="15000"/>
                </a:spcAft>
                <a:buFontTx/>
                <a:buChar char="••"/>
              </a:pPr>
              <a:r>
                <a:rPr lang="es-MX" sz="975" b="1" dirty="0">
                  <a:solidFill>
                    <a:prstClr val="black">
                      <a:hueOff val="0"/>
                      <a:satOff val="0"/>
                      <a:lumOff val="0"/>
                      <a:alphaOff val="0"/>
                    </a:prstClr>
                  </a:solidFill>
                </a:rPr>
                <a:t>Presentación de una carta de crédito requerida por la CRE en relación con una temporada abierta </a:t>
              </a:r>
              <a:r>
                <a:rPr lang="es-MX" sz="975" dirty="0">
                  <a:solidFill>
                    <a:prstClr val="black">
                      <a:hueOff val="0"/>
                      <a:satOff val="0"/>
                      <a:lumOff val="0"/>
                      <a:alphaOff val="0"/>
                    </a:prstClr>
                  </a:solidFill>
                </a:rPr>
                <a:t>(siempre y cuando el interesado haya mantenido vigente dicha carta de crédito y cumplido todos los demás requisitos para la participación en dicha temporada abierta)</a:t>
              </a:r>
            </a:p>
          </p:txBody>
        </p:sp>
      </p:grpSp>
      <p:grpSp>
        <p:nvGrpSpPr>
          <p:cNvPr id="10" name="Grupo 9"/>
          <p:cNvGrpSpPr/>
          <p:nvPr/>
        </p:nvGrpSpPr>
        <p:grpSpPr>
          <a:xfrm>
            <a:off x="6280402" y="2743494"/>
            <a:ext cx="2276148" cy="537475"/>
            <a:chOff x="-2" y="33307"/>
            <a:chExt cx="2878437" cy="959787"/>
          </a:xfrm>
        </p:grpSpPr>
        <p:sp>
          <p:nvSpPr>
            <p:cNvPr id="11" name="Rectángulo 10"/>
            <p:cNvSpPr/>
            <p:nvPr/>
          </p:nvSpPr>
          <p:spPr>
            <a:xfrm>
              <a:off x="0" y="33307"/>
              <a:ext cx="2878435" cy="873687"/>
            </a:xfrm>
            <a:prstGeom prst="rect">
              <a:avLst/>
            </a:pr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2" name="Rectángulo 11"/>
            <p:cNvSpPr/>
            <p:nvPr/>
          </p:nvSpPr>
          <p:spPr>
            <a:xfrm>
              <a:off x="-2" y="94720"/>
              <a:ext cx="2878435" cy="89837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64008" tIns="36576" rIns="64008" bIns="36576" numCol="1" spcCol="1270" anchor="ctr" anchorCtr="0">
              <a:noAutofit/>
            </a:bodyPr>
            <a:lstStyle/>
            <a:p>
              <a:pPr algn="ctr" defTabSz="400050">
                <a:lnSpc>
                  <a:spcPct val="90000"/>
                </a:lnSpc>
                <a:spcBef>
                  <a:spcPct val="0"/>
                </a:spcBef>
                <a:spcAft>
                  <a:spcPct val="35000"/>
                </a:spcAft>
              </a:pPr>
              <a:r>
                <a:rPr lang="es-MX" sz="1200" kern="0" dirty="0">
                  <a:solidFill>
                    <a:prstClr val="white"/>
                  </a:solidFill>
                  <a:ea typeface="Times New Roman" panose="02020603050405020304" pitchFamily="18" charset="0"/>
                  <a:cs typeface="Arial" panose="020B0604020202020204" pitchFamily="34" charset="0"/>
                </a:rPr>
                <a:t>Proyectos dedicados al Servicio Publico de Energía Eléctrica</a:t>
              </a:r>
              <a:endParaRPr lang="es-MX" sz="1200" dirty="0">
                <a:solidFill>
                  <a:prstClr val="white"/>
                </a:solidFill>
              </a:endParaRPr>
            </a:p>
          </p:txBody>
        </p:sp>
      </p:grpSp>
      <p:grpSp>
        <p:nvGrpSpPr>
          <p:cNvPr id="13" name="Grupo 12"/>
          <p:cNvGrpSpPr/>
          <p:nvPr/>
        </p:nvGrpSpPr>
        <p:grpSpPr>
          <a:xfrm>
            <a:off x="6280402" y="3280969"/>
            <a:ext cx="2276150" cy="1930314"/>
            <a:chOff x="2246063" y="705570"/>
            <a:chExt cx="1846664" cy="1447850"/>
          </a:xfrm>
        </p:grpSpPr>
        <p:sp>
          <p:nvSpPr>
            <p:cNvPr id="14" name="Rectángulo 13"/>
            <p:cNvSpPr/>
            <p:nvPr/>
          </p:nvSpPr>
          <p:spPr>
            <a:xfrm>
              <a:off x="2246064" y="705570"/>
              <a:ext cx="1846663" cy="1100230"/>
            </a:xfrm>
            <a:prstGeom prst="rect">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sp>
          <p:nvSpPr>
            <p:cNvPr id="15" name="Rectángulo 14"/>
            <p:cNvSpPr/>
            <p:nvPr/>
          </p:nvSpPr>
          <p:spPr>
            <a:xfrm>
              <a:off x="2246063" y="741312"/>
              <a:ext cx="1846663" cy="1412108"/>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36005" tIns="36005" rIns="48006" bIns="54007" numCol="1" spcCol="1270" anchor="t" anchorCtr="0">
              <a:noAutofit/>
            </a:bodyPr>
            <a:lstStyle/>
            <a:p>
              <a:pPr marL="42863" lvl="1" indent="-42863" defTabSz="300038">
                <a:lnSpc>
                  <a:spcPct val="90000"/>
                </a:lnSpc>
                <a:spcBef>
                  <a:spcPct val="0"/>
                </a:spcBef>
                <a:spcAft>
                  <a:spcPct val="15000"/>
                </a:spcAft>
                <a:buFontTx/>
                <a:buChar char="••"/>
              </a:pPr>
              <a:r>
                <a:rPr lang="es-MX" sz="975" b="1" dirty="0">
                  <a:solidFill>
                    <a:prstClr val="black">
                      <a:hueOff val="0"/>
                      <a:satOff val="0"/>
                      <a:lumOff val="0"/>
                      <a:alphaOff val="0"/>
                    </a:prstClr>
                  </a:solidFill>
                </a:rPr>
                <a:t>Estar incluidas en un Contrato de Interconexión, o </a:t>
              </a:r>
            </a:p>
            <a:p>
              <a:pPr marL="42863" lvl="1" indent="-42863" defTabSz="300038">
                <a:lnSpc>
                  <a:spcPct val="90000"/>
                </a:lnSpc>
                <a:spcBef>
                  <a:spcPct val="0"/>
                </a:spcBef>
                <a:spcAft>
                  <a:spcPct val="15000"/>
                </a:spcAft>
                <a:buFontTx/>
                <a:buChar char="••"/>
              </a:pPr>
              <a:r>
                <a:rPr lang="es-MX" sz="975" b="1" dirty="0">
                  <a:solidFill>
                    <a:prstClr val="black">
                      <a:hueOff val="0"/>
                      <a:satOff val="0"/>
                      <a:lumOff val="0"/>
                      <a:alphaOff val="0"/>
                    </a:prstClr>
                  </a:solidFill>
                </a:rPr>
                <a:t>Estar en un Contrato de Interconexión Legado, o</a:t>
              </a:r>
            </a:p>
            <a:p>
              <a:pPr marL="42863" lvl="1" indent="-42863" defTabSz="300038">
                <a:lnSpc>
                  <a:spcPct val="90000"/>
                </a:lnSpc>
                <a:spcBef>
                  <a:spcPct val="0"/>
                </a:spcBef>
                <a:spcAft>
                  <a:spcPct val="15000"/>
                </a:spcAft>
                <a:buFontTx/>
                <a:buChar char="••"/>
              </a:pPr>
              <a:r>
                <a:rPr lang="es-MX" sz="975" b="1" dirty="0">
                  <a:solidFill>
                    <a:prstClr val="black">
                      <a:hueOff val="0"/>
                      <a:satOff val="0"/>
                      <a:lumOff val="0"/>
                      <a:alphaOff val="0"/>
                    </a:prstClr>
                  </a:solidFill>
                </a:rPr>
                <a:t>haberse garantizado una interconexión por haberse programado en el POISE, con anterioridad a la entrada en vigor de la Ley.</a:t>
              </a:r>
            </a:p>
          </p:txBody>
        </p:sp>
      </p:grpSp>
      <p:sp>
        <p:nvSpPr>
          <p:cNvPr id="17" name="Rectángulo 16"/>
          <p:cNvSpPr/>
          <p:nvPr/>
        </p:nvSpPr>
        <p:spPr>
          <a:xfrm>
            <a:off x="476518" y="1340768"/>
            <a:ext cx="8210282" cy="523220"/>
          </a:xfrm>
          <a:prstGeom prst="rect">
            <a:avLst/>
          </a:prstGeom>
        </p:spPr>
        <p:txBody>
          <a:bodyPr wrap="square">
            <a:spAutoFit/>
          </a:bodyPr>
          <a:lstStyle/>
          <a:p>
            <a:r>
              <a:rPr lang="es-MX" sz="1400" b="1" dirty="0">
                <a:solidFill>
                  <a:prstClr val="black"/>
                </a:solidFill>
                <a:ea typeface="Calibri" panose="020F0502020204030204" pitchFamily="34" charset="0"/>
              </a:rPr>
              <a:t>Documentos Probatorios válidos para </a:t>
            </a:r>
            <a:r>
              <a:rPr lang="es-MX" sz="1400" dirty="0"/>
              <a:t>la acreditación del Estatus de la Interconexión de la(s) Central(es) Eléctrica(s) asociada(s) a la(s) Oferta(s) de Venta:</a:t>
            </a:r>
          </a:p>
        </p:txBody>
      </p:sp>
      <p:grpSp>
        <p:nvGrpSpPr>
          <p:cNvPr id="21" name="Grupo 20"/>
          <p:cNvGrpSpPr/>
          <p:nvPr/>
        </p:nvGrpSpPr>
        <p:grpSpPr>
          <a:xfrm>
            <a:off x="1598089" y="3742714"/>
            <a:ext cx="957671" cy="1004810"/>
            <a:chOff x="1085777" y="3923413"/>
            <a:chExt cx="1276895" cy="1339747"/>
          </a:xfrm>
        </p:grpSpPr>
        <p:grpSp>
          <p:nvGrpSpPr>
            <p:cNvPr id="22" name="Grupo 21"/>
            <p:cNvGrpSpPr/>
            <p:nvPr/>
          </p:nvGrpSpPr>
          <p:grpSpPr>
            <a:xfrm>
              <a:off x="1085777" y="3923413"/>
              <a:ext cx="1276895" cy="1339747"/>
              <a:chOff x="945310" y="3296359"/>
              <a:chExt cx="1600200" cy="1647825"/>
            </a:xfrm>
          </p:grpSpPr>
          <p:pic>
            <p:nvPicPr>
              <p:cNvPr id="24" name="Imagen 23"/>
              <p:cNvPicPr>
                <a:picLocks noChangeAspect="1"/>
              </p:cNvPicPr>
              <p:nvPr/>
            </p:nvPicPr>
            <p:blipFill>
              <a:blip r:embed="rId2"/>
              <a:stretch>
                <a:fillRect/>
              </a:stretch>
            </p:blipFill>
            <p:spPr>
              <a:xfrm>
                <a:off x="945310" y="3296359"/>
                <a:ext cx="1600200" cy="1647825"/>
              </a:xfrm>
              <a:prstGeom prst="rect">
                <a:avLst/>
              </a:prstGeom>
            </p:spPr>
          </p:pic>
          <p:sp>
            <p:nvSpPr>
              <p:cNvPr id="25" name="CuadroTexto 24"/>
              <p:cNvSpPr txBox="1"/>
              <p:nvPr/>
            </p:nvSpPr>
            <p:spPr>
              <a:xfrm>
                <a:off x="1065649" y="3775121"/>
                <a:ext cx="830116" cy="719247"/>
              </a:xfrm>
              <a:prstGeom prst="rect">
                <a:avLst/>
              </a:prstGeom>
              <a:noFill/>
              <a:ln>
                <a:noFill/>
              </a:ln>
              <a:effectLst>
                <a:outerShdw blurRad="50800" dist="38100" dir="5400000" algn="t" rotWithShape="0">
                  <a:prstClr val="black">
                    <a:alpha val="40000"/>
                  </a:prstClr>
                </a:outerShdw>
              </a:effectLst>
            </p:spPr>
            <p:txBody>
              <a:bodyPr wrap="square" rtlCol="0">
                <a:spAutoFit/>
              </a:bodyPr>
              <a:lstStyle/>
              <a:p>
                <a:pPr algn="ctr"/>
                <a:r>
                  <a:rPr lang="es-MX" sz="750" b="1" dirty="0">
                    <a:effectLst>
                      <a:outerShdw blurRad="38100" dist="38100" dir="2700000" algn="tl">
                        <a:srgbClr val="000000">
                          <a:alpha val="43137"/>
                        </a:srgbClr>
                      </a:outerShdw>
                    </a:effectLst>
                  </a:rPr>
                  <a:t>Carta de Crédito</a:t>
                </a:r>
              </a:p>
            </p:txBody>
          </p:sp>
        </p:grpSp>
        <p:sp>
          <p:nvSpPr>
            <p:cNvPr id="23" name="CuadroTexto 22"/>
            <p:cNvSpPr txBox="1"/>
            <p:nvPr/>
          </p:nvSpPr>
          <p:spPr>
            <a:xfrm>
              <a:off x="1330098" y="4842555"/>
              <a:ext cx="427896" cy="400109"/>
            </a:xfrm>
            <a:prstGeom prst="rect">
              <a:avLst/>
            </a:prstGeom>
            <a:noFill/>
            <a:ln>
              <a:noFill/>
            </a:ln>
          </p:spPr>
          <p:txBody>
            <a:bodyPr wrap="none" rtlCol="0">
              <a:spAutoFit/>
            </a:bodyPr>
            <a:lstStyle/>
            <a:p>
              <a:r>
                <a:rPr lang="es-MX" sz="1350" b="1" dirty="0">
                  <a:ln w="22225">
                    <a:solidFill>
                      <a:schemeClr val="accent2"/>
                    </a:solidFill>
                    <a:prstDash val="solid"/>
                  </a:ln>
                  <a:solidFill>
                    <a:schemeClr val="accent2">
                      <a:lumMod val="40000"/>
                      <a:lumOff val="60000"/>
                    </a:schemeClr>
                  </a:solidFill>
                  <a:sym typeface="Wingdings" panose="05000000000000000000" pitchFamily="2" charset="2"/>
                </a:rPr>
                <a:t></a:t>
              </a:r>
              <a:endParaRPr lang="es-MX" sz="1350" b="1" dirty="0">
                <a:ln w="22225">
                  <a:solidFill>
                    <a:schemeClr val="accent2"/>
                  </a:solidFill>
                  <a:prstDash val="solid"/>
                </a:ln>
                <a:solidFill>
                  <a:schemeClr val="accent2">
                    <a:lumMod val="40000"/>
                    <a:lumOff val="60000"/>
                  </a:schemeClr>
                </a:solidFill>
              </a:endParaRPr>
            </a:p>
          </p:txBody>
        </p:sp>
      </p:grpSp>
      <p:sp>
        <p:nvSpPr>
          <p:cNvPr id="26" name="Rectángulo redondeado 25"/>
          <p:cNvSpPr/>
          <p:nvPr/>
        </p:nvSpPr>
        <p:spPr>
          <a:xfrm>
            <a:off x="1316572" y="2944577"/>
            <a:ext cx="1520704" cy="371068"/>
          </a:xfrm>
          <a:prstGeom prst="round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defTabSz="400050">
              <a:lnSpc>
                <a:spcPct val="90000"/>
              </a:lnSpc>
              <a:spcBef>
                <a:spcPct val="0"/>
              </a:spcBef>
              <a:spcAft>
                <a:spcPct val="35000"/>
              </a:spcAft>
            </a:pPr>
            <a:r>
              <a:rPr lang="es-MX" sz="1200" dirty="0">
                <a:ln w="0"/>
                <a:solidFill>
                  <a:schemeClr val="tx1"/>
                </a:solidFill>
                <a:effectLst>
                  <a:outerShdw blurRad="38100" dist="19050" dir="2700000" algn="tl" rotWithShape="0">
                    <a:schemeClr val="dk1">
                      <a:alpha val="40000"/>
                    </a:schemeClr>
                  </a:outerShdw>
                </a:effectLst>
              </a:rPr>
              <a:t>Proyectos de Temporada Abierta</a:t>
            </a:r>
          </a:p>
        </p:txBody>
      </p:sp>
      <p:cxnSp>
        <p:nvCxnSpPr>
          <p:cNvPr id="28" name="Conector recto de flecha 27"/>
          <p:cNvCxnSpPr>
            <a:stCxn id="26" idx="2"/>
            <a:endCxn id="24" idx="0"/>
          </p:cNvCxnSpPr>
          <p:nvPr/>
        </p:nvCxnSpPr>
        <p:spPr>
          <a:xfrm>
            <a:off x="2076924" y="3315645"/>
            <a:ext cx="1" cy="427069"/>
          </a:xfrm>
          <a:prstGeom prst="straightConnector1">
            <a:avLst/>
          </a:prstGeom>
          <a:ln w="19050">
            <a:tailEnd type="triangle"/>
          </a:ln>
        </p:spPr>
        <p:style>
          <a:lnRef idx="1">
            <a:schemeClr val="dk1"/>
          </a:lnRef>
          <a:fillRef idx="0">
            <a:schemeClr val="dk1"/>
          </a:fillRef>
          <a:effectRef idx="0">
            <a:schemeClr val="dk1"/>
          </a:effectRef>
          <a:fontRef idx="minor">
            <a:schemeClr val="tx1"/>
          </a:fontRef>
        </p:style>
      </p:cxnSp>
      <p:sp>
        <p:nvSpPr>
          <p:cNvPr id="27" name="Título 1"/>
          <p:cNvSpPr>
            <a:spLocks noGrp="1"/>
          </p:cNvSpPr>
          <p:nvPr>
            <p:ph type="title"/>
          </p:nvPr>
        </p:nvSpPr>
        <p:spPr>
          <a:xfrm>
            <a:off x="3275856" y="332656"/>
            <a:ext cx="5410944" cy="864096"/>
          </a:xfrm>
        </p:spPr>
        <p:txBody>
          <a:bodyPr/>
          <a:lstStyle/>
          <a:p>
            <a:r>
              <a:rPr lang="es-MX" sz="2100" dirty="0"/>
              <a:t>Criterios para cambio de Estatus de Interconexión y documentos probatorios validos </a:t>
            </a:r>
          </a:p>
        </p:txBody>
      </p:sp>
    </p:spTree>
    <p:extLst>
      <p:ext uri="{BB962C8B-B14F-4D97-AF65-F5344CB8AC3E}">
        <p14:creationId xmlns:p14="http://schemas.microsoft.com/office/powerpoint/2010/main" val="3306123462"/>
      </p:ext>
    </p:ext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upo 3"/>
          <p:cNvGrpSpPr/>
          <p:nvPr/>
        </p:nvGrpSpPr>
        <p:grpSpPr>
          <a:xfrm>
            <a:off x="3999721" y="2743494"/>
            <a:ext cx="2164506" cy="470216"/>
            <a:chOff x="0" y="33307"/>
            <a:chExt cx="2878435" cy="873687"/>
          </a:xfrm>
        </p:grpSpPr>
        <p:sp>
          <p:nvSpPr>
            <p:cNvPr id="5" name="Rectángulo 4"/>
            <p:cNvSpPr/>
            <p:nvPr/>
          </p:nvSpPr>
          <p:spPr>
            <a:xfrm>
              <a:off x="0" y="33307"/>
              <a:ext cx="2878435" cy="873687"/>
            </a:xfrm>
            <a:prstGeom prst="rect">
              <a:avLst/>
            </a:pr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6" name="Rectángulo 5"/>
            <p:cNvSpPr/>
            <p:nvPr/>
          </p:nvSpPr>
          <p:spPr>
            <a:xfrm>
              <a:off x="0" y="33307"/>
              <a:ext cx="2878435" cy="873687"/>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64008" tIns="36576" rIns="64008" bIns="36576" numCol="1" spcCol="1270" anchor="ctr" anchorCtr="0">
              <a:noAutofit/>
            </a:bodyPr>
            <a:lstStyle/>
            <a:p>
              <a:pPr algn="ctr" defTabSz="400050">
                <a:lnSpc>
                  <a:spcPct val="90000"/>
                </a:lnSpc>
                <a:spcBef>
                  <a:spcPct val="0"/>
                </a:spcBef>
                <a:spcAft>
                  <a:spcPct val="35000"/>
                </a:spcAft>
              </a:pPr>
              <a:r>
                <a:rPr lang="es-MX" sz="1200" dirty="0">
                  <a:solidFill>
                    <a:prstClr val="white"/>
                  </a:solidFill>
                </a:rPr>
                <a:t>Proyectos de Temporada Abierta</a:t>
              </a:r>
            </a:p>
          </p:txBody>
        </p:sp>
      </p:grpSp>
      <p:grpSp>
        <p:nvGrpSpPr>
          <p:cNvPr id="7" name="Grupo 6"/>
          <p:cNvGrpSpPr/>
          <p:nvPr/>
        </p:nvGrpSpPr>
        <p:grpSpPr>
          <a:xfrm>
            <a:off x="3999721" y="3280968"/>
            <a:ext cx="2164506" cy="1837624"/>
            <a:chOff x="2246064" y="705570"/>
            <a:chExt cx="1846663" cy="1378610"/>
          </a:xfrm>
        </p:grpSpPr>
        <p:sp>
          <p:nvSpPr>
            <p:cNvPr id="8" name="Rectángulo 7"/>
            <p:cNvSpPr/>
            <p:nvPr/>
          </p:nvSpPr>
          <p:spPr>
            <a:xfrm>
              <a:off x="2246064" y="705570"/>
              <a:ext cx="1846663" cy="1100230"/>
            </a:xfrm>
            <a:prstGeom prst="rect">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sp>
          <p:nvSpPr>
            <p:cNvPr id="9" name="Rectángulo 8"/>
            <p:cNvSpPr/>
            <p:nvPr/>
          </p:nvSpPr>
          <p:spPr>
            <a:xfrm>
              <a:off x="2246064" y="806486"/>
              <a:ext cx="1846663" cy="1277694"/>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36005" tIns="36005" rIns="48006" bIns="54007" numCol="1" spcCol="1270" anchor="t" anchorCtr="0">
              <a:noAutofit/>
            </a:bodyPr>
            <a:lstStyle/>
            <a:p>
              <a:pPr marL="42863" lvl="1" indent="-42863" algn="just" defTabSz="300038">
                <a:lnSpc>
                  <a:spcPct val="90000"/>
                </a:lnSpc>
                <a:spcBef>
                  <a:spcPct val="0"/>
                </a:spcBef>
                <a:spcAft>
                  <a:spcPct val="15000"/>
                </a:spcAft>
                <a:buFontTx/>
                <a:buChar char="••"/>
              </a:pPr>
              <a:r>
                <a:rPr lang="es-MX" sz="975" b="1" dirty="0">
                  <a:solidFill>
                    <a:prstClr val="black">
                      <a:hueOff val="0"/>
                      <a:satOff val="0"/>
                      <a:lumOff val="0"/>
                      <a:alphaOff val="0"/>
                    </a:prstClr>
                  </a:solidFill>
                </a:rPr>
                <a:t>Presentación de una carta de crédito requerida por la CRE en relación con una temporada abierta </a:t>
              </a:r>
              <a:r>
                <a:rPr lang="es-MX" sz="975" dirty="0">
                  <a:solidFill>
                    <a:prstClr val="black">
                      <a:hueOff val="0"/>
                      <a:satOff val="0"/>
                      <a:lumOff val="0"/>
                      <a:alphaOff val="0"/>
                    </a:prstClr>
                  </a:solidFill>
                </a:rPr>
                <a:t>(siempre y cuando el interesado haya mantenido vigente dicha carta de crédito y cumplido todos los demás requisitos para la participación en dicha temporada abierta)</a:t>
              </a:r>
            </a:p>
          </p:txBody>
        </p:sp>
      </p:grpSp>
      <p:grpSp>
        <p:nvGrpSpPr>
          <p:cNvPr id="10" name="Grupo 9"/>
          <p:cNvGrpSpPr/>
          <p:nvPr/>
        </p:nvGrpSpPr>
        <p:grpSpPr>
          <a:xfrm>
            <a:off x="6280402" y="2743494"/>
            <a:ext cx="2276148" cy="537475"/>
            <a:chOff x="-2" y="33307"/>
            <a:chExt cx="2878437" cy="959787"/>
          </a:xfrm>
        </p:grpSpPr>
        <p:sp>
          <p:nvSpPr>
            <p:cNvPr id="11" name="Rectángulo 10"/>
            <p:cNvSpPr/>
            <p:nvPr/>
          </p:nvSpPr>
          <p:spPr>
            <a:xfrm>
              <a:off x="0" y="33307"/>
              <a:ext cx="2878435" cy="873687"/>
            </a:xfrm>
            <a:prstGeom prst="rect">
              <a:avLst/>
            </a:pr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2" name="Rectángulo 11"/>
            <p:cNvSpPr/>
            <p:nvPr/>
          </p:nvSpPr>
          <p:spPr>
            <a:xfrm>
              <a:off x="-2" y="94720"/>
              <a:ext cx="2878435" cy="89837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64008" tIns="36576" rIns="64008" bIns="36576" numCol="1" spcCol="1270" anchor="ctr" anchorCtr="0">
              <a:noAutofit/>
            </a:bodyPr>
            <a:lstStyle/>
            <a:p>
              <a:pPr algn="ctr" defTabSz="400050">
                <a:lnSpc>
                  <a:spcPct val="90000"/>
                </a:lnSpc>
                <a:spcBef>
                  <a:spcPct val="0"/>
                </a:spcBef>
                <a:spcAft>
                  <a:spcPct val="35000"/>
                </a:spcAft>
              </a:pPr>
              <a:r>
                <a:rPr lang="es-MX" sz="1200" kern="0" dirty="0">
                  <a:solidFill>
                    <a:prstClr val="white"/>
                  </a:solidFill>
                  <a:ea typeface="Times New Roman" panose="02020603050405020304" pitchFamily="18" charset="0"/>
                  <a:cs typeface="Arial" panose="020B0604020202020204" pitchFamily="34" charset="0"/>
                </a:rPr>
                <a:t>Proyectos dedicados al Servicio Publico de Energía Eléctrica</a:t>
              </a:r>
              <a:endParaRPr lang="es-MX" sz="1200" dirty="0">
                <a:solidFill>
                  <a:prstClr val="white"/>
                </a:solidFill>
              </a:endParaRPr>
            </a:p>
          </p:txBody>
        </p:sp>
      </p:grpSp>
      <p:grpSp>
        <p:nvGrpSpPr>
          <p:cNvPr id="13" name="Grupo 12"/>
          <p:cNvGrpSpPr/>
          <p:nvPr/>
        </p:nvGrpSpPr>
        <p:grpSpPr>
          <a:xfrm>
            <a:off x="6280402" y="3280969"/>
            <a:ext cx="2276150" cy="1930314"/>
            <a:chOff x="2246063" y="705570"/>
            <a:chExt cx="1846664" cy="1447850"/>
          </a:xfrm>
        </p:grpSpPr>
        <p:sp>
          <p:nvSpPr>
            <p:cNvPr id="14" name="Rectángulo 13"/>
            <p:cNvSpPr/>
            <p:nvPr/>
          </p:nvSpPr>
          <p:spPr>
            <a:xfrm>
              <a:off x="2246064" y="705570"/>
              <a:ext cx="1846663" cy="1100230"/>
            </a:xfrm>
            <a:prstGeom prst="rect">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sp>
          <p:nvSpPr>
            <p:cNvPr id="15" name="Rectángulo 14"/>
            <p:cNvSpPr/>
            <p:nvPr/>
          </p:nvSpPr>
          <p:spPr>
            <a:xfrm>
              <a:off x="2246063" y="741312"/>
              <a:ext cx="1846663" cy="1412108"/>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36005" tIns="36005" rIns="48006" bIns="54007" numCol="1" spcCol="1270" anchor="t" anchorCtr="0">
              <a:noAutofit/>
            </a:bodyPr>
            <a:lstStyle/>
            <a:p>
              <a:pPr marL="42863" lvl="1" indent="-42863" defTabSz="300038">
                <a:lnSpc>
                  <a:spcPct val="90000"/>
                </a:lnSpc>
                <a:spcBef>
                  <a:spcPct val="0"/>
                </a:spcBef>
                <a:spcAft>
                  <a:spcPct val="15000"/>
                </a:spcAft>
                <a:buFontTx/>
                <a:buChar char="••"/>
              </a:pPr>
              <a:r>
                <a:rPr lang="es-MX" sz="975" b="1" dirty="0">
                  <a:solidFill>
                    <a:prstClr val="black">
                      <a:hueOff val="0"/>
                      <a:satOff val="0"/>
                      <a:lumOff val="0"/>
                      <a:alphaOff val="0"/>
                    </a:prstClr>
                  </a:solidFill>
                </a:rPr>
                <a:t>Estar incluidas en un Contrato de Interconexión, o </a:t>
              </a:r>
            </a:p>
            <a:p>
              <a:pPr marL="42863" lvl="1" indent="-42863" defTabSz="300038">
                <a:lnSpc>
                  <a:spcPct val="90000"/>
                </a:lnSpc>
                <a:spcBef>
                  <a:spcPct val="0"/>
                </a:spcBef>
                <a:spcAft>
                  <a:spcPct val="15000"/>
                </a:spcAft>
                <a:buFontTx/>
                <a:buChar char="••"/>
              </a:pPr>
              <a:r>
                <a:rPr lang="es-MX" sz="975" b="1" dirty="0">
                  <a:solidFill>
                    <a:prstClr val="black">
                      <a:hueOff val="0"/>
                      <a:satOff val="0"/>
                      <a:lumOff val="0"/>
                      <a:alphaOff val="0"/>
                    </a:prstClr>
                  </a:solidFill>
                </a:rPr>
                <a:t>Estar en un Contrato de Interconexión Legado, o</a:t>
              </a:r>
            </a:p>
            <a:p>
              <a:pPr marL="42863" lvl="1" indent="-42863" defTabSz="300038">
                <a:lnSpc>
                  <a:spcPct val="90000"/>
                </a:lnSpc>
                <a:spcBef>
                  <a:spcPct val="0"/>
                </a:spcBef>
                <a:spcAft>
                  <a:spcPct val="15000"/>
                </a:spcAft>
                <a:buFontTx/>
                <a:buChar char="••"/>
              </a:pPr>
              <a:r>
                <a:rPr lang="es-MX" sz="975" b="1" dirty="0">
                  <a:solidFill>
                    <a:prstClr val="black">
                      <a:hueOff val="0"/>
                      <a:satOff val="0"/>
                      <a:lumOff val="0"/>
                      <a:alphaOff val="0"/>
                    </a:prstClr>
                  </a:solidFill>
                </a:rPr>
                <a:t>haberse garantizado una interconexión por haberse programado en el POISE, con anterioridad a la entrada en vigor de la Ley.</a:t>
              </a:r>
            </a:p>
          </p:txBody>
        </p:sp>
      </p:grpSp>
      <p:sp>
        <p:nvSpPr>
          <p:cNvPr id="17" name="Rectángulo 16"/>
          <p:cNvSpPr/>
          <p:nvPr/>
        </p:nvSpPr>
        <p:spPr>
          <a:xfrm>
            <a:off x="476518" y="1340768"/>
            <a:ext cx="8210282" cy="523220"/>
          </a:xfrm>
          <a:prstGeom prst="rect">
            <a:avLst/>
          </a:prstGeom>
        </p:spPr>
        <p:txBody>
          <a:bodyPr wrap="square">
            <a:spAutoFit/>
          </a:bodyPr>
          <a:lstStyle/>
          <a:p>
            <a:r>
              <a:rPr lang="es-MX" sz="1400" b="1" dirty="0">
                <a:solidFill>
                  <a:prstClr val="black"/>
                </a:solidFill>
                <a:ea typeface="Calibri" panose="020F0502020204030204" pitchFamily="34" charset="0"/>
              </a:rPr>
              <a:t>Documentos Probatorios válidos para </a:t>
            </a:r>
            <a:r>
              <a:rPr lang="es-MX" sz="1400" dirty="0"/>
              <a:t>la acreditación del Estatus de la Interconexión de la(s) Central(es) Eléctrica(s) asociada(s) a la(s) Oferta(s) de Venta:</a:t>
            </a:r>
          </a:p>
        </p:txBody>
      </p:sp>
      <p:sp>
        <p:nvSpPr>
          <p:cNvPr id="26" name="Rectángulo redondeado 25"/>
          <p:cNvSpPr/>
          <p:nvPr/>
        </p:nvSpPr>
        <p:spPr>
          <a:xfrm>
            <a:off x="1188680" y="2957553"/>
            <a:ext cx="2014830" cy="371068"/>
          </a:xfrm>
          <a:prstGeom prst="round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defTabSz="400050">
              <a:lnSpc>
                <a:spcPct val="90000"/>
              </a:lnSpc>
              <a:spcBef>
                <a:spcPct val="0"/>
              </a:spcBef>
              <a:spcAft>
                <a:spcPct val="35000"/>
              </a:spcAft>
            </a:pPr>
            <a:r>
              <a:rPr lang="es-MX" sz="1200" dirty="0">
                <a:ln w="0"/>
                <a:solidFill>
                  <a:schemeClr val="tx1"/>
                </a:solidFill>
                <a:effectLst>
                  <a:outerShdw blurRad="38100" dist="19050" dir="2700000" algn="tl" rotWithShape="0">
                    <a:schemeClr val="dk1">
                      <a:alpha val="40000"/>
                    </a:schemeClr>
                  </a:outerShdw>
                </a:effectLst>
              </a:rPr>
              <a:t>Proyectos dedicado al Servicio Publico de Energía</a:t>
            </a:r>
          </a:p>
        </p:txBody>
      </p:sp>
      <p:cxnSp>
        <p:nvCxnSpPr>
          <p:cNvPr id="28" name="Conector recto de flecha 27"/>
          <p:cNvCxnSpPr>
            <a:stCxn id="26" idx="2"/>
            <a:endCxn id="38" idx="0"/>
          </p:cNvCxnSpPr>
          <p:nvPr/>
        </p:nvCxnSpPr>
        <p:spPr>
          <a:xfrm>
            <a:off x="2196096" y="3328621"/>
            <a:ext cx="1" cy="416709"/>
          </a:xfrm>
          <a:prstGeom prst="straightConnector1">
            <a:avLst/>
          </a:prstGeom>
          <a:ln w="19050">
            <a:tailEnd type="triangle"/>
          </a:ln>
        </p:spPr>
        <p:style>
          <a:lnRef idx="1">
            <a:schemeClr val="dk1"/>
          </a:lnRef>
          <a:fillRef idx="0">
            <a:schemeClr val="dk1"/>
          </a:fillRef>
          <a:effectRef idx="0">
            <a:schemeClr val="dk1"/>
          </a:effectRef>
          <a:fontRef idx="minor">
            <a:schemeClr val="tx1"/>
          </a:fontRef>
        </p:style>
      </p:cxnSp>
      <p:grpSp>
        <p:nvGrpSpPr>
          <p:cNvPr id="3" name="Grupo 2"/>
          <p:cNvGrpSpPr/>
          <p:nvPr/>
        </p:nvGrpSpPr>
        <p:grpSpPr>
          <a:xfrm>
            <a:off x="948970" y="3745331"/>
            <a:ext cx="2486752" cy="824406"/>
            <a:chOff x="1159309" y="3847285"/>
            <a:chExt cx="3055326" cy="1099208"/>
          </a:xfrm>
        </p:grpSpPr>
        <p:grpSp>
          <p:nvGrpSpPr>
            <p:cNvPr id="27" name="Grupo 26"/>
            <p:cNvGrpSpPr/>
            <p:nvPr/>
          </p:nvGrpSpPr>
          <p:grpSpPr>
            <a:xfrm>
              <a:off x="1159309" y="3847285"/>
              <a:ext cx="3055326" cy="1099208"/>
              <a:chOff x="3401220" y="4396452"/>
              <a:chExt cx="2477997" cy="1099208"/>
            </a:xfrm>
          </p:grpSpPr>
          <p:grpSp>
            <p:nvGrpSpPr>
              <p:cNvPr id="29" name="Grupo 28"/>
              <p:cNvGrpSpPr/>
              <p:nvPr/>
            </p:nvGrpSpPr>
            <p:grpSpPr>
              <a:xfrm>
                <a:off x="3401220" y="4396452"/>
                <a:ext cx="835143" cy="1096455"/>
                <a:chOff x="3507781" y="4116351"/>
                <a:chExt cx="835143" cy="1096455"/>
              </a:xfrm>
            </p:grpSpPr>
            <p:grpSp>
              <p:nvGrpSpPr>
                <p:cNvPr id="40" name="Grupo 39"/>
                <p:cNvGrpSpPr/>
                <p:nvPr/>
              </p:nvGrpSpPr>
              <p:grpSpPr>
                <a:xfrm>
                  <a:off x="3507781" y="4116351"/>
                  <a:ext cx="835143" cy="1019175"/>
                  <a:chOff x="4523571" y="4116351"/>
                  <a:chExt cx="835143" cy="1019175"/>
                </a:xfrm>
              </p:grpSpPr>
              <p:pic>
                <p:nvPicPr>
                  <p:cNvPr id="42" name="Imagen 41"/>
                  <p:cNvPicPr>
                    <a:picLocks noChangeAspect="1"/>
                  </p:cNvPicPr>
                  <p:nvPr/>
                </p:nvPicPr>
                <p:blipFill>
                  <a:blip r:embed="rId2"/>
                  <a:stretch>
                    <a:fillRect/>
                  </a:stretch>
                </p:blipFill>
                <p:spPr>
                  <a:xfrm>
                    <a:off x="4630173" y="4116351"/>
                    <a:ext cx="638654" cy="1019175"/>
                  </a:xfrm>
                  <a:prstGeom prst="rect">
                    <a:avLst/>
                  </a:prstGeom>
                </p:spPr>
              </p:pic>
              <p:sp>
                <p:nvSpPr>
                  <p:cNvPr id="43" name="CuadroTexto 42"/>
                  <p:cNvSpPr txBox="1"/>
                  <p:nvPr/>
                </p:nvSpPr>
                <p:spPr>
                  <a:xfrm>
                    <a:off x="4523571" y="4311640"/>
                    <a:ext cx="835143" cy="430887"/>
                  </a:xfrm>
                  <a:prstGeom prst="rect">
                    <a:avLst/>
                  </a:prstGeom>
                  <a:noFill/>
                  <a:ln>
                    <a:noFill/>
                  </a:ln>
                  <a:effectLst>
                    <a:outerShdw blurRad="50800" dist="38100" dir="5400000" algn="t" rotWithShape="0">
                      <a:prstClr val="black">
                        <a:alpha val="40000"/>
                      </a:prstClr>
                    </a:outerShdw>
                  </a:effectLst>
                </p:spPr>
                <p:txBody>
                  <a:bodyPr wrap="square" rtlCol="0">
                    <a:spAutoFit/>
                  </a:bodyPr>
                  <a:lstStyle/>
                  <a:p>
                    <a:pPr algn="ctr"/>
                    <a:r>
                      <a:rPr lang="es-MX" sz="750" b="1" dirty="0">
                        <a:solidFill>
                          <a:prstClr val="black"/>
                        </a:solidFill>
                        <a:effectLst>
                          <a:outerShdw blurRad="38100" dist="38100" dir="2700000" algn="tl">
                            <a:srgbClr val="000000">
                              <a:alpha val="43137"/>
                            </a:srgbClr>
                          </a:outerShdw>
                        </a:effectLst>
                      </a:rPr>
                      <a:t>Contrato de Interconexión</a:t>
                    </a:r>
                  </a:p>
                </p:txBody>
              </p:sp>
            </p:grpSp>
            <p:sp>
              <p:nvSpPr>
                <p:cNvPr id="41" name="CuadroTexto 40"/>
                <p:cNvSpPr txBox="1"/>
                <p:nvPr/>
              </p:nvSpPr>
              <p:spPr>
                <a:xfrm>
                  <a:off x="3768481" y="4812697"/>
                  <a:ext cx="319792" cy="400109"/>
                </a:xfrm>
                <a:prstGeom prst="rect">
                  <a:avLst/>
                </a:prstGeom>
                <a:noFill/>
                <a:ln>
                  <a:noFill/>
                </a:ln>
              </p:spPr>
              <p:txBody>
                <a:bodyPr wrap="none" rtlCol="0">
                  <a:spAutoFit/>
                </a:bodyPr>
                <a:lstStyle/>
                <a:p>
                  <a:r>
                    <a:rPr lang="es-MX" sz="1350" b="1" dirty="0">
                      <a:ln w="22225">
                        <a:solidFill>
                          <a:srgbClr val="C0504D"/>
                        </a:solidFill>
                        <a:prstDash val="solid"/>
                      </a:ln>
                      <a:solidFill>
                        <a:srgbClr val="C0504D">
                          <a:lumMod val="40000"/>
                          <a:lumOff val="60000"/>
                        </a:srgbClr>
                      </a:solidFill>
                      <a:sym typeface="Wingdings" panose="05000000000000000000" pitchFamily="2" charset="2"/>
                    </a:rPr>
                    <a:t></a:t>
                  </a:r>
                  <a:endParaRPr lang="es-MX" sz="1350" b="1" dirty="0">
                    <a:ln w="22225">
                      <a:solidFill>
                        <a:srgbClr val="C0504D"/>
                      </a:solidFill>
                      <a:prstDash val="solid"/>
                    </a:ln>
                    <a:solidFill>
                      <a:srgbClr val="C0504D">
                        <a:lumMod val="40000"/>
                        <a:lumOff val="60000"/>
                      </a:srgbClr>
                    </a:solidFill>
                  </a:endParaRPr>
                </a:p>
              </p:txBody>
            </p:sp>
          </p:grpSp>
          <p:grpSp>
            <p:nvGrpSpPr>
              <p:cNvPr id="30" name="Grupo 29"/>
              <p:cNvGrpSpPr/>
              <p:nvPr/>
            </p:nvGrpSpPr>
            <p:grpSpPr>
              <a:xfrm>
                <a:off x="4290165" y="4396452"/>
                <a:ext cx="747670" cy="1099208"/>
                <a:chOff x="4396726" y="4116351"/>
                <a:chExt cx="747670" cy="1099208"/>
              </a:xfrm>
            </p:grpSpPr>
            <p:grpSp>
              <p:nvGrpSpPr>
                <p:cNvPr id="36" name="Grupo 35"/>
                <p:cNvGrpSpPr/>
                <p:nvPr/>
              </p:nvGrpSpPr>
              <p:grpSpPr>
                <a:xfrm>
                  <a:off x="4396726" y="4116351"/>
                  <a:ext cx="747670" cy="1019175"/>
                  <a:chOff x="4629097" y="4116351"/>
                  <a:chExt cx="747670" cy="1019175"/>
                </a:xfrm>
              </p:grpSpPr>
              <p:pic>
                <p:nvPicPr>
                  <p:cNvPr id="38" name="Imagen 37"/>
                  <p:cNvPicPr>
                    <a:picLocks noChangeAspect="1"/>
                  </p:cNvPicPr>
                  <p:nvPr/>
                </p:nvPicPr>
                <p:blipFill>
                  <a:blip r:embed="rId2"/>
                  <a:stretch>
                    <a:fillRect/>
                  </a:stretch>
                </p:blipFill>
                <p:spPr>
                  <a:xfrm>
                    <a:off x="4653830" y="4116351"/>
                    <a:ext cx="658114" cy="1019175"/>
                  </a:xfrm>
                  <a:prstGeom prst="rect">
                    <a:avLst/>
                  </a:prstGeom>
                </p:spPr>
              </p:pic>
              <p:sp>
                <p:nvSpPr>
                  <p:cNvPr id="39" name="CuadroTexto 38"/>
                  <p:cNvSpPr txBox="1"/>
                  <p:nvPr/>
                </p:nvSpPr>
                <p:spPr>
                  <a:xfrm>
                    <a:off x="4629097" y="4234696"/>
                    <a:ext cx="747670" cy="584776"/>
                  </a:xfrm>
                  <a:prstGeom prst="rect">
                    <a:avLst/>
                  </a:prstGeom>
                  <a:noFill/>
                  <a:ln>
                    <a:noFill/>
                  </a:ln>
                  <a:effectLst>
                    <a:outerShdw blurRad="50800" dist="38100" dir="5400000" algn="t" rotWithShape="0">
                      <a:prstClr val="black">
                        <a:alpha val="40000"/>
                      </a:prstClr>
                    </a:outerShdw>
                  </a:effectLst>
                </p:spPr>
                <p:txBody>
                  <a:bodyPr wrap="square" rtlCol="0">
                    <a:spAutoFit/>
                  </a:bodyPr>
                  <a:lstStyle/>
                  <a:p>
                    <a:pPr algn="ctr"/>
                    <a:r>
                      <a:rPr lang="es-MX" sz="750" b="1" dirty="0">
                        <a:solidFill>
                          <a:prstClr val="black"/>
                        </a:solidFill>
                        <a:effectLst>
                          <a:outerShdw blurRad="38100" dist="38100" dir="2700000" algn="tl">
                            <a:srgbClr val="000000">
                              <a:alpha val="43137"/>
                            </a:srgbClr>
                          </a:outerShdw>
                        </a:effectLst>
                      </a:rPr>
                      <a:t>Contrato de Interconexión Legado</a:t>
                    </a:r>
                  </a:p>
                </p:txBody>
              </p:sp>
            </p:grpSp>
            <p:sp>
              <p:nvSpPr>
                <p:cNvPr id="37" name="CuadroTexto 36"/>
                <p:cNvSpPr txBox="1"/>
                <p:nvPr/>
              </p:nvSpPr>
              <p:spPr>
                <a:xfrm>
                  <a:off x="4596437" y="4815450"/>
                  <a:ext cx="319792" cy="400109"/>
                </a:xfrm>
                <a:prstGeom prst="rect">
                  <a:avLst/>
                </a:prstGeom>
                <a:noFill/>
                <a:ln>
                  <a:noFill/>
                </a:ln>
              </p:spPr>
              <p:txBody>
                <a:bodyPr wrap="none" rtlCol="0">
                  <a:spAutoFit/>
                </a:bodyPr>
                <a:lstStyle/>
                <a:p>
                  <a:r>
                    <a:rPr lang="es-MX" sz="1350" b="1" dirty="0">
                      <a:ln w="22225">
                        <a:solidFill>
                          <a:srgbClr val="C0504D"/>
                        </a:solidFill>
                        <a:prstDash val="solid"/>
                      </a:ln>
                      <a:solidFill>
                        <a:srgbClr val="C0504D">
                          <a:lumMod val="40000"/>
                          <a:lumOff val="60000"/>
                        </a:srgbClr>
                      </a:solidFill>
                      <a:sym typeface="Wingdings" panose="05000000000000000000" pitchFamily="2" charset="2"/>
                    </a:rPr>
                    <a:t></a:t>
                  </a:r>
                  <a:endParaRPr lang="es-MX" sz="1350" b="1" dirty="0">
                    <a:ln w="22225">
                      <a:solidFill>
                        <a:srgbClr val="C0504D"/>
                      </a:solidFill>
                      <a:prstDash val="solid"/>
                    </a:ln>
                    <a:solidFill>
                      <a:srgbClr val="C0504D">
                        <a:lumMod val="40000"/>
                        <a:lumOff val="60000"/>
                      </a:srgbClr>
                    </a:solidFill>
                  </a:endParaRPr>
                </a:p>
              </p:txBody>
            </p:sp>
          </p:grpSp>
          <p:grpSp>
            <p:nvGrpSpPr>
              <p:cNvPr id="32" name="Grupo 31"/>
              <p:cNvGrpSpPr/>
              <p:nvPr/>
            </p:nvGrpSpPr>
            <p:grpSpPr>
              <a:xfrm>
                <a:off x="5064068" y="4396452"/>
                <a:ext cx="815149" cy="1019175"/>
                <a:chOff x="4590910" y="4116351"/>
                <a:chExt cx="815149" cy="1019175"/>
              </a:xfrm>
            </p:grpSpPr>
            <p:pic>
              <p:nvPicPr>
                <p:cNvPr id="34" name="Imagen 33"/>
                <p:cNvPicPr>
                  <a:picLocks noChangeAspect="1"/>
                </p:cNvPicPr>
                <p:nvPr/>
              </p:nvPicPr>
              <p:blipFill>
                <a:blip r:embed="rId2"/>
                <a:stretch>
                  <a:fillRect/>
                </a:stretch>
              </p:blipFill>
              <p:spPr>
                <a:xfrm>
                  <a:off x="4653830" y="4116351"/>
                  <a:ext cx="689309" cy="1019175"/>
                </a:xfrm>
                <a:prstGeom prst="rect">
                  <a:avLst/>
                </a:prstGeom>
              </p:spPr>
            </p:pic>
            <p:sp>
              <p:nvSpPr>
                <p:cNvPr id="35" name="CuadroTexto 34"/>
                <p:cNvSpPr txBox="1"/>
                <p:nvPr/>
              </p:nvSpPr>
              <p:spPr>
                <a:xfrm>
                  <a:off x="4590910" y="4234696"/>
                  <a:ext cx="815149" cy="892552"/>
                </a:xfrm>
                <a:prstGeom prst="rect">
                  <a:avLst/>
                </a:prstGeom>
                <a:noFill/>
                <a:ln>
                  <a:noFill/>
                </a:ln>
                <a:effectLst>
                  <a:outerShdw blurRad="50800" dist="38100" dir="5400000" algn="t" rotWithShape="0">
                    <a:prstClr val="black">
                      <a:alpha val="40000"/>
                    </a:prstClr>
                  </a:outerShdw>
                </a:effectLst>
              </p:spPr>
              <p:txBody>
                <a:bodyPr wrap="square" rtlCol="0">
                  <a:spAutoFit/>
                </a:bodyPr>
                <a:lstStyle/>
                <a:p>
                  <a:pPr algn="ctr"/>
                  <a:r>
                    <a:rPr lang="es-MX" sz="750" b="1" dirty="0">
                      <a:solidFill>
                        <a:prstClr val="black"/>
                      </a:solidFill>
                      <a:effectLst>
                        <a:outerShdw blurRad="38100" dist="38100" dir="2700000" algn="tl">
                          <a:srgbClr val="000000">
                            <a:alpha val="43137"/>
                          </a:srgbClr>
                        </a:outerShdw>
                      </a:effectLst>
                    </a:rPr>
                    <a:t>Haberse programado una interconexión en el POISE</a:t>
                  </a:r>
                </a:p>
              </p:txBody>
            </p:sp>
          </p:grpSp>
        </p:grpSp>
        <p:grpSp>
          <p:nvGrpSpPr>
            <p:cNvPr id="2" name="Grupo 1"/>
            <p:cNvGrpSpPr/>
            <p:nvPr/>
          </p:nvGrpSpPr>
          <p:grpSpPr>
            <a:xfrm>
              <a:off x="2022740" y="4042575"/>
              <a:ext cx="1257617" cy="494259"/>
              <a:chOff x="2022740" y="4042575"/>
              <a:chExt cx="1257617" cy="494259"/>
            </a:xfrm>
          </p:grpSpPr>
          <p:sp>
            <p:nvSpPr>
              <p:cNvPr id="44" name="CuadroTexto 43"/>
              <p:cNvSpPr txBox="1"/>
              <p:nvPr/>
            </p:nvSpPr>
            <p:spPr>
              <a:xfrm>
                <a:off x="2022740" y="4042575"/>
                <a:ext cx="304025" cy="492442"/>
              </a:xfrm>
              <a:prstGeom prst="rect">
                <a:avLst/>
              </a:prstGeom>
              <a:noFill/>
              <a:ln>
                <a:noFill/>
              </a:ln>
              <a:effectLst>
                <a:outerShdw blurRad="50800" dist="38100" dir="5400000" algn="t" rotWithShape="0">
                  <a:prstClr val="black">
                    <a:alpha val="40000"/>
                  </a:prstClr>
                </a:outerShdw>
              </a:effectLst>
            </p:spPr>
            <p:txBody>
              <a:bodyPr wrap="square" rtlCol="0">
                <a:spAutoFit/>
              </a:bodyPr>
              <a:lstStyle/>
              <a:p>
                <a:pPr algn="ctr"/>
                <a:r>
                  <a:rPr lang="es-MX" b="1" dirty="0">
                    <a:solidFill>
                      <a:prstClr val="black"/>
                    </a:solidFill>
                  </a:rPr>
                  <a:t>o</a:t>
                </a:r>
              </a:p>
            </p:txBody>
          </p:sp>
          <p:sp>
            <p:nvSpPr>
              <p:cNvPr id="45" name="CuadroTexto 44"/>
              <p:cNvSpPr txBox="1"/>
              <p:nvPr/>
            </p:nvSpPr>
            <p:spPr>
              <a:xfrm>
                <a:off x="3087625" y="4044392"/>
                <a:ext cx="192732" cy="492442"/>
              </a:xfrm>
              <a:prstGeom prst="rect">
                <a:avLst/>
              </a:prstGeom>
              <a:noFill/>
              <a:ln>
                <a:noFill/>
              </a:ln>
              <a:effectLst>
                <a:outerShdw blurRad="50800" dist="38100" dir="5400000" algn="t" rotWithShape="0">
                  <a:prstClr val="black">
                    <a:alpha val="40000"/>
                  </a:prstClr>
                </a:outerShdw>
              </a:effectLst>
            </p:spPr>
            <p:txBody>
              <a:bodyPr wrap="square" rtlCol="0">
                <a:spAutoFit/>
              </a:bodyPr>
              <a:lstStyle/>
              <a:p>
                <a:pPr algn="ctr"/>
                <a:r>
                  <a:rPr lang="es-MX" b="1" dirty="0">
                    <a:solidFill>
                      <a:prstClr val="black"/>
                    </a:solidFill>
                  </a:rPr>
                  <a:t>o</a:t>
                </a:r>
              </a:p>
            </p:txBody>
          </p:sp>
        </p:grpSp>
      </p:grpSp>
      <p:sp>
        <p:nvSpPr>
          <p:cNvPr id="46" name="Título 1"/>
          <p:cNvSpPr>
            <a:spLocks noGrp="1"/>
          </p:cNvSpPr>
          <p:nvPr>
            <p:ph type="title"/>
          </p:nvPr>
        </p:nvSpPr>
        <p:spPr>
          <a:xfrm>
            <a:off x="3275856" y="332656"/>
            <a:ext cx="5410944" cy="864096"/>
          </a:xfrm>
        </p:spPr>
        <p:txBody>
          <a:bodyPr/>
          <a:lstStyle/>
          <a:p>
            <a:r>
              <a:rPr lang="es-MX" sz="2100" dirty="0"/>
              <a:t>Criterios para cambio de Estatus de Interconexión y documentos probatorios validos </a:t>
            </a:r>
          </a:p>
        </p:txBody>
      </p:sp>
    </p:spTree>
    <p:extLst>
      <p:ext uri="{BB962C8B-B14F-4D97-AF65-F5344CB8AC3E}">
        <p14:creationId xmlns:p14="http://schemas.microsoft.com/office/powerpoint/2010/main" val="968233381"/>
      </p:ext>
    </p:extLst>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a:xfrm>
            <a:off x="160742" y="3429000"/>
            <a:ext cx="8964488" cy="2232248"/>
          </a:xfrm>
        </p:spPr>
        <p:txBody>
          <a:bodyPr>
            <a:normAutofit/>
          </a:bodyPr>
          <a:lstStyle/>
          <a:p>
            <a:r>
              <a:rPr lang="es-ES" dirty="0"/>
              <a:t>OFERTA DE VENTA ECONÓMICA, EVALUACIÓN POR EL MODELO DE ENTEROS MIXTOS, FALLO</a:t>
            </a:r>
            <a:endParaRPr lang="es-MX" sz="2000" dirty="0">
              <a:latin typeface="Arial Rounded MT Bold" panose="020F0704030504030204" pitchFamily="34" charset="0"/>
            </a:endParaRPr>
          </a:p>
        </p:txBody>
      </p:sp>
    </p:spTree>
    <p:extLst>
      <p:ext uri="{BB962C8B-B14F-4D97-AF65-F5344CB8AC3E}">
        <p14:creationId xmlns:p14="http://schemas.microsoft.com/office/powerpoint/2010/main" val="289903164"/>
      </p:ext>
    </p:extLst>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MX" dirty="0"/>
              <a:t>Etapas de la Evaluación Económica</a:t>
            </a:r>
            <a:endParaRPr lang="es-ES" dirty="0"/>
          </a:p>
        </p:txBody>
      </p:sp>
      <p:sp>
        <p:nvSpPr>
          <p:cNvPr id="4" name="Rectángulo 3"/>
          <p:cNvSpPr/>
          <p:nvPr/>
        </p:nvSpPr>
        <p:spPr>
          <a:xfrm>
            <a:off x="611560" y="1835532"/>
            <a:ext cx="1428596" cy="369332"/>
          </a:xfrm>
          <a:prstGeom prst="rect">
            <a:avLst/>
          </a:prstGeom>
        </p:spPr>
        <p:txBody>
          <a:bodyPr wrap="none">
            <a:spAutoFit/>
          </a:bodyPr>
          <a:lstStyle/>
          <a:p>
            <a:r>
              <a:rPr lang="es-MX" b="1" dirty="0">
                <a:latin typeface="Arial" panose="020B0604020202020204" pitchFamily="34" charset="0"/>
                <a:ea typeface="MS Mincho" panose="02020609040205080304" pitchFamily="49" charset="-128"/>
                <a:cs typeface="Arial" panose="020B0604020202020204" pitchFamily="34" charset="0"/>
              </a:rPr>
              <a:t>Requisitos </a:t>
            </a:r>
            <a:endParaRPr lang="es-ES" b="1" dirty="0">
              <a:latin typeface="Arial" panose="020B0604020202020204" pitchFamily="34" charset="0"/>
              <a:cs typeface="Arial" panose="020B0604020202020204" pitchFamily="34" charset="0"/>
            </a:endParaRPr>
          </a:p>
        </p:txBody>
      </p:sp>
      <p:graphicFrame>
        <p:nvGraphicFramePr>
          <p:cNvPr id="5" name="Diagrama 4"/>
          <p:cNvGraphicFramePr/>
          <p:nvPr>
            <p:extLst/>
          </p:nvPr>
        </p:nvGraphicFramePr>
        <p:xfrm>
          <a:off x="1979712" y="1556792"/>
          <a:ext cx="6707088" cy="439248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Rectángulo 5"/>
          <p:cNvSpPr/>
          <p:nvPr/>
        </p:nvSpPr>
        <p:spPr>
          <a:xfrm rot="16200000">
            <a:off x="1701624" y="3252211"/>
            <a:ext cx="1069524" cy="369332"/>
          </a:xfrm>
          <a:prstGeom prst="rect">
            <a:avLst/>
          </a:prstGeom>
        </p:spPr>
        <p:txBody>
          <a:bodyPr wrap="none">
            <a:spAutoFit/>
          </a:bodyPr>
          <a:lstStyle/>
          <a:p>
            <a:r>
              <a:rPr lang="es-MX" b="1" dirty="0">
                <a:latin typeface="Arial" panose="020B0604020202020204" pitchFamily="34" charset="0"/>
                <a:ea typeface="MS Mincho" panose="02020609040205080304" pitchFamily="49" charset="-128"/>
                <a:cs typeface="Arial" panose="020B0604020202020204" pitchFamily="34" charset="0"/>
              </a:rPr>
              <a:t>Etapa 1 </a:t>
            </a:r>
            <a:endParaRPr lang="es-ES" b="1" dirty="0">
              <a:latin typeface="Arial" panose="020B0604020202020204" pitchFamily="34" charset="0"/>
              <a:cs typeface="Arial" panose="020B0604020202020204" pitchFamily="34" charset="0"/>
            </a:endParaRPr>
          </a:p>
        </p:txBody>
      </p:sp>
      <p:sp>
        <p:nvSpPr>
          <p:cNvPr id="7" name="Rectángulo 6"/>
          <p:cNvSpPr/>
          <p:nvPr/>
        </p:nvSpPr>
        <p:spPr>
          <a:xfrm rot="16200000">
            <a:off x="1692332" y="5013176"/>
            <a:ext cx="1069524" cy="369332"/>
          </a:xfrm>
          <a:prstGeom prst="rect">
            <a:avLst/>
          </a:prstGeom>
        </p:spPr>
        <p:txBody>
          <a:bodyPr wrap="none">
            <a:spAutoFit/>
          </a:bodyPr>
          <a:lstStyle/>
          <a:p>
            <a:r>
              <a:rPr lang="es-MX" b="1" dirty="0">
                <a:latin typeface="Arial" panose="020B0604020202020204" pitchFamily="34" charset="0"/>
                <a:ea typeface="MS Mincho" panose="02020609040205080304" pitchFamily="49" charset="-128"/>
                <a:cs typeface="Arial" panose="020B0604020202020204" pitchFamily="34" charset="0"/>
              </a:rPr>
              <a:t>Etapa 2 </a:t>
            </a:r>
            <a:endParaRPr lang="es-ES" b="1" dirty="0">
              <a:latin typeface="Arial" panose="020B0604020202020204" pitchFamily="34" charset="0"/>
              <a:cs typeface="Arial" panose="020B0604020202020204" pitchFamily="34" charset="0"/>
            </a:endParaRPr>
          </a:p>
        </p:txBody>
      </p:sp>
      <p:pic>
        <p:nvPicPr>
          <p:cNvPr id="8" name="Imagen 7"/>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11560" y="4594870"/>
            <a:ext cx="1251046" cy="1251046"/>
          </a:xfrm>
          <a:prstGeom prst="rect">
            <a:avLst/>
          </a:prstGeom>
        </p:spPr>
      </p:pic>
      <p:pic>
        <p:nvPicPr>
          <p:cNvPr id="9" name="Imagen 8"/>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564444" y="3061512"/>
            <a:ext cx="1487276" cy="871544"/>
          </a:xfrm>
          <a:prstGeom prst="rect">
            <a:avLst/>
          </a:prstGeom>
        </p:spPr>
      </p:pic>
    </p:spTree>
    <p:extLst>
      <p:ext uri="{BB962C8B-B14F-4D97-AF65-F5344CB8AC3E}">
        <p14:creationId xmlns:p14="http://schemas.microsoft.com/office/powerpoint/2010/main" val="3696637720"/>
      </p:ext>
    </p:extLst>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MX" dirty="0"/>
              <a:t>Ajuste de Precios</a:t>
            </a:r>
          </a:p>
        </p:txBody>
      </p:sp>
      <p:sp>
        <p:nvSpPr>
          <p:cNvPr id="4" name="Rectángulo 3"/>
          <p:cNvSpPr/>
          <p:nvPr/>
        </p:nvSpPr>
        <p:spPr>
          <a:xfrm>
            <a:off x="6661155" y="5579948"/>
            <a:ext cx="1655261" cy="369332"/>
          </a:xfrm>
          <a:prstGeom prst="rect">
            <a:avLst/>
          </a:prstGeom>
        </p:spPr>
        <p:txBody>
          <a:bodyPr wrap="none">
            <a:spAutoFit/>
          </a:bodyPr>
          <a:lstStyle/>
          <a:p>
            <a:r>
              <a:rPr lang="es-MX" b="1" dirty="0"/>
              <a:t>Precio ajustado</a:t>
            </a:r>
            <a:endParaRPr lang="es-ES" b="1" dirty="0"/>
          </a:p>
        </p:txBody>
      </p:sp>
      <p:sp>
        <p:nvSpPr>
          <p:cNvPr id="5" name="Rectángulo 4"/>
          <p:cNvSpPr/>
          <p:nvPr/>
        </p:nvSpPr>
        <p:spPr>
          <a:xfrm>
            <a:off x="3811281" y="5579948"/>
            <a:ext cx="1726819" cy="369332"/>
          </a:xfrm>
          <a:prstGeom prst="rect">
            <a:avLst/>
          </a:prstGeom>
        </p:spPr>
        <p:txBody>
          <a:bodyPr wrap="none">
            <a:spAutoFit/>
          </a:bodyPr>
          <a:lstStyle/>
          <a:p>
            <a:r>
              <a:rPr lang="es-MX" b="1" dirty="0">
                <a:latin typeface="+mj-lt"/>
                <a:cs typeface="Arial" panose="020B0604020202020204" pitchFamily="34" charset="0"/>
              </a:rPr>
              <a:t>Ajuste de precio</a:t>
            </a:r>
            <a:endParaRPr lang="es-ES" b="1" dirty="0">
              <a:latin typeface="+mj-lt"/>
              <a:cs typeface="Arial" panose="020B0604020202020204" pitchFamily="34" charset="0"/>
            </a:endParaRPr>
          </a:p>
        </p:txBody>
      </p:sp>
      <p:sp>
        <p:nvSpPr>
          <p:cNvPr id="6" name="Rectángulo 5"/>
          <p:cNvSpPr/>
          <p:nvPr/>
        </p:nvSpPr>
        <p:spPr>
          <a:xfrm>
            <a:off x="1002969" y="5579948"/>
            <a:ext cx="1692258" cy="369332"/>
          </a:xfrm>
          <a:prstGeom prst="rect">
            <a:avLst/>
          </a:prstGeom>
        </p:spPr>
        <p:txBody>
          <a:bodyPr wrap="none">
            <a:spAutoFit/>
          </a:bodyPr>
          <a:lstStyle/>
          <a:p>
            <a:r>
              <a:rPr lang="es-MX" b="1" dirty="0">
                <a:latin typeface="+mj-lt"/>
                <a:cs typeface="Arial" panose="020B0604020202020204" pitchFamily="34" charset="0"/>
              </a:rPr>
              <a:t>Precio Ofertado</a:t>
            </a:r>
            <a:endParaRPr lang="es-ES" b="1" dirty="0">
              <a:latin typeface="+mj-lt"/>
              <a:cs typeface="Arial" panose="020B0604020202020204" pitchFamily="34" charset="0"/>
            </a:endParaRPr>
          </a:p>
        </p:txBody>
      </p:sp>
      <p:sp>
        <p:nvSpPr>
          <p:cNvPr id="7" name="Flecha derecha 6"/>
          <p:cNvSpPr/>
          <p:nvPr/>
        </p:nvSpPr>
        <p:spPr>
          <a:xfrm>
            <a:off x="2771800" y="4604674"/>
            <a:ext cx="864096" cy="369332"/>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8" name="Flecha derecha 7"/>
          <p:cNvSpPr/>
          <p:nvPr/>
        </p:nvSpPr>
        <p:spPr>
          <a:xfrm>
            <a:off x="5683489" y="4642668"/>
            <a:ext cx="864096" cy="369332"/>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pic>
        <p:nvPicPr>
          <p:cNvPr id="9" name="Imagen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46985" y="3967591"/>
            <a:ext cx="1350154" cy="1350154"/>
          </a:xfrm>
          <a:prstGeom prst="rect">
            <a:avLst/>
          </a:prstGeom>
        </p:spPr>
      </p:pic>
      <p:pic>
        <p:nvPicPr>
          <p:cNvPr id="10" name="Imagen 9"/>
          <p:cNvPicPr>
            <a:picLocks noChangeAspect="1"/>
          </p:cNvPicPr>
          <p:nvPr/>
        </p:nvPicPr>
        <p:blipFill rotWithShape="1">
          <a:blip r:embed="rId3"/>
          <a:srcRect l="26375" r="26376"/>
          <a:stretch/>
        </p:blipFill>
        <p:spPr>
          <a:xfrm>
            <a:off x="6732240" y="4019386"/>
            <a:ext cx="1589272" cy="1497846"/>
          </a:xfrm>
          <a:prstGeom prst="rect">
            <a:avLst/>
          </a:prstGeom>
        </p:spPr>
      </p:pic>
      <p:sp>
        <p:nvSpPr>
          <p:cNvPr id="11" name="Conector fuera de página 10"/>
          <p:cNvSpPr/>
          <p:nvPr/>
        </p:nvSpPr>
        <p:spPr>
          <a:xfrm>
            <a:off x="3028262" y="1628800"/>
            <a:ext cx="2983898" cy="2479184"/>
          </a:xfrm>
          <a:prstGeom prst="flowChartOffpageConnector">
            <a:avLst/>
          </a:prstGeom>
        </p:spPr>
        <p:style>
          <a:lnRef idx="1">
            <a:schemeClr val="dk1"/>
          </a:lnRef>
          <a:fillRef idx="2">
            <a:schemeClr val="dk1"/>
          </a:fillRef>
          <a:effectRef idx="1">
            <a:schemeClr val="dk1"/>
          </a:effectRef>
          <a:fontRef idx="minor">
            <a:schemeClr val="dk1"/>
          </a:fontRef>
        </p:style>
        <p:txBody>
          <a:bodyPr rtlCol="0" anchor="ctr"/>
          <a:lstStyle/>
          <a:p>
            <a:pPr marL="285750" indent="-285750">
              <a:buFont typeface="Arial" panose="020B0604020202020204" pitchFamily="34" charset="0"/>
              <a:buChar char="•"/>
            </a:pPr>
            <a:r>
              <a:rPr lang="es-MX" dirty="0">
                <a:solidFill>
                  <a:srgbClr val="0070C0"/>
                </a:solidFill>
              </a:rPr>
              <a:t>Factor de desempate</a:t>
            </a:r>
          </a:p>
          <a:p>
            <a:pPr marL="285750" indent="-285750">
              <a:buFont typeface="Arial" panose="020B0604020202020204" pitchFamily="34" charset="0"/>
              <a:buChar char="•"/>
            </a:pPr>
            <a:endParaRPr lang="es-MX" dirty="0">
              <a:solidFill>
                <a:srgbClr val="0070C0"/>
              </a:solidFill>
            </a:endParaRPr>
          </a:p>
          <a:p>
            <a:pPr marL="285750" indent="-285750">
              <a:buFont typeface="Arial" panose="020B0604020202020204" pitchFamily="34" charset="0"/>
              <a:buChar char="•"/>
            </a:pPr>
            <a:r>
              <a:rPr lang="es-MX" dirty="0">
                <a:solidFill>
                  <a:srgbClr val="0070C0"/>
                </a:solidFill>
              </a:rPr>
              <a:t>Diferencias esperadas PML</a:t>
            </a:r>
          </a:p>
          <a:p>
            <a:pPr marL="285750" indent="-285750">
              <a:buFont typeface="Arial" panose="020B0604020202020204" pitchFamily="34" charset="0"/>
              <a:buChar char="•"/>
            </a:pPr>
            <a:endParaRPr lang="es-MX" dirty="0">
              <a:solidFill>
                <a:srgbClr val="0070C0"/>
              </a:solidFill>
            </a:endParaRPr>
          </a:p>
          <a:p>
            <a:pPr marL="285750" indent="-285750">
              <a:buFont typeface="Arial" panose="020B0604020202020204" pitchFamily="34" charset="0"/>
              <a:buChar char="•"/>
            </a:pPr>
            <a:r>
              <a:rPr lang="es-MX" dirty="0">
                <a:solidFill>
                  <a:srgbClr val="0070C0"/>
                </a:solidFill>
              </a:rPr>
              <a:t>Factores económicos </a:t>
            </a:r>
          </a:p>
          <a:p>
            <a:pPr marL="285750" indent="-285750">
              <a:buFont typeface="Arial" panose="020B0604020202020204" pitchFamily="34" charset="0"/>
              <a:buChar char="•"/>
            </a:pPr>
            <a:endParaRPr lang="es-MX" dirty="0">
              <a:solidFill>
                <a:srgbClr val="0070C0"/>
              </a:solidFill>
            </a:endParaRPr>
          </a:p>
          <a:p>
            <a:pPr marL="285750" indent="-285750">
              <a:buFont typeface="Arial" panose="020B0604020202020204" pitchFamily="34" charset="0"/>
              <a:buChar char="•"/>
            </a:pPr>
            <a:r>
              <a:rPr lang="es-MX" dirty="0">
                <a:solidFill>
                  <a:srgbClr val="0070C0"/>
                </a:solidFill>
              </a:rPr>
              <a:t>Indexado Dólares/Pesos</a:t>
            </a:r>
            <a:endParaRPr lang="es-ES" dirty="0">
              <a:solidFill>
                <a:srgbClr val="0070C0"/>
              </a:solidFill>
            </a:endParaRPr>
          </a:p>
        </p:txBody>
      </p:sp>
      <p:pic>
        <p:nvPicPr>
          <p:cNvPr id="12" name="Imagen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811281" y="3501008"/>
            <a:ext cx="1803681" cy="2067297"/>
          </a:xfrm>
          <a:prstGeom prst="rect">
            <a:avLst/>
          </a:prstGeom>
        </p:spPr>
      </p:pic>
    </p:spTree>
    <p:extLst>
      <p:ext uri="{BB962C8B-B14F-4D97-AF65-F5344CB8AC3E}">
        <p14:creationId xmlns:p14="http://schemas.microsoft.com/office/powerpoint/2010/main" val="2035191898"/>
      </p:ext>
    </p:extLst>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MX" dirty="0"/>
              <a:t>Ajuste de Precios</a:t>
            </a:r>
          </a:p>
        </p:txBody>
      </p:sp>
      <mc:AlternateContent xmlns:mc="http://schemas.openxmlformats.org/markup-compatibility/2006" xmlns:a14="http://schemas.microsoft.com/office/drawing/2010/main">
        <mc:Choice Requires="a14">
          <p:sp>
            <p:nvSpPr>
              <p:cNvPr id="4" name="Rectángulo 3"/>
              <p:cNvSpPr/>
              <p:nvPr/>
            </p:nvSpPr>
            <p:spPr>
              <a:xfrm>
                <a:off x="1115616" y="2996952"/>
                <a:ext cx="7128792" cy="1268681"/>
              </a:xfrm>
              <a:prstGeom prst="rect">
                <a:avLst/>
              </a:prstGeom>
              <a:ln>
                <a:solidFill>
                  <a:schemeClr val="accent6">
                    <a:lumMod val="60000"/>
                    <a:lumOff val="40000"/>
                  </a:schemeClr>
                </a:solidFill>
              </a:ln>
            </p:spPr>
            <p:style>
              <a:lnRef idx="2">
                <a:schemeClr val="accent2"/>
              </a:lnRef>
              <a:fillRef idx="1">
                <a:schemeClr val="lt1"/>
              </a:fillRef>
              <a:effectRef idx="0">
                <a:schemeClr val="accent2"/>
              </a:effectRef>
              <a:fontRef idx="minor">
                <a:schemeClr val="dk1"/>
              </a:fontRef>
            </p:style>
            <p:txBody>
              <a:bodyPr wrap="square">
                <a:spAutoFit/>
              </a:bodyPr>
              <a:lstStyle/>
              <a:p>
                <a:endParaRPr lang="es-MX" i="1" dirty="0">
                  <a:latin typeface="Cambria Math" panose="02040503050406030204" pitchFamily="18" charset="0"/>
                </a:endParaRPr>
              </a:p>
              <a:p>
                <a:pPr/>
                <a14:m>
                  <m:oMathPara xmlns:m="http://schemas.openxmlformats.org/officeDocument/2006/math">
                    <m:oMathParaPr>
                      <m:jc m:val="centerGroup"/>
                    </m:oMathParaPr>
                    <m:oMath xmlns:m="http://schemas.openxmlformats.org/officeDocument/2006/math">
                      <m:sSub>
                        <m:sSubPr>
                          <m:ctrlPr>
                            <a:rPr lang="es-MX" i="1" smtClean="0">
                              <a:latin typeface="Cambria Math" panose="02040503050406030204" pitchFamily="18" charset="0"/>
                            </a:rPr>
                          </m:ctrlPr>
                        </m:sSubPr>
                        <m:e>
                          <m:r>
                            <a:rPr lang="es-ES" b="0" i="1">
                              <a:latin typeface="Cambria Math" panose="02040503050406030204" pitchFamily="18" charset="0"/>
                            </a:rPr>
                            <m:t>𝑃𝑟</m:t>
                          </m:r>
                          <m:r>
                            <a:rPr lang="es-MX" b="0" i="1" smtClean="0">
                              <a:latin typeface="Cambria Math" panose="02040503050406030204" pitchFamily="18" charset="0"/>
                            </a:rPr>
                            <m:t>𝐴</m:t>
                          </m:r>
                        </m:e>
                        <m:sub>
                          <m:r>
                            <a:rPr lang="es-ES" b="0" i="1">
                              <a:latin typeface="Cambria Math" panose="02040503050406030204" pitchFamily="18" charset="0"/>
                            </a:rPr>
                            <m:t>𝑝</m:t>
                          </m:r>
                        </m:sub>
                      </m:sSub>
                      <m:r>
                        <a:rPr lang="es-ES" b="0" i="1">
                          <a:latin typeface="Cambria Math" panose="02040503050406030204" pitchFamily="18" charset="0"/>
                        </a:rPr>
                        <m:t>=</m:t>
                      </m:r>
                      <m:d>
                        <m:dPr>
                          <m:ctrlPr>
                            <a:rPr lang="es-MX" i="1">
                              <a:latin typeface="Cambria Math" panose="02040503050406030204" pitchFamily="18" charset="0"/>
                            </a:rPr>
                          </m:ctrlPr>
                        </m:dPr>
                        <m:e>
                          <m:sSub>
                            <m:sSubPr>
                              <m:ctrlPr>
                                <a:rPr lang="es-MX" i="1">
                                  <a:latin typeface="Cambria Math" panose="02040503050406030204" pitchFamily="18" charset="0"/>
                                </a:rPr>
                              </m:ctrlPr>
                            </m:sSubPr>
                            <m:e>
                              <m:r>
                                <a:rPr lang="es-MX" b="0" i="1">
                                  <a:latin typeface="Cambria Math" panose="02040503050406030204" pitchFamily="18" charset="0"/>
                                </a:rPr>
                                <m:t>𝑃𝑟</m:t>
                              </m:r>
                            </m:e>
                            <m:sub>
                              <m:r>
                                <a:rPr lang="es-MX" b="0" i="1">
                                  <a:latin typeface="Cambria Math" panose="02040503050406030204" pitchFamily="18" charset="0"/>
                                </a:rPr>
                                <m:t>𝑝</m:t>
                              </m:r>
                            </m:sub>
                          </m:sSub>
                          <m:r>
                            <a:rPr lang="es-MX" b="0" i="0">
                              <a:latin typeface="Cambria Math" panose="02040503050406030204" pitchFamily="18" charset="0"/>
                            </a:rPr>
                            <m:t>+</m:t>
                          </m:r>
                          <m:f>
                            <m:fPr>
                              <m:ctrlPr>
                                <a:rPr lang="es-MX" i="1">
                                  <a:latin typeface="Cambria Math" panose="02040503050406030204" pitchFamily="18" charset="0"/>
                                </a:rPr>
                              </m:ctrlPr>
                            </m:fPr>
                            <m:num>
                              <m:sSub>
                                <m:sSubPr>
                                  <m:ctrlPr>
                                    <a:rPr lang="es-MX" i="1">
                                      <a:latin typeface="Cambria Math" panose="02040503050406030204" pitchFamily="18" charset="0"/>
                                    </a:rPr>
                                  </m:ctrlPr>
                                </m:sSubPr>
                                <m:e>
                                  <m:r>
                                    <a:rPr lang="es-MX" b="0" i="1">
                                      <a:latin typeface="Cambria Math" panose="02040503050406030204" pitchFamily="18" charset="0"/>
                                    </a:rPr>
                                    <m:t>𝐻</m:t>
                                  </m:r>
                                  <m:r>
                                    <a:rPr lang="es-MX" b="0" i="1" smtClean="0">
                                      <a:latin typeface="Cambria Math" panose="02040503050406030204" pitchFamily="18" charset="0"/>
                                    </a:rPr>
                                    <m:t>𝑟𝑅</m:t>
                                  </m:r>
                                </m:e>
                                <m:sub>
                                  <m:r>
                                    <a:rPr lang="es-MX" b="0" i="1">
                                      <a:latin typeface="Cambria Math" panose="02040503050406030204" pitchFamily="18" charset="0"/>
                                    </a:rPr>
                                    <m:t>𝑝</m:t>
                                  </m:r>
                                </m:sub>
                              </m:sSub>
                              <m:r>
                                <a:rPr lang="es-MX" b="0" i="0">
                                  <a:latin typeface="Cambria Math" panose="02040503050406030204" pitchFamily="18" charset="0"/>
                                </a:rPr>
                                <m:t>−</m:t>
                              </m:r>
                              <m:r>
                                <a:rPr lang="es-MX" b="0" i="1">
                                  <a:latin typeface="Cambria Math" panose="02040503050406030204" pitchFamily="18" charset="0"/>
                                </a:rPr>
                                <m:t>𝐻𝑟𝐼</m:t>
                              </m:r>
                            </m:num>
                            <m:den>
                              <m:r>
                                <a:rPr lang="es-MX" b="0" i="0">
                                  <a:latin typeface="Cambria Math" panose="02040503050406030204" pitchFamily="18" charset="0"/>
                                </a:rPr>
                                <m:t>1000</m:t>
                              </m:r>
                            </m:den>
                          </m:f>
                          <m:r>
                            <a:rPr lang="es-MX" b="0" i="0">
                              <a:latin typeface="Cambria Math" panose="02040503050406030204" pitchFamily="18" charset="0"/>
                            </a:rPr>
                            <m:t>+ </m:t>
                          </m:r>
                          <m:sSub>
                            <m:sSubPr>
                              <m:ctrlPr>
                                <a:rPr lang="es-MX" i="1">
                                  <a:latin typeface="Cambria Math" panose="02040503050406030204" pitchFamily="18" charset="0"/>
                                </a:rPr>
                              </m:ctrlPr>
                            </m:sSubPr>
                            <m:e>
                              <m:r>
                                <a:rPr lang="es-MX" b="0" i="0">
                                  <a:latin typeface="Cambria Math" panose="02040503050406030204" pitchFamily="18" charset="0"/>
                                </a:rPr>
                                <m:t>∆</m:t>
                              </m:r>
                              <m:r>
                                <a:rPr lang="es-MX" b="0" i="1">
                                  <a:latin typeface="Cambria Math" panose="02040503050406030204" pitchFamily="18" charset="0"/>
                                </a:rPr>
                                <m:t>𝑃𝑀𝐿</m:t>
                              </m:r>
                            </m:e>
                            <m:sub>
                              <m:r>
                                <a:rPr lang="es-MX" b="0" i="1" smtClean="0">
                                  <a:latin typeface="Cambria Math" panose="02040503050406030204" pitchFamily="18" charset="0"/>
                                </a:rPr>
                                <m:t>𝑝</m:t>
                              </m:r>
                            </m:sub>
                          </m:sSub>
                          <m:r>
                            <a:rPr lang="es-MX" b="0" i="0">
                              <a:latin typeface="Cambria Math" panose="02040503050406030204" pitchFamily="18" charset="0"/>
                            </a:rPr>
                            <m:t> </m:t>
                          </m:r>
                          <m:sSub>
                            <m:sSubPr>
                              <m:ctrlPr>
                                <a:rPr lang="es-MX" i="1">
                                  <a:latin typeface="Cambria Math" panose="02040503050406030204" pitchFamily="18" charset="0"/>
                                </a:rPr>
                              </m:ctrlPr>
                            </m:sSubPr>
                            <m:e>
                              <m:r>
                                <a:rPr lang="es-MX" b="0" i="1" smtClean="0">
                                  <a:latin typeface="Cambria Math" panose="02040503050406030204" pitchFamily="18" charset="0"/>
                                </a:rPr>
                                <m:t>𝐸𝐸𝐴</m:t>
                              </m:r>
                            </m:e>
                            <m:sub>
                              <m:r>
                                <a:rPr lang="es-MX" b="0" i="1">
                                  <a:latin typeface="Cambria Math" panose="02040503050406030204" pitchFamily="18" charset="0"/>
                                </a:rPr>
                                <m:t>𝑝</m:t>
                              </m:r>
                            </m:sub>
                          </m:sSub>
                        </m:e>
                      </m:d>
                      <m:r>
                        <a:rPr lang="es-MX" b="0" i="0">
                          <a:latin typeface="Cambria Math" panose="02040503050406030204" pitchFamily="18" charset="0"/>
                        </a:rPr>
                        <m:t> </m:t>
                      </m:r>
                      <m:sSup>
                        <m:sSupPr>
                          <m:ctrlPr>
                            <a:rPr lang="es-MX" i="1">
                              <a:latin typeface="Cambria Math" panose="02040503050406030204" pitchFamily="18" charset="0"/>
                            </a:rPr>
                          </m:ctrlPr>
                        </m:sSupPr>
                        <m:e>
                          <m:d>
                            <m:dPr>
                              <m:ctrlPr>
                                <a:rPr lang="es-MX" i="1">
                                  <a:latin typeface="Cambria Math" panose="02040503050406030204" pitchFamily="18" charset="0"/>
                                </a:rPr>
                              </m:ctrlPr>
                            </m:dPr>
                            <m:e>
                              <m:r>
                                <a:rPr lang="es-MX" b="0" i="1">
                                  <a:latin typeface="Cambria Math" panose="02040503050406030204" pitchFamily="18" charset="0"/>
                                </a:rPr>
                                <m:t>𝐹𝑟𝑃𝑃</m:t>
                              </m:r>
                              <m:r>
                                <a:rPr lang="es-MX" b="0" i="0">
                                  <a:latin typeface="Cambria Math" panose="02040503050406030204" pitchFamily="18" charset="0"/>
                                </a:rPr>
                                <m:t>∗ </m:t>
                              </m:r>
                              <m:r>
                                <a:rPr lang="es-MX" b="0" i="1">
                                  <a:latin typeface="Cambria Math" panose="02040503050406030204" pitchFamily="18" charset="0"/>
                                </a:rPr>
                                <m:t>𝐹𝑟</m:t>
                              </m:r>
                              <m:r>
                                <a:rPr lang="es-MX" b="0" i="1" smtClean="0">
                                  <a:latin typeface="Cambria Math" panose="02040503050406030204" pitchFamily="18" charset="0"/>
                                </a:rPr>
                                <m:t>𝐷</m:t>
                              </m:r>
                              <m:sSub>
                                <m:sSubPr>
                                  <m:ctrlPr>
                                    <a:rPr lang="es-MX" b="0" i="1" smtClean="0">
                                      <a:latin typeface="Cambria Math" panose="02040503050406030204" pitchFamily="18" charset="0"/>
                                    </a:rPr>
                                  </m:ctrlPr>
                                </m:sSubPr>
                                <m:e>
                                  <m:r>
                                    <a:rPr lang="es-MX" b="0" i="1" smtClean="0">
                                      <a:latin typeface="Cambria Math" panose="02040503050406030204" pitchFamily="18" charset="0"/>
                                    </a:rPr>
                                    <m:t>𝐸</m:t>
                                  </m:r>
                                </m:e>
                                <m:sub>
                                  <m:r>
                                    <a:rPr lang="es-MX" b="0" i="1" smtClean="0">
                                      <a:latin typeface="Cambria Math" panose="02040503050406030204" pitchFamily="18" charset="0"/>
                                    </a:rPr>
                                    <m:t>𝑝</m:t>
                                  </m:r>
                                </m:sub>
                              </m:sSub>
                            </m:e>
                          </m:d>
                        </m:e>
                        <m:sup>
                          <m:sSub>
                            <m:sSubPr>
                              <m:ctrlPr>
                                <a:rPr lang="es-MX" i="1">
                                  <a:latin typeface="Cambria Math" panose="02040503050406030204" pitchFamily="18" charset="0"/>
                                </a:rPr>
                              </m:ctrlPr>
                            </m:sSubPr>
                            <m:e>
                              <m:r>
                                <a:rPr lang="es-MX" b="0" i="1">
                                  <a:latin typeface="Cambria Math" panose="02040503050406030204" pitchFamily="18" charset="0"/>
                                </a:rPr>
                                <m:t>𝐼𝑈𝑆𝐷</m:t>
                              </m:r>
                            </m:e>
                            <m:sub>
                              <m:r>
                                <a:rPr lang="es-MX" b="0" i="1">
                                  <a:latin typeface="Cambria Math" panose="02040503050406030204" pitchFamily="18" charset="0"/>
                                </a:rPr>
                                <m:t>𝑝</m:t>
                              </m:r>
                            </m:sub>
                          </m:sSub>
                        </m:sup>
                      </m:sSup>
                    </m:oMath>
                  </m:oMathPara>
                </a14:m>
                <a:endParaRPr lang="es-MX" dirty="0"/>
              </a:p>
              <a:p>
                <a:endParaRPr lang="es-MX" dirty="0"/>
              </a:p>
            </p:txBody>
          </p:sp>
        </mc:Choice>
        <mc:Fallback xmlns="">
          <p:sp>
            <p:nvSpPr>
              <p:cNvPr id="4" name="Rectángulo 3"/>
              <p:cNvSpPr>
                <a:spLocks noRot="1" noChangeAspect="1" noMove="1" noResize="1" noEditPoints="1" noAdjustHandles="1" noChangeArrowheads="1" noChangeShapeType="1" noTextEdit="1"/>
              </p:cNvSpPr>
              <p:nvPr/>
            </p:nvSpPr>
            <p:spPr>
              <a:xfrm>
                <a:off x="1115616" y="2996952"/>
                <a:ext cx="7128792" cy="1268681"/>
              </a:xfrm>
              <a:prstGeom prst="rect">
                <a:avLst/>
              </a:prstGeom>
              <a:blipFill rotWithShape="0">
                <a:blip r:embed="rId2"/>
                <a:stretch>
                  <a:fillRect/>
                </a:stretch>
              </a:blipFill>
              <a:ln>
                <a:solidFill>
                  <a:schemeClr val="accent6">
                    <a:lumMod val="60000"/>
                    <a:lumOff val="40000"/>
                  </a:schemeClr>
                </a:solidFill>
              </a:ln>
            </p:spPr>
            <p:txBody>
              <a:bodyPr/>
              <a:lstStyle/>
              <a:p>
                <a:r>
                  <a:rPr lang="es-MX">
                    <a:noFill/>
                  </a:rPr>
                  <a:t> </a:t>
                </a:r>
              </a:p>
            </p:txBody>
          </p:sp>
        </mc:Fallback>
      </mc:AlternateContent>
      <p:cxnSp>
        <p:nvCxnSpPr>
          <p:cNvPr id="5" name="Conector recto de flecha 4"/>
          <p:cNvCxnSpPr/>
          <p:nvPr/>
        </p:nvCxnSpPr>
        <p:spPr>
          <a:xfrm flipV="1">
            <a:off x="1400926" y="3817329"/>
            <a:ext cx="936104" cy="1512168"/>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6" name="Rectángulo 5"/>
          <p:cNvSpPr/>
          <p:nvPr/>
        </p:nvSpPr>
        <p:spPr>
          <a:xfrm>
            <a:off x="733583" y="5281463"/>
            <a:ext cx="1350626" cy="307777"/>
          </a:xfrm>
          <a:prstGeom prst="rect">
            <a:avLst/>
          </a:prstGeom>
        </p:spPr>
        <p:txBody>
          <a:bodyPr wrap="none">
            <a:spAutoFit/>
          </a:bodyPr>
          <a:lstStyle/>
          <a:p>
            <a:r>
              <a:rPr lang="es-MX" sz="1400" dirty="0"/>
              <a:t>Precio ofertado </a:t>
            </a:r>
            <a:endParaRPr lang="es-ES" sz="1400" dirty="0"/>
          </a:p>
        </p:txBody>
      </p:sp>
      <p:cxnSp>
        <p:nvCxnSpPr>
          <p:cNvPr id="7" name="Conector recto de flecha 6"/>
          <p:cNvCxnSpPr/>
          <p:nvPr/>
        </p:nvCxnSpPr>
        <p:spPr>
          <a:xfrm flipV="1">
            <a:off x="3334822" y="4072633"/>
            <a:ext cx="72008" cy="864096"/>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8" name="Rectángulo 7"/>
          <p:cNvSpPr/>
          <p:nvPr/>
        </p:nvSpPr>
        <p:spPr>
          <a:xfrm>
            <a:off x="2483768" y="4941168"/>
            <a:ext cx="1719830" cy="307777"/>
          </a:xfrm>
          <a:prstGeom prst="rect">
            <a:avLst/>
          </a:prstGeom>
        </p:spPr>
        <p:txBody>
          <a:bodyPr wrap="none">
            <a:spAutoFit/>
          </a:bodyPr>
          <a:lstStyle/>
          <a:p>
            <a:r>
              <a:rPr lang="es-MX" sz="1400" dirty="0"/>
              <a:t>Factor de desempate</a:t>
            </a:r>
            <a:endParaRPr lang="es-ES" sz="1400" dirty="0"/>
          </a:p>
        </p:txBody>
      </p:sp>
      <p:cxnSp>
        <p:nvCxnSpPr>
          <p:cNvPr id="9" name="Conector recto de flecha 8"/>
          <p:cNvCxnSpPr/>
          <p:nvPr/>
        </p:nvCxnSpPr>
        <p:spPr>
          <a:xfrm flipH="1" flipV="1">
            <a:off x="5063014" y="3928617"/>
            <a:ext cx="1080120" cy="1434048"/>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10" name="Rectángulo 9"/>
          <p:cNvSpPr/>
          <p:nvPr/>
        </p:nvSpPr>
        <p:spPr>
          <a:xfrm>
            <a:off x="5004048" y="5353471"/>
            <a:ext cx="2363852" cy="307777"/>
          </a:xfrm>
          <a:prstGeom prst="rect">
            <a:avLst/>
          </a:prstGeom>
        </p:spPr>
        <p:txBody>
          <a:bodyPr wrap="none">
            <a:spAutoFit/>
          </a:bodyPr>
          <a:lstStyle/>
          <a:p>
            <a:r>
              <a:rPr lang="es-MX" sz="1400" dirty="0"/>
              <a:t>Diferencias esperadas de PML</a:t>
            </a:r>
            <a:endParaRPr lang="es-ES" sz="1400" dirty="0"/>
          </a:p>
        </p:txBody>
      </p:sp>
      <p:cxnSp>
        <p:nvCxnSpPr>
          <p:cNvPr id="11" name="Conector recto de flecha 10"/>
          <p:cNvCxnSpPr/>
          <p:nvPr/>
        </p:nvCxnSpPr>
        <p:spPr>
          <a:xfrm>
            <a:off x="1400926" y="2272433"/>
            <a:ext cx="0" cy="108012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12" name="Rectángulo 11"/>
          <p:cNvSpPr/>
          <p:nvPr/>
        </p:nvSpPr>
        <p:spPr>
          <a:xfrm>
            <a:off x="755576" y="1969095"/>
            <a:ext cx="1306640" cy="307777"/>
          </a:xfrm>
          <a:prstGeom prst="rect">
            <a:avLst/>
          </a:prstGeom>
        </p:spPr>
        <p:txBody>
          <a:bodyPr wrap="none">
            <a:spAutoFit/>
          </a:bodyPr>
          <a:lstStyle/>
          <a:p>
            <a:r>
              <a:rPr lang="es-MX" sz="1400" dirty="0"/>
              <a:t>Precio ajustado</a:t>
            </a:r>
            <a:endParaRPr lang="es-ES" sz="1400" dirty="0"/>
          </a:p>
        </p:txBody>
      </p:sp>
      <p:cxnSp>
        <p:nvCxnSpPr>
          <p:cNvPr id="13" name="Conector recto de flecha 12"/>
          <p:cNvCxnSpPr/>
          <p:nvPr/>
        </p:nvCxnSpPr>
        <p:spPr>
          <a:xfrm>
            <a:off x="4126910" y="2632473"/>
            <a:ext cx="2016224" cy="792088"/>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14" name="Rectángulo 13"/>
          <p:cNvSpPr/>
          <p:nvPr/>
        </p:nvSpPr>
        <p:spPr>
          <a:xfrm>
            <a:off x="2903540" y="2329135"/>
            <a:ext cx="2316532" cy="307777"/>
          </a:xfrm>
          <a:prstGeom prst="rect">
            <a:avLst/>
          </a:prstGeom>
        </p:spPr>
        <p:txBody>
          <a:bodyPr wrap="none">
            <a:spAutoFit/>
          </a:bodyPr>
          <a:lstStyle/>
          <a:p>
            <a:r>
              <a:rPr lang="es-MX" sz="1400" dirty="0"/>
              <a:t>Factor de preferencia a Pesos</a:t>
            </a:r>
            <a:endParaRPr lang="es-ES" sz="1400" dirty="0"/>
          </a:p>
        </p:txBody>
      </p:sp>
      <p:cxnSp>
        <p:nvCxnSpPr>
          <p:cNvPr id="15" name="Conector recto de flecha 14"/>
          <p:cNvCxnSpPr/>
          <p:nvPr/>
        </p:nvCxnSpPr>
        <p:spPr>
          <a:xfrm>
            <a:off x="5855102" y="2176989"/>
            <a:ext cx="1080120" cy="1247572"/>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16" name="Rectángulo 15"/>
          <p:cNvSpPr/>
          <p:nvPr/>
        </p:nvSpPr>
        <p:spPr>
          <a:xfrm>
            <a:off x="4732975" y="1897087"/>
            <a:ext cx="1999265" cy="307777"/>
          </a:xfrm>
          <a:prstGeom prst="rect">
            <a:avLst/>
          </a:prstGeom>
        </p:spPr>
        <p:txBody>
          <a:bodyPr wrap="none">
            <a:spAutoFit/>
          </a:bodyPr>
          <a:lstStyle/>
          <a:p>
            <a:r>
              <a:rPr lang="es-MX" sz="1400" dirty="0"/>
              <a:t>Razón de costo esperado</a:t>
            </a:r>
            <a:endParaRPr lang="es-ES" sz="1400" dirty="0"/>
          </a:p>
        </p:txBody>
      </p:sp>
      <p:cxnSp>
        <p:nvCxnSpPr>
          <p:cNvPr id="17" name="Conector recto de flecha 16"/>
          <p:cNvCxnSpPr/>
          <p:nvPr/>
        </p:nvCxnSpPr>
        <p:spPr>
          <a:xfrm>
            <a:off x="7833000" y="2632473"/>
            <a:ext cx="0" cy="72008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18" name="Rectángulo 17"/>
          <p:cNvSpPr/>
          <p:nvPr/>
        </p:nvSpPr>
        <p:spPr>
          <a:xfrm>
            <a:off x="6814024" y="2276305"/>
            <a:ext cx="1934440" cy="307777"/>
          </a:xfrm>
          <a:prstGeom prst="rect">
            <a:avLst/>
          </a:prstGeom>
        </p:spPr>
        <p:txBody>
          <a:bodyPr wrap="none">
            <a:spAutoFit/>
          </a:bodyPr>
          <a:lstStyle/>
          <a:p>
            <a:r>
              <a:rPr lang="es-MX" sz="1400" dirty="0"/>
              <a:t>Indexado Pesos/Dólares</a:t>
            </a:r>
            <a:endParaRPr lang="es-ES" sz="1400" dirty="0"/>
          </a:p>
        </p:txBody>
      </p:sp>
    </p:spTree>
    <p:extLst>
      <p:ext uri="{BB962C8B-B14F-4D97-AF65-F5344CB8AC3E}">
        <p14:creationId xmlns:p14="http://schemas.microsoft.com/office/powerpoint/2010/main" val="2242024331"/>
      </p:ext>
    </p:extLst>
  </p:cSld>
  <p:clrMapOvr>
    <a:masterClrMapping/>
  </p:clrMapOvr>
  <p:timing>
    <p:tnLst>
      <p:par>
        <p:cTn id="1" dur="indefinite" restart="never" nodeType="tmRoot"/>
      </p:par>
    </p:tnLst>
  </p:timing>
</p:sld>
</file>

<file path=ppt/theme/theme1.xml><?xml version="1.0" encoding="utf-8"?>
<a:theme xmlns:a="http://schemas.openxmlformats.org/drawingml/2006/main" name="00 ACBC">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2_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1_00 ACBC">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4.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5.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6.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7.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8.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emplate>00 ACBC</Template>
  <TotalTime>16069</TotalTime>
  <Words>8844</Words>
  <Application>Microsoft Office PowerPoint</Application>
  <PresentationFormat>Presentación en pantalla (4:3)</PresentationFormat>
  <Paragraphs>1392</Paragraphs>
  <Slides>112</Slides>
  <Notes>30</Notes>
  <HiddenSlides>1</HiddenSlides>
  <MMClips>0</MMClips>
  <ScaleCrop>false</ScaleCrop>
  <HeadingPairs>
    <vt:vector size="6" baseType="variant">
      <vt:variant>
        <vt:lpstr>Fuentes usadas</vt:lpstr>
      </vt:variant>
      <vt:variant>
        <vt:i4>13</vt:i4>
      </vt:variant>
      <vt:variant>
        <vt:lpstr>Tema</vt:lpstr>
      </vt:variant>
      <vt:variant>
        <vt:i4>3</vt:i4>
      </vt:variant>
      <vt:variant>
        <vt:lpstr>Títulos de diapositiva</vt:lpstr>
      </vt:variant>
      <vt:variant>
        <vt:i4>112</vt:i4>
      </vt:variant>
    </vt:vector>
  </HeadingPairs>
  <TitlesOfParts>
    <vt:vector size="128" baseType="lpstr">
      <vt:lpstr>MS Mincho</vt:lpstr>
      <vt:lpstr>Adobe Garamond Pro</vt:lpstr>
      <vt:lpstr>Arial</vt:lpstr>
      <vt:lpstr>Arial Rounded MT Bold</vt:lpstr>
      <vt:lpstr>Calibri</vt:lpstr>
      <vt:lpstr>Cambria Math</vt:lpstr>
      <vt:lpstr>Candara</vt:lpstr>
      <vt:lpstr>Consolas</vt:lpstr>
      <vt:lpstr>Tahoma</vt:lpstr>
      <vt:lpstr>Times New Roman</vt:lpstr>
      <vt:lpstr>Trajan Pro</vt:lpstr>
      <vt:lpstr>Verdana</vt:lpstr>
      <vt:lpstr>Wingdings</vt:lpstr>
      <vt:lpstr>00 ACBC</vt:lpstr>
      <vt:lpstr>2_Tema de Office</vt:lpstr>
      <vt:lpstr>1_00 ACBC</vt:lpstr>
      <vt:lpstr>Presentación de PowerPoint</vt:lpstr>
      <vt:lpstr>PROCESO GENERAL DE LA SUBASTA DE LARGO PLAZO </vt:lpstr>
      <vt:lpstr>Proceso General de la Subasta</vt:lpstr>
      <vt:lpstr>Proceso General de la Subasta</vt:lpstr>
      <vt:lpstr>Proceso General de la Subasta</vt:lpstr>
      <vt:lpstr>CONVOCATORIA DE LA SUBASTA DE LARGO PLAZO</vt:lpstr>
      <vt:lpstr>Convocatoria</vt:lpstr>
      <vt:lpstr>Objetivos de la Subasta</vt:lpstr>
      <vt:lpstr>Objetos de la Subasta</vt:lpstr>
      <vt:lpstr>Pago de Bases de Licitación</vt:lpstr>
      <vt:lpstr>Pagos Asociados a la Subasta </vt:lpstr>
      <vt:lpstr>Pagos Asociados a la Primera Subasta de SLP 2017 </vt:lpstr>
      <vt:lpstr>BASES DE LICITACIÓN Y JUNTA DE ACLARACIONES</vt:lpstr>
      <vt:lpstr>Bases de Licitación</vt:lpstr>
      <vt:lpstr>Contenido </vt:lpstr>
      <vt:lpstr>Junta de Aclaraciones</vt:lpstr>
      <vt:lpstr>Forma de Participación</vt:lpstr>
      <vt:lpstr>Generalidades</vt:lpstr>
      <vt:lpstr>REGISTRO DE COMPRADORES POTENCIALES Y SUS OFERTAS</vt:lpstr>
      <vt:lpstr>Participantes Compradores</vt:lpstr>
      <vt:lpstr>Requisitos para el Registro de Compradores</vt:lpstr>
      <vt:lpstr>Proceso de Revisión</vt:lpstr>
      <vt:lpstr>Requisitos para presentar de Ofertas de Compra</vt:lpstr>
      <vt:lpstr>Oferta de Compra de SSB</vt:lpstr>
      <vt:lpstr>Periodos Regulares e Irregulares</vt:lpstr>
      <vt:lpstr>Oferta de Compra de SSB</vt:lpstr>
      <vt:lpstr>Oferta de Compra de ERC no SSB</vt:lpstr>
      <vt:lpstr>Ejemplo: Oferta de Compra Aceptada de SSB</vt:lpstr>
      <vt:lpstr>Presentación de PowerPoint</vt:lpstr>
      <vt:lpstr>Presentación de PowerPoint</vt:lpstr>
      <vt:lpstr>Presentación de PowerPoint</vt:lpstr>
      <vt:lpstr>Publicación de la OC Aceptada</vt:lpstr>
      <vt:lpstr>Precalificación de Oferta de Venta Técnica </vt:lpstr>
      <vt:lpstr>Solicitud de Precalificación (requisitos y fechas)</vt:lpstr>
      <vt:lpstr>Costos de Participación en las Subastas</vt:lpstr>
      <vt:lpstr>PROCESO DE PRECALIFICACIÓN</vt:lpstr>
      <vt:lpstr>PROCESO DE PRECALIFICACIÓN</vt:lpstr>
      <vt:lpstr>Capacidad Legal</vt:lpstr>
      <vt:lpstr>¿Cómo se integra la Oferta de Venta?</vt:lpstr>
      <vt:lpstr>GENERALIDADES</vt:lpstr>
      <vt:lpstr>INFORMACIÓN RESERVADA O CONFIDENCIAL </vt:lpstr>
      <vt:lpstr>DOCUMENTO PROBATORIO PARA ACREDITAR CUMPLIMIENTO EN DIFERENTES OFERTAS</vt:lpstr>
      <vt:lpstr>MODALIDADES DE PARTICIPACIÓN </vt:lpstr>
      <vt:lpstr>CONSORCIO </vt:lpstr>
      <vt:lpstr>CONVENIO CONSORCIAL</vt:lpstr>
      <vt:lpstr>REPRESENTANTE COMÚN EN EL CONSORCIO</vt:lpstr>
      <vt:lpstr>OBLIGADOS A CONSTITUIR UNA SOCIEDAD DE PROPÓSITO ESPECÍFICO </vt:lpstr>
      <vt:lpstr>REQUISITOS EN CASO DE LA CONSTITUCIÓN DE LA SOCIEDAD DE PROPÓSITO ESPECÍFICO </vt:lpstr>
      <vt:lpstr>Capacidad Financiera</vt:lpstr>
      <vt:lpstr>Capacidad Financiera</vt:lpstr>
      <vt:lpstr>Relación Jurídica para acreditar Capacidad Financiera </vt:lpstr>
      <vt:lpstr>Capacidad Técnica y de Ejecución</vt:lpstr>
      <vt:lpstr>Productos a ofertar en las OV Técnicas y su constitución</vt:lpstr>
      <vt:lpstr>Productos a ofertar en las OV Técnicas y su constitución</vt:lpstr>
      <vt:lpstr>Presentación de PowerPoint</vt:lpstr>
      <vt:lpstr>Ofertas excluyentes</vt:lpstr>
      <vt:lpstr>Ofertas excluyentes</vt:lpstr>
      <vt:lpstr>Ofertas condicionadas</vt:lpstr>
      <vt:lpstr>Ofertas condicionadas</vt:lpstr>
      <vt:lpstr>Zonas y Subzonas de Exportación</vt:lpstr>
      <vt:lpstr> Prelación de Centrales Eléctricas e Impacto de capacidades de Exportación e Interconexión</vt:lpstr>
      <vt:lpstr>Sub Zonas de Exportación</vt:lpstr>
      <vt:lpstr>Sub Zonas de Exportación</vt:lpstr>
      <vt:lpstr>Sub Zonas de Exportación</vt:lpstr>
      <vt:lpstr>Sub Zonas de Exportación</vt:lpstr>
      <vt:lpstr>Sub Zonas de Exportación</vt:lpstr>
      <vt:lpstr>Sub Zonas de Exportación</vt:lpstr>
      <vt:lpstr>Sub Zonas de Exportación</vt:lpstr>
      <vt:lpstr>Sub Zonas de Exportación</vt:lpstr>
      <vt:lpstr>Zonas de Precios</vt:lpstr>
      <vt:lpstr> Prelación de Centrales Eléctricas e Impacto de capacidades de Exportación e Interconexión</vt:lpstr>
      <vt:lpstr> Prelación de Centrales Eléctricas e Impacto de capacidades de Exportación e Interconexión</vt:lpstr>
      <vt:lpstr> Prelación de Centrales Eléctricas e Impacto de capacidades de Exportación e Interconexión</vt:lpstr>
      <vt:lpstr> Prelación de Centrales Eléctricas e Impacto de capacidades de Exportación e Interconexión</vt:lpstr>
      <vt:lpstr>Reglas para determinación de Zona de Precio en Líneas de Transmisión.</vt:lpstr>
      <vt:lpstr>Reglas para determinación de Zona de Precio en Líneas de Transmisión.</vt:lpstr>
      <vt:lpstr>Presentación de PowerPoint</vt:lpstr>
      <vt:lpstr>Evaluación de capacidad Técnica y de Ejecución de Ofertas de Venta.</vt:lpstr>
      <vt:lpstr>Garantías de Seriedad </vt:lpstr>
      <vt:lpstr>Presentación de PowerPoint</vt:lpstr>
      <vt:lpstr>Presentación de PowerPoint</vt:lpstr>
      <vt:lpstr>Presentación de PowerPoint</vt:lpstr>
      <vt:lpstr>Presentación de PowerPoint</vt:lpstr>
      <vt:lpstr>Presentación de PowerPoint</vt:lpstr>
      <vt:lpstr>Presentación de PowerPoint</vt:lpstr>
      <vt:lpstr>Ajuste de Productos</vt:lpstr>
      <vt:lpstr>Zonas de Exportación</vt:lpstr>
      <vt:lpstr>Capacidad de la zona de interconexión</vt:lpstr>
      <vt:lpstr>Reglas para ajustar los productos de la OVT</vt:lpstr>
      <vt:lpstr>Criterios para cambio de Estatus de Interconexión y documentos probatorios validos</vt:lpstr>
      <vt:lpstr>Criterios para cambio de Estatus de Interconexión y documentos probatorios validos </vt:lpstr>
      <vt:lpstr>Criterios para cambio de Estatus de Interconexión y documentos probatorios validos </vt:lpstr>
      <vt:lpstr>Criterios para cambio de Estatus de Interconexión y documentos probatorios validos </vt:lpstr>
      <vt:lpstr>Criterios para cambio de Estatus de Interconexión y documentos probatorios validos </vt:lpstr>
      <vt:lpstr>Criterios para cambio de Estatus de Interconexión y documentos probatorios validos </vt:lpstr>
      <vt:lpstr>OFERTA DE VENTA ECONÓMICA, EVALUACIÓN POR EL MODELO DE ENTEROS MIXTOS, FALLO</vt:lpstr>
      <vt:lpstr>Etapas de la Evaluación Económica</vt:lpstr>
      <vt:lpstr>Ajuste de Precios</vt:lpstr>
      <vt:lpstr>Ajuste de Precios</vt:lpstr>
      <vt:lpstr>Programa de Enteros Mixtos</vt:lpstr>
      <vt:lpstr>Función Objetivo</vt:lpstr>
      <vt:lpstr>Restricciones de Capacidad de Interconexión</vt:lpstr>
      <vt:lpstr>Restricciones de Capacidad de Exportación</vt:lpstr>
      <vt:lpstr>Restricciones de Capacidad de Exportación</vt:lpstr>
      <vt:lpstr>Umbral de la Subasta</vt:lpstr>
      <vt:lpstr>Resultados Preliminares</vt:lpstr>
      <vt:lpstr>Proceso Iterativo</vt:lpstr>
      <vt:lpstr>Proceso Iterativo</vt:lpstr>
      <vt:lpstr>Validación de resultados</vt:lpstr>
      <vt:lpstr>Revisión y Verificación de Resultados</vt:lpstr>
      <vt:lpstr>Fallo de la Subasta</vt:lpstr>
      <vt:lpstr>Presentación de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Octavio Bermudez Velazquez</dc:creator>
  <cp:lastModifiedBy>Subastas Cenace</cp:lastModifiedBy>
  <cp:revision>313</cp:revision>
  <dcterms:created xsi:type="dcterms:W3CDTF">2015-06-16T16:22:03Z</dcterms:created>
  <dcterms:modified xsi:type="dcterms:W3CDTF">2017-04-25T20:45:43Z</dcterms:modified>
</cp:coreProperties>
</file>